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2" r:id="rId2"/>
    <p:sldMasterId id="2147487978" r:id="rId3"/>
    <p:sldMasterId id="2147492748" r:id="rId4"/>
    <p:sldMasterId id="2147500394" r:id="rId5"/>
    <p:sldMasterId id="2147500408" r:id="rId6"/>
    <p:sldMasterId id="2147500652" r:id="rId7"/>
    <p:sldMasterId id="2147500676" r:id="rId8"/>
  </p:sldMasterIdLst>
  <p:notesMasterIdLst>
    <p:notesMasterId r:id="rId241"/>
  </p:notesMasterIdLst>
  <p:handoutMasterIdLst>
    <p:handoutMasterId r:id="rId242"/>
  </p:handoutMasterIdLst>
  <p:sldIdLst>
    <p:sldId id="2496" r:id="rId9"/>
    <p:sldId id="2415" r:id="rId10"/>
    <p:sldId id="2442" r:id="rId11"/>
    <p:sldId id="2443" r:id="rId12"/>
    <p:sldId id="2444" r:id="rId13"/>
    <p:sldId id="2445" r:id="rId14"/>
    <p:sldId id="2456" r:id="rId15"/>
    <p:sldId id="2446" r:id="rId16"/>
    <p:sldId id="2447" r:id="rId17"/>
    <p:sldId id="2473" r:id="rId18"/>
    <p:sldId id="2448" r:id="rId19"/>
    <p:sldId id="2449" r:id="rId20"/>
    <p:sldId id="2450" r:id="rId21"/>
    <p:sldId id="2435" r:id="rId22"/>
    <p:sldId id="2436" r:id="rId23"/>
    <p:sldId id="2437" r:id="rId24"/>
    <p:sldId id="2438" r:id="rId25"/>
    <p:sldId id="2439" r:id="rId26"/>
    <p:sldId id="2440" r:id="rId27"/>
    <p:sldId id="2441" r:id="rId28"/>
    <p:sldId id="2209" r:id="rId29"/>
    <p:sldId id="2188" r:id="rId30"/>
    <p:sldId id="2189" r:id="rId31"/>
    <p:sldId id="2190" r:id="rId32"/>
    <p:sldId id="2700" r:id="rId33"/>
    <p:sldId id="2399" r:id="rId34"/>
    <p:sldId id="2531" r:id="rId35"/>
    <p:sldId id="2479" r:id="rId36"/>
    <p:sldId id="2480" r:id="rId37"/>
    <p:sldId id="2362" r:id="rId38"/>
    <p:sldId id="2395" r:id="rId39"/>
    <p:sldId id="2468" r:id="rId40"/>
    <p:sldId id="2288" r:id="rId41"/>
    <p:sldId id="2376" r:id="rId42"/>
    <p:sldId id="2512" r:id="rId43"/>
    <p:sldId id="2249" r:id="rId44"/>
    <p:sldId id="2469" r:id="rId45"/>
    <p:sldId id="1615" r:id="rId46"/>
    <p:sldId id="2625" r:id="rId47"/>
    <p:sldId id="2271" r:id="rId48"/>
    <p:sldId id="2275" r:id="rId49"/>
    <p:sldId id="2258" r:id="rId50"/>
    <p:sldId id="2407" r:id="rId51"/>
    <p:sldId id="2307" r:id="rId52"/>
    <p:sldId id="2363" r:id="rId53"/>
    <p:sldId id="2624" r:id="rId54"/>
    <p:sldId id="2101" r:id="rId55"/>
    <p:sldId id="2421" r:id="rId56"/>
    <p:sldId id="2153" r:id="rId57"/>
    <p:sldId id="2278" r:id="rId58"/>
    <p:sldId id="2318" r:id="rId59"/>
    <p:sldId id="2319" r:id="rId60"/>
    <p:sldId id="2320" r:id="rId61"/>
    <p:sldId id="2519" r:id="rId62"/>
    <p:sldId id="2291" r:id="rId63"/>
    <p:sldId id="2309" r:id="rId64"/>
    <p:sldId id="2293" r:id="rId65"/>
    <p:sldId id="2294" r:id="rId66"/>
    <p:sldId id="2673" r:id="rId67"/>
    <p:sldId id="2612" r:id="rId68"/>
    <p:sldId id="1595" r:id="rId69"/>
    <p:sldId id="1596" r:id="rId70"/>
    <p:sldId id="2104" r:id="rId71"/>
    <p:sldId id="1597" r:id="rId72"/>
    <p:sldId id="1598" r:id="rId73"/>
    <p:sldId id="1740" r:id="rId74"/>
    <p:sldId id="2247" r:id="rId75"/>
    <p:sldId id="2112" r:id="rId76"/>
    <p:sldId id="2113" r:id="rId77"/>
    <p:sldId id="2111" r:id="rId78"/>
    <p:sldId id="2150" r:id="rId79"/>
    <p:sldId id="1994" r:id="rId80"/>
    <p:sldId id="2110" r:id="rId81"/>
    <p:sldId id="2109" r:id="rId82"/>
    <p:sldId id="2105" r:id="rId83"/>
    <p:sldId id="2106" r:id="rId84"/>
    <p:sldId id="2058" r:id="rId85"/>
    <p:sldId id="2107" r:id="rId86"/>
    <p:sldId id="2228" r:id="rId87"/>
    <p:sldId id="2094" r:id="rId88"/>
    <p:sldId id="2212" r:id="rId89"/>
    <p:sldId id="2265" r:id="rId90"/>
    <p:sldId id="2272" r:id="rId91"/>
    <p:sldId id="2403" r:id="rId92"/>
    <p:sldId id="2100" r:id="rId93"/>
    <p:sldId id="1881" r:id="rId94"/>
    <p:sldId id="1880" r:id="rId95"/>
    <p:sldId id="1882" r:id="rId96"/>
    <p:sldId id="2323" r:id="rId97"/>
    <p:sldId id="2310" r:id="rId98"/>
    <p:sldId id="2315" r:id="rId99"/>
    <p:sldId id="2280" r:id="rId100"/>
    <p:sldId id="2301" r:id="rId101"/>
    <p:sldId id="2283" r:id="rId102"/>
    <p:sldId id="2424" r:id="rId103"/>
    <p:sldId id="2338" r:id="rId104"/>
    <p:sldId id="2402" r:id="rId105"/>
    <p:sldId id="2351" r:id="rId106"/>
    <p:sldId id="2316" r:id="rId107"/>
    <p:sldId id="2360" r:id="rId108"/>
    <p:sldId id="2404" r:id="rId109"/>
    <p:sldId id="2425" r:id="rId110"/>
    <p:sldId id="2405" r:id="rId111"/>
    <p:sldId id="2428" r:id="rId112"/>
    <p:sldId id="2305" r:id="rId113"/>
    <p:sldId id="2196" r:id="rId114"/>
    <p:sldId id="2197" r:id="rId115"/>
    <p:sldId id="2202" r:id="rId116"/>
    <p:sldId id="2213" r:id="rId117"/>
    <p:sldId id="2200" r:id="rId118"/>
    <p:sldId id="2368" r:id="rId119"/>
    <p:sldId id="2211" r:id="rId120"/>
    <p:sldId id="2203" r:id="rId121"/>
    <p:sldId id="2195" r:id="rId122"/>
    <p:sldId id="2337" r:id="rId123"/>
    <p:sldId id="2339" r:id="rId124"/>
    <p:sldId id="2123" r:id="rId125"/>
    <p:sldId id="2124" r:id="rId126"/>
    <p:sldId id="2125" r:id="rId127"/>
    <p:sldId id="2126" r:id="rId128"/>
    <p:sldId id="2127" r:id="rId129"/>
    <p:sldId id="2128" r:id="rId130"/>
    <p:sldId id="2129" r:id="rId131"/>
    <p:sldId id="2130" r:id="rId132"/>
    <p:sldId id="2131" r:id="rId133"/>
    <p:sldId id="2132" r:id="rId134"/>
    <p:sldId id="2134" r:id="rId135"/>
    <p:sldId id="2135" r:id="rId136"/>
    <p:sldId id="2136" r:id="rId137"/>
    <p:sldId id="2137" r:id="rId138"/>
    <p:sldId id="2138" r:id="rId139"/>
    <p:sldId id="2140" r:id="rId140"/>
    <p:sldId id="2236" r:id="rId141"/>
    <p:sldId id="2577" r:id="rId142"/>
    <p:sldId id="2341" r:id="rId143"/>
    <p:sldId id="2244" r:id="rId144"/>
    <p:sldId id="2345" r:id="rId145"/>
    <p:sldId id="2257" r:id="rId146"/>
    <p:sldId id="2154" r:id="rId147"/>
    <p:sldId id="2204" r:id="rId148"/>
    <p:sldId id="2205" r:id="rId149"/>
    <p:sldId id="2409" r:id="rId150"/>
    <p:sldId id="2378" r:id="rId151"/>
    <p:sldId id="2379" r:id="rId152"/>
    <p:sldId id="2419" r:id="rId153"/>
    <p:sldId id="2373" r:id="rId154"/>
    <p:sldId id="2410" r:id="rId155"/>
    <p:sldId id="2411" r:id="rId156"/>
    <p:sldId id="2155" r:id="rId157"/>
    <p:sldId id="2152" r:id="rId158"/>
    <p:sldId id="1927" r:id="rId159"/>
    <p:sldId id="2238" r:id="rId160"/>
    <p:sldId id="2239" r:id="rId161"/>
    <p:sldId id="2276" r:id="rId162"/>
    <p:sldId id="2246" r:id="rId163"/>
    <p:sldId id="2348" r:id="rId164"/>
    <p:sldId id="2240" r:id="rId165"/>
    <p:sldId id="2261" r:id="rId166"/>
    <p:sldId id="2262" r:id="rId167"/>
    <p:sldId id="2241" r:id="rId168"/>
    <p:sldId id="2242" r:id="rId169"/>
    <p:sldId id="2267" r:id="rId170"/>
    <p:sldId id="2476" r:id="rId171"/>
    <p:sldId id="2412" r:id="rId172"/>
    <p:sldId id="2162" r:id="rId173"/>
    <p:sldId id="2343" r:id="rId174"/>
    <p:sldId id="2541" r:id="rId175"/>
    <p:sldId id="2344" r:id="rId176"/>
    <p:sldId id="2264" r:id="rId177"/>
    <p:sldId id="2248" r:id="rId178"/>
    <p:sldId id="2352" r:id="rId179"/>
    <p:sldId id="2253" r:id="rId180"/>
    <p:sldId id="2311" r:id="rId181"/>
    <p:sldId id="2328" r:id="rId182"/>
    <p:sldId id="2623" r:id="rId183"/>
    <p:sldId id="2384" r:id="rId184"/>
    <p:sldId id="2502" r:id="rId185"/>
    <p:sldId id="2622" r:id="rId186"/>
    <p:sldId id="2504" r:id="rId187"/>
    <p:sldId id="2505" r:id="rId188"/>
    <p:sldId id="2506" r:id="rId189"/>
    <p:sldId id="2251" r:id="rId190"/>
    <p:sldId id="2327" r:id="rId191"/>
    <p:sldId id="2243" r:id="rId192"/>
    <p:sldId id="2427" r:id="rId193"/>
    <p:sldId id="2245" r:id="rId194"/>
    <p:sldId id="1786" r:id="rId195"/>
    <p:sldId id="1797" r:id="rId196"/>
    <p:sldId id="1798" r:id="rId197"/>
    <p:sldId id="2151" r:id="rId198"/>
    <p:sldId id="2270" r:id="rId199"/>
    <p:sldId id="2282" r:id="rId200"/>
    <p:sldId id="2286" r:id="rId201"/>
    <p:sldId id="2284" r:id="rId202"/>
    <p:sldId id="2388" r:id="rId203"/>
    <p:sldId id="2389" r:id="rId204"/>
    <p:sldId id="2285" r:id="rId205"/>
    <p:sldId id="1790" r:id="rId206"/>
    <p:sldId id="1904" r:id="rId207"/>
    <p:sldId id="2232" r:id="rId208"/>
    <p:sldId id="2330" r:id="rId209"/>
    <p:sldId id="2036" r:id="rId210"/>
    <p:sldId id="2231" r:id="rId211"/>
    <p:sldId id="2233" r:id="rId212"/>
    <p:sldId id="2342" r:id="rId213"/>
    <p:sldId id="2583" r:id="rId214"/>
    <p:sldId id="2433" r:id="rId215"/>
    <p:sldId id="2207" r:id="rId216"/>
    <p:sldId id="2495" r:id="rId217"/>
    <p:sldId id="2598" r:id="rId218"/>
    <p:sldId id="2372" r:id="rId219"/>
    <p:sldId id="2215" r:id="rId220"/>
    <p:sldId id="2180" r:id="rId221"/>
    <p:sldId id="2295" r:id="rId222"/>
    <p:sldId id="2314" r:id="rId223"/>
    <p:sldId id="2259" r:id="rId224"/>
    <p:sldId id="2181" r:id="rId225"/>
    <p:sldId id="2302" r:id="rId226"/>
    <p:sldId id="2324" r:id="rId227"/>
    <p:sldId id="2552" r:id="rId228"/>
    <p:sldId id="2690" r:id="rId229"/>
    <p:sldId id="2184" r:id="rId230"/>
    <p:sldId id="2185" r:id="rId231"/>
    <p:sldId id="2296" r:id="rId232"/>
    <p:sldId id="2297" r:id="rId233"/>
    <p:sldId id="2298" r:id="rId234"/>
    <p:sldId id="2300" r:id="rId235"/>
    <p:sldId id="2304" r:id="rId236"/>
    <p:sldId id="2582" r:id="rId237"/>
    <p:sldId id="2192" r:id="rId238"/>
    <p:sldId id="2474" r:id="rId239"/>
    <p:sldId id="2367" r:id="rId240"/>
  </p:sldIdLst>
  <p:sldSz cx="9144000" cy="6858000" type="screen4x3"/>
  <p:notesSz cx="6858000" cy="9144000"/>
  <p:defaultTextStyle>
    <a:defPPr>
      <a:defRPr lang="en-US"/>
    </a:defPPr>
    <a:lvl1pPr algn="l" rtl="0" fontAlgn="base">
      <a:spcBef>
        <a:spcPct val="0"/>
      </a:spcBef>
      <a:spcAft>
        <a:spcPct val="0"/>
      </a:spcAft>
      <a:defRPr sz="7200" kern="1200">
        <a:solidFill>
          <a:schemeClr val="tx1"/>
        </a:solidFill>
        <a:latin typeface="Times New Roman" pitchFamily="18" charset="0"/>
        <a:ea typeface="+mn-ea"/>
        <a:cs typeface="Arial" charset="0"/>
      </a:defRPr>
    </a:lvl1pPr>
    <a:lvl2pPr marL="457200" algn="l" rtl="0" fontAlgn="base">
      <a:spcBef>
        <a:spcPct val="0"/>
      </a:spcBef>
      <a:spcAft>
        <a:spcPct val="0"/>
      </a:spcAft>
      <a:defRPr sz="7200" kern="1200">
        <a:solidFill>
          <a:schemeClr val="tx1"/>
        </a:solidFill>
        <a:latin typeface="Times New Roman" pitchFamily="18" charset="0"/>
        <a:ea typeface="+mn-ea"/>
        <a:cs typeface="Arial" charset="0"/>
      </a:defRPr>
    </a:lvl2pPr>
    <a:lvl3pPr marL="914400" algn="l" rtl="0" fontAlgn="base">
      <a:spcBef>
        <a:spcPct val="0"/>
      </a:spcBef>
      <a:spcAft>
        <a:spcPct val="0"/>
      </a:spcAft>
      <a:defRPr sz="72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72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7200" kern="1200">
        <a:solidFill>
          <a:schemeClr val="tx1"/>
        </a:solidFill>
        <a:latin typeface="Times New Roman" pitchFamily="18" charset="0"/>
        <a:ea typeface="+mn-ea"/>
        <a:cs typeface="Arial" charset="0"/>
      </a:defRPr>
    </a:lvl5pPr>
    <a:lvl6pPr marL="2286000" algn="l" defTabSz="914400" rtl="0" eaLnBrk="1" latinLnBrk="0" hangingPunct="1">
      <a:defRPr sz="7200" kern="1200">
        <a:solidFill>
          <a:schemeClr val="tx1"/>
        </a:solidFill>
        <a:latin typeface="Times New Roman" pitchFamily="18" charset="0"/>
        <a:ea typeface="+mn-ea"/>
        <a:cs typeface="Arial" charset="0"/>
      </a:defRPr>
    </a:lvl6pPr>
    <a:lvl7pPr marL="2743200" algn="l" defTabSz="914400" rtl="0" eaLnBrk="1" latinLnBrk="0" hangingPunct="1">
      <a:defRPr sz="7200" kern="1200">
        <a:solidFill>
          <a:schemeClr val="tx1"/>
        </a:solidFill>
        <a:latin typeface="Times New Roman" pitchFamily="18" charset="0"/>
        <a:ea typeface="+mn-ea"/>
        <a:cs typeface="Arial" charset="0"/>
      </a:defRPr>
    </a:lvl7pPr>
    <a:lvl8pPr marL="3200400" algn="l" defTabSz="914400" rtl="0" eaLnBrk="1" latinLnBrk="0" hangingPunct="1">
      <a:defRPr sz="7200" kern="1200">
        <a:solidFill>
          <a:schemeClr val="tx1"/>
        </a:solidFill>
        <a:latin typeface="Times New Roman" pitchFamily="18" charset="0"/>
        <a:ea typeface="+mn-ea"/>
        <a:cs typeface="Arial" charset="0"/>
      </a:defRPr>
    </a:lvl8pPr>
    <a:lvl9pPr marL="3657600" algn="l" defTabSz="914400" rtl="0" eaLnBrk="1" latinLnBrk="0" hangingPunct="1">
      <a:defRPr sz="7200" kern="1200">
        <a:solidFill>
          <a:schemeClr val="tx1"/>
        </a:solidFill>
        <a:latin typeface="Times New Roman" pitchFamily="18" charset="0"/>
        <a:ea typeface="+mn-ea"/>
        <a:cs typeface="Arial" charset="0"/>
      </a:defRPr>
    </a:lvl9pPr>
  </p:defaultTextStyle>
  <p:extLst>
    <p:ext uri="{521415D9-36F7-43E2-AB2F-B90AF26B5E84}">
      <p14:sectionLst xmlns:p14="http://schemas.microsoft.com/office/powerpoint/2010/main">
        <p14:section name="Default Section" id="{81409DD1-3838-4939-BBB1-CA2DE43379C7}">
          <p14:sldIdLst>
            <p14:sldId id="2496"/>
            <p14:sldId id="2415"/>
            <p14:sldId id="2442"/>
            <p14:sldId id="2443"/>
            <p14:sldId id="2444"/>
            <p14:sldId id="2445"/>
            <p14:sldId id="2456"/>
            <p14:sldId id="2446"/>
            <p14:sldId id="2447"/>
            <p14:sldId id="2473"/>
            <p14:sldId id="2448"/>
            <p14:sldId id="2449"/>
            <p14:sldId id="2450"/>
            <p14:sldId id="2435"/>
            <p14:sldId id="2436"/>
            <p14:sldId id="2437"/>
            <p14:sldId id="2438"/>
            <p14:sldId id="2439"/>
            <p14:sldId id="2440"/>
            <p14:sldId id="2441"/>
            <p14:sldId id="2209"/>
            <p14:sldId id="2188"/>
            <p14:sldId id="2189"/>
            <p14:sldId id="2190"/>
            <p14:sldId id="2700"/>
            <p14:sldId id="2399"/>
            <p14:sldId id="2531"/>
            <p14:sldId id="2479"/>
            <p14:sldId id="2480"/>
            <p14:sldId id="2362"/>
            <p14:sldId id="2395"/>
            <p14:sldId id="2468"/>
            <p14:sldId id="2288"/>
            <p14:sldId id="2376"/>
            <p14:sldId id="2512"/>
            <p14:sldId id="2249"/>
            <p14:sldId id="2469"/>
            <p14:sldId id="1615"/>
            <p14:sldId id="2625"/>
            <p14:sldId id="2271"/>
            <p14:sldId id="2275"/>
            <p14:sldId id="2258"/>
            <p14:sldId id="2407"/>
            <p14:sldId id="2307"/>
            <p14:sldId id="2363"/>
            <p14:sldId id="2624"/>
            <p14:sldId id="2101"/>
            <p14:sldId id="2421"/>
            <p14:sldId id="2153"/>
            <p14:sldId id="2278"/>
            <p14:sldId id="2318"/>
            <p14:sldId id="2319"/>
            <p14:sldId id="2320"/>
            <p14:sldId id="2519"/>
            <p14:sldId id="2291"/>
            <p14:sldId id="2309"/>
            <p14:sldId id="2293"/>
            <p14:sldId id="2294"/>
            <p14:sldId id="2673"/>
            <p14:sldId id="2612"/>
            <p14:sldId id="1595"/>
            <p14:sldId id="1596"/>
            <p14:sldId id="2104"/>
            <p14:sldId id="1597"/>
            <p14:sldId id="1598"/>
            <p14:sldId id="1740"/>
            <p14:sldId id="2247"/>
            <p14:sldId id="2112"/>
            <p14:sldId id="2113"/>
            <p14:sldId id="2111"/>
            <p14:sldId id="2150"/>
            <p14:sldId id="1994"/>
            <p14:sldId id="2110"/>
            <p14:sldId id="2109"/>
            <p14:sldId id="2105"/>
            <p14:sldId id="2106"/>
            <p14:sldId id="2058"/>
            <p14:sldId id="2107"/>
            <p14:sldId id="2228"/>
            <p14:sldId id="2094"/>
            <p14:sldId id="2212"/>
            <p14:sldId id="2265"/>
            <p14:sldId id="2272"/>
            <p14:sldId id="2403"/>
            <p14:sldId id="2100"/>
            <p14:sldId id="1881"/>
            <p14:sldId id="1880"/>
            <p14:sldId id="1882"/>
            <p14:sldId id="2323"/>
            <p14:sldId id="2310"/>
            <p14:sldId id="2315"/>
            <p14:sldId id="2280"/>
            <p14:sldId id="2301"/>
            <p14:sldId id="2283"/>
            <p14:sldId id="2424"/>
            <p14:sldId id="2338"/>
            <p14:sldId id="2402"/>
            <p14:sldId id="2351"/>
            <p14:sldId id="2316"/>
            <p14:sldId id="2360"/>
            <p14:sldId id="2404"/>
            <p14:sldId id="2425"/>
            <p14:sldId id="2405"/>
            <p14:sldId id="2428"/>
            <p14:sldId id="2305"/>
            <p14:sldId id="2196"/>
            <p14:sldId id="2197"/>
            <p14:sldId id="2202"/>
            <p14:sldId id="2213"/>
            <p14:sldId id="2200"/>
            <p14:sldId id="2368"/>
            <p14:sldId id="2211"/>
            <p14:sldId id="2203"/>
            <p14:sldId id="2195"/>
            <p14:sldId id="2337"/>
            <p14:sldId id="2339"/>
            <p14:sldId id="2123"/>
            <p14:sldId id="2124"/>
            <p14:sldId id="2125"/>
            <p14:sldId id="2126"/>
            <p14:sldId id="2127"/>
            <p14:sldId id="2128"/>
            <p14:sldId id="2129"/>
            <p14:sldId id="2130"/>
            <p14:sldId id="2131"/>
            <p14:sldId id="2132"/>
            <p14:sldId id="2134"/>
            <p14:sldId id="2135"/>
            <p14:sldId id="2136"/>
            <p14:sldId id="2137"/>
            <p14:sldId id="2138"/>
            <p14:sldId id="2140"/>
            <p14:sldId id="2236"/>
            <p14:sldId id="2577"/>
            <p14:sldId id="2341"/>
            <p14:sldId id="2244"/>
            <p14:sldId id="2345"/>
            <p14:sldId id="2257"/>
            <p14:sldId id="2154"/>
            <p14:sldId id="2204"/>
            <p14:sldId id="2205"/>
            <p14:sldId id="2409"/>
            <p14:sldId id="2378"/>
            <p14:sldId id="2379"/>
            <p14:sldId id="2419"/>
            <p14:sldId id="2373"/>
            <p14:sldId id="2410"/>
            <p14:sldId id="2411"/>
            <p14:sldId id="2155"/>
            <p14:sldId id="2152"/>
            <p14:sldId id="1927"/>
            <p14:sldId id="2238"/>
            <p14:sldId id="2239"/>
            <p14:sldId id="2276"/>
            <p14:sldId id="2246"/>
            <p14:sldId id="2348"/>
            <p14:sldId id="2240"/>
            <p14:sldId id="2261"/>
            <p14:sldId id="2262"/>
            <p14:sldId id="2241"/>
            <p14:sldId id="2242"/>
            <p14:sldId id="2267"/>
            <p14:sldId id="2476"/>
            <p14:sldId id="2412"/>
            <p14:sldId id="2162"/>
            <p14:sldId id="2343"/>
            <p14:sldId id="2541"/>
            <p14:sldId id="2344"/>
            <p14:sldId id="2264"/>
            <p14:sldId id="2248"/>
            <p14:sldId id="2352"/>
            <p14:sldId id="2253"/>
            <p14:sldId id="2311"/>
            <p14:sldId id="2328"/>
            <p14:sldId id="2623"/>
            <p14:sldId id="2384"/>
            <p14:sldId id="2502"/>
            <p14:sldId id="2622"/>
            <p14:sldId id="2504"/>
            <p14:sldId id="2505"/>
            <p14:sldId id="2506"/>
            <p14:sldId id="2251"/>
            <p14:sldId id="2327"/>
            <p14:sldId id="2243"/>
            <p14:sldId id="2427"/>
            <p14:sldId id="2245"/>
            <p14:sldId id="1786"/>
            <p14:sldId id="1797"/>
            <p14:sldId id="1798"/>
            <p14:sldId id="2151"/>
            <p14:sldId id="2270"/>
            <p14:sldId id="2282"/>
            <p14:sldId id="2286"/>
            <p14:sldId id="2284"/>
            <p14:sldId id="2388"/>
            <p14:sldId id="2389"/>
            <p14:sldId id="2285"/>
            <p14:sldId id="1790"/>
            <p14:sldId id="1904"/>
            <p14:sldId id="2232"/>
            <p14:sldId id="2330"/>
            <p14:sldId id="2036"/>
            <p14:sldId id="2231"/>
            <p14:sldId id="2233"/>
            <p14:sldId id="2342"/>
            <p14:sldId id="2583"/>
            <p14:sldId id="2433"/>
            <p14:sldId id="2207"/>
            <p14:sldId id="2495"/>
            <p14:sldId id="2598"/>
            <p14:sldId id="2372"/>
            <p14:sldId id="2215"/>
            <p14:sldId id="2180"/>
            <p14:sldId id="2295"/>
            <p14:sldId id="2314"/>
            <p14:sldId id="2259"/>
            <p14:sldId id="2181"/>
            <p14:sldId id="2302"/>
            <p14:sldId id="2324"/>
            <p14:sldId id="2552"/>
            <p14:sldId id="2690"/>
            <p14:sldId id="2184"/>
            <p14:sldId id="2185"/>
            <p14:sldId id="2296"/>
            <p14:sldId id="2297"/>
            <p14:sldId id="2298"/>
            <p14:sldId id="2300"/>
            <p14:sldId id="2304"/>
            <p14:sldId id="2582"/>
            <p14:sldId id="2192"/>
            <p14:sldId id="2474"/>
            <p14:sldId id="2367"/>
          </p14:sldIdLst>
        </p14:section>
        <p14:section name="Untitled Section" id="{1C53A92E-489E-4399-AF30-AE03FBD4D18A}">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0000FF"/>
    <a:srgbClr val="000000"/>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76" autoAdjust="0"/>
    <p:restoredTop sz="50000" autoAdjust="0"/>
  </p:normalViewPr>
  <p:slideViewPr>
    <p:cSldViewPr>
      <p:cViewPr varScale="1">
        <p:scale>
          <a:sx n="93" d="100"/>
          <a:sy n="93" d="100"/>
        </p:scale>
        <p:origin x="200" y="624"/>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varScale="1">
      <p:scale>
        <a:sx n="1" d="1"/>
        <a:sy n="1" d="1"/>
      </p:scale>
      <p:origin x="0" y="-15077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slide" Target="slides/slide162.xml"/><Relationship Id="rId191" Type="http://schemas.openxmlformats.org/officeDocument/2006/relationships/slide" Target="slides/slide183.xml"/><Relationship Id="rId205" Type="http://schemas.openxmlformats.org/officeDocument/2006/relationships/slide" Target="slides/slide197.xml"/><Relationship Id="rId226" Type="http://schemas.openxmlformats.org/officeDocument/2006/relationships/slide" Target="slides/slide21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5.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slide" Target="slides/slide173.xml"/><Relationship Id="rId216" Type="http://schemas.openxmlformats.org/officeDocument/2006/relationships/slide" Target="slides/slide208.xml"/><Relationship Id="rId237" Type="http://schemas.openxmlformats.org/officeDocument/2006/relationships/slide" Target="slides/slide229.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slide" Target="slides/slide163.xml"/><Relationship Id="rId192" Type="http://schemas.openxmlformats.org/officeDocument/2006/relationships/slide" Target="slides/slide184.xml"/><Relationship Id="rId206" Type="http://schemas.openxmlformats.org/officeDocument/2006/relationships/slide" Target="slides/slide198.xml"/><Relationship Id="rId227" Type="http://schemas.openxmlformats.org/officeDocument/2006/relationships/slide" Target="slides/slide219.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openxmlformats.org/officeDocument/2006/relationships/slide" Target="slides/slide174.xml"/><Relationship Id="rId217" Type="http://schemas.openxmlformats.org/officeDocument/2006/relationships/slide" Target="slides/slide209.xml"/><Relationship Id="rId6" Type="http://schemas.openxmlformats.org/officeDocument/2006/relationships/slideMaster" Target="slideMasters/slideMaster6.xml"/><Relationship Id="rId238" Type="http://schemas.openxmlformats.org/officeDocument/2006/relationships/slide" Target="slides/slide230.xml"/><Relationship Id="rId23" Type="http://schemas.openxmlformats.org/officeDocument/2006/relationships/slide" Target="slides/slide15.xml"/><Relationship Id="rId119" Type="http://schemas.openxmlformats.org/officeDocument/2006/relationships/slide" Target="slides/slide111.xml"/><Relationship Id="rId44" Type="http://schemas.openxmlformats.org/officeDocument/2006/relationships/slide" Target="slides/slide36.xml"/><Relationship Id="rId65" Type="http://schemas.openxmlformats.org/officeDocument/2006/relationships/slide" Target="slides/slide57.xml"/><Relationship Id="rId86" Type="http://schemas.openxmlformats.org/officeDocument/2006/relationships/slide" Target="slides/slide78.xml"/><Relationship Id="rId130" Type="http://schemas.openxmlformats.org/officeDocument/2006/relationships/slide" Target="slides/slide122.xml"/><Relationship Id="rId151" Type="http://schemas.openxmlformats.org/officeDocument/2006/relationships/slide" Target="slides/slide143.xml"/><Relationship Id="rId172" Type="http://schemas.openxmlformats.org/officeDocument/2006/relationships/slide" Target="slides/slide164.xml"/><Relationship Id="rId193" Type="http://schemas.openxmlformats.org/officeDocument/2006/relationships/slide" Target="slides/slide185.xml"/><Relationship Id="rId207" Type="http://schemas.openxmlformats.org/officeDocument/2006/relationships/slide" Target="slides/slide199.xml"/><Relationship Id="rId228" Type="http://schemas.openxmlformats.org/officeDocument/2006/relationships/slide" Target="slides/slide220.xml"/><Relationship Id="rId13" Type="http://schemas.openxmlformats.org/officeDocument/2006/relationships/slide" Target="slides/slide5.xml"/><Relationship Id="rId109" Type="http://schemas.openxmlformats.org/officeDocument/2006/relationships/slide" Target="slides/slide101.xml"/><Relationship Id="rId34" Type="http://schemas.openxmlformats.org/officeDocument/2006/relationships/slide" Target="slides/slide26.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20" Type="http://schemas.openxmlformats.org/officeDocument/2006/relationships/slide" Target="slides/slide112.xml"/><Relationship Id="rId141" Type="http://schemas.openxmlformats.org/officeDocument/2006/relationships/slide" Target="slides/slide133.xml"/><Relationship Id="rId7" Type="http://schemas.openxmlformats.org/officeDocument/2006/relationships/slideMaster" Target="slideMasters/slideMaster7.xml"/><Relationship Id="rId162" Type="http://schemas.openxmlformats.org/officeDocument/2006/relationships/slide" Target="slides/slide154.xml"/><Relationship Id="rId183" Type="http://schemas.openxmlformats.org/officeDocument/2006/relationships/slide" Target="slides/slide175.xml"/><Relationship Id="rId218" Type="http://schemas.openxmlformats.org/officeDocument/2006/relationships/slide" Target="slides/slide210.xml"/><Relationship Id="rId239" Type="http://schemas.openxmlformats.org/officeDocument/2006/relationships/slide" Target="slides/slide231.xml"/><Relationship Id="rId24" Type="http://schemas.openxmlformats.org/officeDocument/2006/relationships/slide" Target="slides/slide16.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31" Type="http://schemas.openxmlformats.org/officeDocument/2006/relationships/slide" Target="slides/slide123.xml"/><Relationship Id="rId152" Type="http://schemas.openxmlformats.org/officeDocument/2006/relationships/slide" Target="slides/slide144.xml"/><Relationship Id="rId173" Type="http://schemas.openxmlformats.org/officeDocument/2006/relationships/slide" Target="slides/slide165.xml"/><Relationship Id="rId194" Type="http://schemas.openxmlformats.org/officeDocument/2006/relationships/slide" Target="slides/slide186.xml"/><Relationship Id="rId208" Type="http://schemas.openxmlformats.org/officeDocument/2006/relationships/slide" Target="slides/slide200.xml"/><Relationship Id="rId229" Type="http://schemas.openxmlformats.org/officeDocument/2006/relationships/slide" Target="slides/slide221.xml"/><Relationship Id="rId240" Type="http://schemas.openxmlformats.org/officeDocument/2006/relationships/slide" Target="slides/slide232.xml"/><Relationship Id="rId14" Type="http://schemas.openxmlformats.org/officeDocument/2006/relationships/slide" Target="slides/slide6.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8" Type="http://schemas.openxmlformats.org/officeDocument/2006/relationships/slideMaster" Target="slideMasters/slideMaster8.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openxmlformats.org/officeDocument/2006/relationships/slide" Target="slides/slide176.xml"/><Relationship Id="rId219" Type="http://schemas.openxmlformats.org/officeDocument/2006/relationships/slide" Target="slides/slide211.xml"/><Relationship Id="rId230" Type="http://schemas.openxmlformats.org/officeDocument/2006/relationships/slide" Target="slides/slide222.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slide" Target="slides/slide166.xml"/><Relationship Id="rId195" Type="http://schemas.openxmlformats.org/officeDocument/2006/relationships/slide" Target="slides/slide187.xml"/><Relationship Id="rId209" Type="http://schemas.openxmlformats.org/officeDocument/2006/relationships/slide" Target="slides/slide201.xml"/><Relationship Id="rId220" Type="http://schemas.openxmlformats.org/officeDocument/2006/relationships/slide" Target="slides/slide212.xml"/><Relationship Id="rId241" Type="http://schemas.openxmlformats.org/officeDocument/2006/relationships/notesMaster" Target="notesMasters/notesMaster1.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slide" Target="slides/slide161.xml"/><Relationship Id="rId185" Type="http://schemas.openxmlformats.org/officeDocument/2006/relationships/slide" Target="slides/slide177.xml"/><Relationship Id="rId4" Type="http://schemas.openxmlformats.org/officeDocument/2006/relationships/slideMaster" Target="slideMasters/slideMaster4.xml"/><Relationship Id="rId9" Type="http://schemas.openxmlformats.org/officeDocument/2006/relationships/slide" Target="slides/slide1.xml"/><Relationship Id="rId180" Type="http://schemas.openxmlformats.org/officeDocument/2006/relationships/slide" Target="slides/slide172.xml"/><Relationship Id="rId210" Type="http://schemas.openxmlformats.org/officeDocument/2006/relationships/slide" Target="slides/slide202.xml"/><Relationship Id="rId215" Type="http://schemas.openxmlformats.org/officeDocument/2006/relationships/slide" Target="slides/slide207.xml"/><Relationship Id="rId236" Type="http://schemas.openxmlformats.org/officeDocument/2006/relationships/slide" Target="slides/slide228.xml"/><Relationship Id="rId26" Type="http://schemas.openxmlformats.org/officeDocument/2006/relationships/slide" Target="slides/slide18.xml"/><Relationship Id="rId231" Type="http://schemas.openxmlformats.org/officeDocument/2006/relationships/slide" Target="slides/slide223.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slide" Target="slides/slide167.xml"/><Relationship Id="rId196" Type="http://schemas.openxmlformats.org/officeDocument/2006/relationships/slide" Target="slides/slide188.xml"/><Relationship Id="rId200" Type="http://schemas.openxmlformats.org/officeDocument/2006/relationships/slide" Target="slides/slide192.xml"/><Relationship Id="rId16" Type="http://schemas.openxmlformats.org/officeDocument/2006/relationships/slide" Target="slides/slide8.xml"/><Relationship Id="rId221" Type="http://schemas.openxmlformats.org/officeDocument/2006/relationships/slide" Target="slides/slide213.xml"/><Relationship Id="rId242" Type="http://schemas.openxmlformats.org/officeDocument/2006/relationships/handoutMaster" Target="handoutMasters/handoutMaster1.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186" Type="http://schemas.openxmlformats.org/officeDocument/2006/relationships/slide" Target="slides/slide178.xml"/><Relationship Id="rId211" Type="http://schemas.openxmlformats.org/officeDocument/2006/relationships/slide" Target="slides/slide203.xml"/><Relationship Id="rId232" Type="http://schemas.openxmlformats.org/officeDocument/2006/relationships/slide" Target="slides/slide224.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slide" Target="slides/slide168.xml"/><Relationship Id="rId197" Type="http://schemas.openxmlformats.org/officeDocument/2006/relationships/slide" Target="slides/slide189.xml"/><Relationship Id="rId201" Type="http://schemas.openxmlformats.org/officeDocument/2006/relationships/slide" Target="slides/slide193.xml"/><Relationship Id="rId222" Type="http://schemas.openxmlformats.org/officeDocument/2006/relationships/slide" Target="slides/slide214.xml"/><Relationship Id="rId243" Type="http://schemas.openxmlformats.org/officeDocument/2006/relationships/presProps" Target="presProps.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87" Type="http://schemas.openxmlformats.org/officeDocument/2006/relationships/slide" Target="slides/slide179.xml"/><Relationship Id="rId1" Type="http://schemas.openxmlformats.org/officeDocument/2006/relationships/slideMaster" Target="slideMasters/slideMaster1.xml"/><Relationship Id="rId212" Type="http://schemas.openxmlformats.org/officeDocument/2006/relationships/slide" Target="slides/slide204.xml"/><Relationship Id="rId233" Type="http://schemas.openxmlformats.org/officeDocument/2006/relationships/slide" Target="slides/slide22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60" Type="http://schemas.openxmlformats.org/officeDocument/2006/relationships/slide" Target="slides/slide52.xml"/><Relationship Id="rId81" Type="http://schemas.openxmlformats.org/officeDocument/2006/relationships/slide" Target="slides/slide73.xml"/><Relationship Id="rId135" Type="http://schemas.openxmlformats.org/officeDocument/2006/relationships/slide" Target="slides/slide127.xml"/><Relationship Id="rId156" Type="http://schemas.openxmlformats.org/officeDocument/2006/relationships/slide" Target="slides/slide148.xml"/><Relationship Id="rId177" Type="http://schemas.openxmlformats.org/officeDocument/2006/relationships/slide" Target="slides/slide169.xml"/><Relationship Id="rId198" Type="http://schemas.openxmlformats.org/officeDocument/2006/relationships/slide" Target="slides/slide190.xml"/><Relationship Id="rId202" Type="http://schemas.openxmlformats.org/officeDocument/2006/relationships/slide" Target="slides/slide194.xml"/><Relationship Id="rId223" Type="http://schemas.openxmlformats.org/officeDocument/2006/relationships/slide" Target="slides/slide215.xml"/><Relationship Id="rId244" Type="http://schemas.openxmlformats.org/officeDocument/2006/relationships/viewProps" Target="viewProps.xml"/><Relationship Id="rId18" Type="http://schemas.openxmlformats.org/officeDocument/2006/relationships/slide" Target="slides/slide10.xml"/><Relationship Id="rId39" Type="http://schemas.openxmlformats.org/officeDocument/2006/relationships/slide" Target="slides/slide31.xml"/><Relationship Id="rId50" Type="http://schemas.openxmlformats.org/officeDocument/2006/relationships/slide" Target="slides/slide42.xml"/><Relationship Id="rId104" Type="http://schemas.openxmlformats.org/officeDocument/2006/relationships/slide" Target="slides/slide96.xml"/><Relationship Id="rId125" Type="http://schemas.openxmlformats.org/officeDocument/2006/relationships/slide" Target="slides/slide117.xml"/><Relationship Id="rId146" Type="http://schemas.openxmlformats.org/officeDocument/2006/relationships/slide" Target="slides/slide138.xml"/><Relationship Id="rId167" Type="http://schemas.openxmlformats.org/officeDocument/2006/relationships/slide" Target="slides/slide159.xml"/><Relationship Id="rId188" Type="http://schemas.openxmlformats.org/officeDocument/2006/relationships/slide" Target="slides/slide180.xml"/><Relationship Id="rId71" Type="http://schemas.openxmlformats.org/officeDocument/2006/relationships/slide" Target="slides/slide63.xml"/><Relationship Id="rId92" Type="http://schemas.openxmlformats.org/officeDocument/2006/relationships/slide" Target="slides/slide84.xml"/><Relationship Id="rId213" Type="http://schemas.openxmlformats.org/officeDocument/2006/relationships/slide" Target="slides/slide205.xml"/><Relationship Id="rId234" Type="http://schemas.openxmlformats.org/officeDocument/2006/relationships/slide" Target="slides/slide226.xml"/><Relationship Id="rId2" Type="http://schemas.openxmlformats.org/officeDocument/2006/relationships/slideMaster" Target="slideMasters/slideMaster2.xml"/><Relationship Id="rId29" Type="http://schemas.openxmlformats.org/officeDocument/2006/relationships/slide" Target="slides/slide21.xml"/><Relationship Id="rId40" Type="http://schemas.openxmlformats.org/officeDocument/2006/relationships/slide" Target="slides/slide32.xml"/><Relationship Id="rId115" Type="http://schemas.openxmlformats.org/officeDocument/2006/relationships/slide" Target="slides/slide107.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slide" Target="slides/slide170.xml"/><Relationship Id="rId61" Type="http://schemas.openxmlformats.org/officeDocument/2006/relationships/slide" Target="slides/slide53.xml"/><Relationship Id="rId82" Type="http://schemas.openxmlformats.org/officeDocument/2006/relationships/slide" Target="slides/slide74.xml"/><Relationship Id="rId199" Type="http://schemas.openxmlformats.org/officeDocument/2006/relationships/slide" Target="slides/slide191.xml"/><Relationship Id="rId203" Type="http://schemas.openxmlformats.org/officeDocument/2006/relationships/slide" Target="slides/slide195.xml"/><Relationship Id="rId19" Type="http://schemas.openxmlformats.org/officeDocument/2006/relationships/slide" Target="slides/slide11.xml"/><Relationship Id="rId224" Type="http://schemas.openxmlformats.org/officeDocument/2006/relationships/slide" Target="slides/slide216.xml"/><Relationship Id="rId245" Type="http://schemas.openxmlformats.org/officeDocument/2006/relationships/theme" Target="theme/theme1.xml"/><Relationship Id="rId30" Type="http://schemas.openxmlformats.org/officeDocument/2006/relationships/slide" Target="slides/slide2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189" Type="http://schemas.openxmlformats.org/officeDocument/2006/relationships/slide" Target="slides/slide181.xml"/><Relationship Id="rId3" Type="http://schemas.openxmlformats.org/officeDocument/2006/relationships/slideMaster" Target="slideMasters/slideMaster3.xml"/><Relationship Id="rId214" Type="http://schemas.openxmlformats.org/officeDocument/2006/relationships/slide" Target="slides/slide206.xml"/><Relationship Id="rId235" Type="http://schemas.openxmlformats.org/officeDocument/2006/relationships/slide" Target="slides/slide227.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179" Type="http://schemas.openxmlformats.org/officeDocument/2006/relationships/slide" Target="slides/slide171.xml"/><Relationship Id="rId190" Type="http://schemas.openxmlformats.org/officeDocument/2006/relationships/slide" Target="slides/slide182.xml"/><Relationship Id="rId204" Type="http://schemas.openxmlformats.org/officeDocument/2006/relationships/slide" Target="slides/slide196.xml"/><Relationship Id="rId225" Type="http://schemas.openxmlformats.org/officeDocument/2006/relationships/slide" Target="slides/slide217.xml"/><Relationship Id="rId246" Type="http://schemas.openxmlformats.org/officeDocument/2006/relationships/tableStyles" Target="tableStyles.xml"/><Relationship Id="rId106" Type="http://schemas.openxmlformats.org/officeDocument/2006/relationships/slide" Target="slides/slide98.xml"/><Relationship Id="rId127" Type="http://schemas.openxmlformats.org/officeDocument/2006/relationships/slide" Target="slides/slide1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8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cs typeface="+mn-cs"/>
              </a:defRPr>
            </a:lvl1pPr>
          </a:lstStyle>
          <a:p>
            <a:pPr>
              <a:defRPr/>
            </a:pPr>
            <a:endParaRPr lang="en-US"/>
          </a:p>
        </p:txBody>
      </p:sp>
      <p:sp>
        <p:nvSpPr>
          <p:cNvPr id="91853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91853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91853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cs typeface="Times New Roman" pitchFamily="18" charset="0"/>
              </a:defRPr>
            </a:lvl1pPr>
          </a:lstStyle>
          <a:p>
            <a:pPr>
              <a:defRPr/>
            </a:pPr>
            <a:fld id="{7643DDF3-4F95-47C0-A327-648960955C44}" type="slidenum">
              <a:rPr lang="ar-SA"/>
              <a:pPr>
                <a:defRPr/>
              </a:pPr>
              <a:t>‹#›</a:t>
            </a:fld>
            <a:endParaRPr lang="en-US"/>
          </a:p>
        </p:txBody>
      </p:sp>
    </p:spTree>
    <p:extLst>
      <p:ext uri="{BB962C8B-B14F-4D97-AF65-F5344CB8AC3E}">
        <p14:creationId xmlns:p14="http://schemas.microsoft.com/office/powerpoint/2010/main" val="29816016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cs typeface="+mn-cs"/>
              </a:defRPr>
            </a:lvl1pPr>
          </a:lstStyle>
          <a:p>
            <a:pPr>
              <a:defRPr/>
            </a:pPr>
            <a:endParaRPr lang="en-US"/>
          </a:p>
        </p:txBody>
      </p:sp>
      <p:sp>
        <p:nvSpPr>
          <p:cNvPr id="4096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endParaRPr lang="en-US"/>
          </a:p>
        </p:txBody>
      </p:sp>
      <p:sp>
        <p:nvSpPr>
          <p:cNvPr id="3840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a:p>
        </p:txBody>
      </p:sp>
      <p:sp>
        <p:nvSpPr>
          <p:cNvPr id="4096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cs typeface="Times New Roman" pitchFamily="18" charset="0"/>
              </a:defRPr>
            </a:lvl1pPr>
          </a:lstStyle>
          <a:p>
            <a:pPr>
              <a:defRPr/>
            </a:pPr>
            <a:fld id="{B09E08AB-7749-466A-AC3B-A444144FFE01}" type="slidenum">
              <a:rPr lang="ar-SA"/>
              <a:pPr>
                <a:defRPr/>
              </a:pPr>
              <a:t>‹#›</a:t>
            </a:fld>
            <a:endParaRPr lang="en-US"/>
          </a:p>
        </p:txBody>
      </p:sp>
    </p:spTree>
    <p:extLst>
      <p:ext uri="{BB962C8B-B14F-4D97-AF65-F5344CB8AC3E}">
        <p14:creationId xmlns:p14="http://schemas.microsoft.com/office/powerpoint/2010/main" val="21747927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0F337378-798A-4A1F-BF6B-BF847B6B9F81}" type="slidenum">
              <a:rPr lang="ar-SA" altLang="en-US" smtClean="0">
                <a:solidFill>
                  <a:srgbClr val="000000"/>
                </a:solidFill>
              </a:rPr>
              <a:pPr>
                <a:spcBef>
                  <a:spcPct val="0"/>
                </a:spcBef>
              </a:pPr>
              <a:t>1</a:t>
            </a:fld>
            <a:endParaRPr lang="en-US" altLang="en-US">
              <a:solidFill>
                <a:srgbClr val="000000"/>
              </a:solidFill>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83DF198F-83E1-43AB-99A2-000C062BF663}" type="slidenum">
              <a:rPr lang="ar-SA" altLang="en-US" smtClean="0">
                <a:solidFill>
                  <a:srgbClr val="000000"/>
                </a:solidFill>
              </a:rPr>
              <a:pPr>
                <a:spcBef>
                  <a:spcPct val="0"/>
                </a:spcBef>
              </a:pPr>
              <a:t>3</a:t>
            </a:fld>
            <a:endParaRPr lang="en-US" altLang="en-US">
              <a:solidFill>
                <a:srgbClr val="000000"/>
              </a:solidFill>
            </a:endParaRPr>
          </a:p>
        </p:txBody>
      </p:sp>
      <p:sp>
        <p:nvSpPr>
          <p:cNvPr id="386051" name="Rectangle 2"/>
          <p:cNvSpPr>
            <a:spLocks noGrp="1" noRot="1" noChangeAspect="1" noChangeArrowheads="1" noTextEdit="1"/>
          </p:cNvSpPr>
          <p:nvPr>
            <p:ph type="sldImg"/>
          </p:nvPr>
        </p:nvSpPr>
        <p:spPr>
          <a:ln/>
        </p:spPr>
      </p:sp>
      <p:sp>
        <p:nvSpPr>
          <p:cNvPr id="386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46456D51-FC71-44F8-B196-45559FDF98B4}" type="slidenum">
              <a:rPr lang="ar-SA" altLang="en-US" smtClean="0">
                <a:solidFill>
                  <a:srgbClr val="000000"/>
                </a:solidFill>
              </a:rPr>
              <a:pPr>
                <a:spcBef>
                  <a:spcPct val="0"/>
                </a:spcBef>
              </a:pPr>
              <a:t>8</a:t>
            </a:fld>
            <a:endParaRPr lang="en-US" altLang="en-US">
              <a:solidFill>
                <a:srgbClr val="000000"/>
              </a:solidFill>
            </a:endParaRPr>
          </a:p>
        </p:txBody>
      </p:sp>
      <p:sp>
        <p:nvSpPr>
          <p:cNvPr id="387075" name="Rectangle 2"/>
          <p:cNvSpPr>
            <a:spLocks noGrp="1" noRot="1" noChangeAspect="1" noChangeArrowheads="1" noTextEdit="1"/>
          </p:cNvSpPr>
          <p:nvPr>
            <p:ph type="sldImg"/>
          </p:nvPr>
        </p:nvSpPr>
        <p:spPr>
          <a:ln/>
        </p:spPr>
      </p:sp>
      <p:sp>
        <p:nvSpPr>
          <p:cNvPr id="387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9CC23AF3-763F-4868-9141-B8EFCDFF52B7}" type="slidenum">
              <a:rPr lang="en-US" altLang="en-US" smtClean="0"/>
              <a:pPr>
                <a:spcBef>
                  <a:spcPct val="0"/>
                </a:spcBef>
              </a:pPr>
              <a:t>14</a:t>
            </a:fld>
            <a:endParaRPr lang="en-US" altLang="en-US"/>
          </a:p>
        </p:txBody>
      </p:sp>
      <p:sp>
        <p:nvSpPr>
          <p:cNvPr id="388099" name="Rectangle 2"/>
          <p:cNvSpPr>
            <a:spLocks noGrp="1" noRot="1" noChangeAspect="1" noChangeArrowheads="1" noTextEdit="1"/>
          </p:cNvSpPr>
          <p:nvPr>
            <p:ph type="sldImg"/>
          </p:nvPr>
        </p:nvSpPr>
        <p:spPr>
          <a:ln/>
        </p:spPr>
      </p:sp>
      <p:sp>
        <p:nvSpPr>
          <p:cNvPr id="388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55DD622D-3864-4A29-96A9-A061A841B204}" type="slidenum">
              <a:rPr lang="ar-SA" altLang="en-US" smtClean="0"/>
              <a:pPr>
                <a:spcBef>
                  <a:spcPct val="0"/>
                </a:spcBef>
              </a:pPr>
              <a:t>23</a:t>
            </a:fld>
            <a:endParaRPr lang="en-US" altLang="en-US"/>
          </a:p>
        </p:txBody>
      </p:sp>
      <p:sp>
        <p:nvSpPr>
          <p:cNvPr id="389123" name="Rectangle 2"/>
          <p:cNvSpPr>
            <a:spLocks noGrp="1" noRot="1" noChangeAspect="1" noChangeArrowheads="1" noTextEdit="1"/>
          </p:cNvSpPr>
          <p:nvPr>
            <p:ph type="sldImg"/>
          </p:nvPr>
        </p:nvSpPr>
        <p:spPr>
          <a:ln/>
        </p:spPr>
      </p:sp>
      <p:sp>
        <p:nvSpPr>
          <p:cNvPr id="389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06136C2F-F204-4471-B1CD-CB11C802C3C5}" type="slidenum">
              <a:rPr lang="ar-SA" altLang="en-US" smtClean="0"/>
              <a:pPr>
                <a:spcBef>
                  <a:spcPct val="0"/>
                </a:spcBef>
              </a:pPr>
              <a:t>24</a:t>
            </a:fld>
            <a:endParaRPr lang="en-US" altLang="en-US"/>
          </a:p>
        </p:txBody>
      </p:sp>
      <p:sp>
        <p:nvSpPr>
          <p:cNvPr id="390147" name="Rectangle 2"/>
          <p:cNvSpPr>
            <a:spLocks noGrp="1" noRot="1" noChangeAspect="1" noChangeArrowheads="1" noTextEdit="1"/>
          </p:cNvSpPr>
          <p:nvPr>
            <p:ph type="sldImg"/>
          </p:nvPr>
        </p:nvSpPr>
        <p:spPr>
          <a:ln/>
        </p:spPr>
      </p:sp>
      <p:sp>
        <p:nvSpPr>
          <p:cNvPr id="390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Slide Image Placeholder 1"/>
          <p:cNvSpPr>
            <a:spLocks noGrp="1" noRot="1" noChangeAspect="1" noTextEdit="1"/>
          </p:cNvSpPr>
          <p:nvPr>
            <p:ph type="sldImg"/>
          </p:nvPr>
        </p:nvSpPr>
        <p:spPr>
          <a:ln/>
        </p:spPr>
      </p:sp>
      <p:sp>
        <p:nvSpPr>
          <p:cNvPr id="392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92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9C7280B-A20A-4126-B7B4-42ECA2A80C30}" type="slidenum">
              <a:rPr lang="ar-SA" altLang="en-US" smtClean="0">
                <a:solidFill>
                  <a:srgbClr val="000000"/>
                </a:solidFill>
              </a:rPr>
              <a:pPr>
                <a:spcBef>
                  <a:spcPct val="0"/>
                </a:spcBef>
              </a:pPr>
              <a:t>30</a:t>
            </a:fld>
            <a:endParaRPr lang="en-US" alt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7F09E78-6C3C-4E90-9191-138CE1763E91}" type="slidenum">
              <a:rPr kumimoji="0" lang="en-US"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429689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Slide Image Placeholder 1"/>
          <p:cNvSpPr>
            <a:spLocks noGrp="1" noRot="1" noChangeAspect="1" noTextEdit="1"/>
          </p:cNvSpPr>
          <p:nvPr>
            <p:ph type="sldImg"/>
          </p:nvPr>
        </p:nvSpPr>
        <p:spPr>
          <a:ln/>
        </p:spPr>
      </p:sp>
      <p:sp>
        <p:nvSpPr>
          <p:cNvPr id="393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93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9485EDA7-9D9C-47E5-B76E-688360F9D3E3}" type="slidenum">
              <a:rPr lang="ar-SA" altLang="en-US" smtClean="0"/>
              <a:pPr>
                <a:spcBef>
                  <a:spcPct val="0"/>
                </a:spcBef>
              </a:pPr>
              <a:t>43</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Slide Image Placeholder 1"/>
          <p:cNvSpPr>
            <a:spLocks noGrp="1" noRot="1" noChangeAspect="1" noTextEdit="1"/>
          </p:cNvSpPr>
          <p:nvPr>
            <p:ph type="sldImg"/>
          </p:nvPr>
        </p:nvSpPr>
        <p:spPr>
          <a:ln/>
        </p:spPr>
      </p:sp>
      <p:sp>
        <p:nvSpPr>
          <p:cNvPr id="394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94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E173D7FC-2085-4AF0-925F-0C59893766B6}" type="slidenum">
              <a:rPr lang="en-US" altLang="en-US" smtClean="0">
                <a:solidFill>
                  <a:srgbClr val="000000"/>
                </a:solidFill>
              </a:rPr>
              <a:pPr>
                <a:spcBef>
                  <a:spcPct val="0"/>
                </a:spcBef>
              </a:pPr>
              <a:t>51</a:t>
            </a:fld>
            <a:endParaRPr lang="en-US"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49112A76-D1A9-47B3-9DE8-8237F1236147}" type="slidenum">
              <a:rPr lang="ar-SA" altLang="en-US" smtClean="0">
                <a:solidFill>
                  <a:srgbClr val="000000"/>
                </a:solidFill>
              </a:rPr>
              <a:pPr>
                <a:spcBef>
                  <a:spcPct val="0"/>
                </a:spcBef>
              </a:pPr>
              <a:t>53</a:t>
            </a:fld>
            <a:endParaRPr lang="en-US" altLang="en-US">
              <a:solidFill>
                <a:srgbClr val="000000"/>
              </a:solidFill>
            </a:endParaRPr>
          </a:p>
        </p:txBody>
      </p:sp>
      <p:sp>
        <p:nvSpPr>
          <p:cNvPr id="395267" name="Rectangle 2"/>
          <p:cNvSpPr>
            <a:spLocks noGrp="1" noRot="1" noChangeAspect="1" noChangeArrowheads="1" noTextEdit="1"/>
          </p:cNvSpPr>
          <p:nvPr>
            <p:ph type="sldImg"/>
          </p:nvPr>
        </p:nvSpPr>
        <p:spPr>
          <a:ln/>
        </p:spPr>
      </p:sp>
      <p:sp>
        <p:nvSpPr>
          <p:cNvPr id="395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09" indent="-285734" eaLnBrk="0" hangingPunct="0">
              <a:spcBef>
                <a:spcPct val="30000"/>
              </a:spcBef>
              <a:defRPr sz="1200">
                <a:solidFill>
                  <a:schemeClr val="tx1"/>
                </a:solidFill>
                <a:latin typeface="Times New Roman" pitchFamily="18" charset="0"/>
              </a:defRPr>
            </a:lvl2pPr>
            <a:lvl3pPr marL="1142937" indent="-228587" eaLnBrk="0" hangingPunct="0">
              <a:spcBef>
                <a:spcPct val="30000"/>
              </a:spcBef>
              <a:defRPr sz="1200">
                <a:solidFill>
                  <a:schemeClr val="tx1"/>
                </a:solidFill>
                <a:latin typeface="Times New Roman" pitchFamily="18" charset="0"/>
              </a:defRPr>
            </a:lvl3pPr>
            <a:lvl4pPr marL="1600112" indent="-228587" eaLnBrk="0" hangingPunct="0">
              <a:spcBef>
                <a:spcPct val="30000"/>
              </a:spcBef>
              <a:defRPr sz="1200">
                <a:solidFill>
                  <a:schemeClr val="tx1"/>
                </a:solidFill>
                <a:latin typeface="Times New Roman" pitchFamily="18" charset="0"/>
              </a:defRPr>
            </a:lvl4pPr>
            <a:lvl5pPr marL="2057287" indent="-228587" eaLnBrk="0" hangingPunct="0">
              <a:spcBef>
                <a:spcPct val="30000"/>
              </a:spcBef>
              <a:defRPr sz="1200">
                <a:solidFill>
                  <a:schemeClr val="tx1"/>
                </a:solidFill>
                <a:latin typeface="Times New Roman" pitchFamily="18" charset="0"/>
              </a:defRPr>
            </a:lvl5pPr>
            <a:lvl6pPr marL="2514461" indent="-228587" eaLnBrk="0" fontAlgn="base" hangingPunct="0">
              <a:spcBef>
                <a:spcPct val="30000"/>
              </a:spcBef>
              <a:spcAft>
                <a:spcPct val="0"/>
              </a:spcAft>
              <a:defRPr sz="1200">
                <a:solidFill>
                  <a:schemeClr val="tx1"/>
                </a:solidFill>
                <a:latin typeface="Times New Roman" pitchFamily="18" charset="0"/>
              </a:defRPr>
            </a:lvl6pPr>
            <a:lvl7pPr marL="2971635" indent="-228587" eaLnBrk="0" fontAlgn="base" hangingPunct="0">
              <a:spcBef>
                <a:spcPct val="30000"/>
              </a:spcBef>
              <a:spcAft>
                <a:spcPct val="0"/>
              </a:spcAft>
              <a:defRPr sz="1200">
                <a:solidFill>
                  <a:schemeClr val="tx1"/>
                </a:solidFill>
                <a:latin typeface="Times New Roman" pitchFamily="18" charset="0"/>
              </a:defRPr>
            </a:lvl7pPr>
            <a:lvl8pPr marL="3428810" indent="-228587" eaLnBrk="0" fontAlgn="base" hangingPunct="0">
              <a:spcBef>
                <a:spcPct val="30000"/>
              </a:spcBef>
              <a:spcAft>
                <a:spcPct val="0"/>
              </a:spcAft>
              <a:defRPr sz="1200">
                <a:solidFill>
                  <a:schemeClr val="tx1"/>
                </a:solidFill>
                <a:latin typeface="Times New Roman" pitchFamily="18" charset="0"/>
              </a:defRPr>
            </a:lvl8pPr>
            <a:lvl9pPr marL="3885985" indent="-228587"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924689B0-19D8-44DD-A762-04A8FAA3A93D}" type="slidenum">
              <a:rPr lang="ar-SA" altLang="en-US" smtClean="0">
                <a:solidFill>
                  <a:prstClr val="black"/>
                </a:solidFill>
              </a:rPr>
              <a:pPr>
                <a:spcBef>
                  <a:spcPct val="0"/>
                </a:spcBef>
              </a:pPr>
              <a:t>54</a:t>
            </a:fld>
            <a:endParaRPr lang="en-US" altLang="en-US">
              <a:solidFill>
                <a:prstClr val="black"/>
              </a:solidFill>
            </a:endParaRPr>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5AE2A317-C4B7-4A5E-8CE8-4DD96325C36C}" type="slidenum">
              <a:rPr lang="ar-SA" altLang="en-US" smtClean="0"/>
              <a:pPr>
                <a:spcBef>
                  <a:spcPct val="0"/>
                </a:spcBef>
              </a:pPr>
              <a:t>55</a:t>
            </a:fld>
            <a:endParaRPr lang="en-US" altLang="en-US"/>
          </a:p>
        </p:txBody>
      </p:sp>
      <p:sp>
        <p:nvSpPr>
          <p:cNvPr id="396291" name="Rectangle 2"/>
          <p:cNvSpPr>
            <a:spLocks noGrp="1" noRot="1" noChangeAspect="1" noChangeArrowheads="1" noTextEdit="1"/>
          </p:cNvSpPr>
          <p:nvPr>
            <p:ph type="sldImg"/>
          </p:nvPr>
        </p:nvSpPr>
        <p:spPr>
          <a:ln/>
        </p:spPr>
      </p:sp>
      <p:sp>
        <p:nvSpPr>
          <p:cNvPr id="396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D6D395E-3E9D-4F2E-98AC-6AAF89A3698B}" type="slidenum">
              <a:rPr lang="ar-SA" altLang="en-US" smtClean="0">
                <a:solidFill>
                  <a:srgbClr val="000000"/>
                </a:solidFill>
              </a:rPr>
              <a:pPr>
                <a:spcBef>
                  <a:spcPct val="0"/>
                </a:spcBef>
              </a:pPr>
              <a:t>56</a:t>
            </a:fld>
            <a:endParaRPr lang="en-US" altLang="en-US">
              <a:solidFill>
                <a:srgbClr val="000000"/>
              </a:solidFill>
            </a:endParaRPr>
          </a:p>
        </p:txBody>
      </p:sp>
      <p:sp>
        <p:nvSpPr>
          <p:cNvPr id="397315" name="Rectangle 2"/>
          <p:cNvSpPr>
            <a:spLocks noGrp="1" noRot="1" noChangeAspect="1" noChangeArrowheads="1" noTextEdit="1"/>
          </p:cNvSpPr>
          <p:nvPr>
            <p:ph type="sldImg"/>
          </p:nvPr>
        </p:nvSpPr>
        <p:spPr>
          <a:ln/>
        </p:spPr>
      </p:sp>
      <p:sp>
        <p:nvSpPr>
          <p:cNvPr id="397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7F09E78-6C3C-4E90-9191-138CE1763E91}"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299495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Slide Image Placeholder 1"/>
          <p:cNvSpPr>
            <a:spLocks noGrp="1" noRot="1" noChangeAspect="1" noTextEdit="1"/>
          </p:cNvSpPr>
          <p:nvPr>
            <p:ph type="sldImg"/>
          </p:nvPr>
        </p:nvSpPr>
        <p:spPr>
          <a:ln/>
        </p:spPr>
      </p:sp>
      <p:sp>
        <p:nvSpPr>
          <p:cNvPr id="407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07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09" indent="-285734" eaLnBrk="0" hangingPunct="0">
              <a:spcBef>
                <a:spcPct val="30000"/>
              </a:spcBef>
              <a:defRPr sz="1200">
                <a:solidFill>
                  <a:schemeClr val="tx1"/>
                </a:solidFill>
                <a:latin typeface="Times New Roman" pitchFamily="18" charset="0"/>
              </a:defRPr>
            </a:lvl2pPr>
            <a:lvl3pPr marL="1142937" indent="-228587" eaLnBrk="0" hangingPunct="0">
              <a:spcBef>
                <a:spcPct val="30000"/>
              </a:spcBef>
              <a:defRPr sz="1200">
                <a:solidFill>
                  <a:schemeClr val="tx1"/>
                </a:solidFill>
                <a:latin typeface="Times New Roman" pitchFamily="18" charset="0"/>
              </a:defRPr>
            </a:lvl3pPr>
            <a:lvl4pPr marL="1600112" indent="-228587" eaLnBrk="0" hangingPunct="0">
              <a:spcBef>
                <a:spcPct val="30000"/>
              </a:spcBef>
              <a:defRPr sz="1200">
                <a:solidFill>
                  <a:schemeClr val="tx1"/>
                </a:solidFill>
                <a:latin typeface="Times New Roman" pitchFamily="18" charset="0"/>
              </a:defRPr>
            </a:lvl4pPr>
            <a:lvl5pPr marL="2057287" indent="-228587" eaLnBrk="0" hangingPunct="0">
              <a:spcBef>
                <a:spcPct val="30000"/>
              </a:spcBef>
              <a:defRPr sz="1200">
                <a:solidFill>
                  <a:schemeClr val="tx1"/>
                </a:solidFill>
                <a:latin typeface="Times New Roman" pitchFamily="18" charset="0"/>
              </a:defRPr>
            </a:lvl5pPr>
            <a:lvl6pPr marL="2514461" indent="-228587" eaLnBrk="0" fontAlgn="base" hangingPunct="0">
              <a:spcBef>
                <a:spcPct val="30000"/>
              </a:spcBef>
              <a:spcAft>
                <a:spcPct val="0"/>
              </a:spcAft>
              <a:defRPr sz="1200">
                <a:solidFill>
                  <a:schemeClr val="tx1"/>
                </a:solidFill>
                <a:latin typeface="Times New Roman" pitchFamily="18" charset="0"/>
              </a:defRPr>
            </a:lvl6pPr>
            <a:lvl7pPr marL="2971635" indent="-228587" eaLnBrk="0" fontAlgn="base" hangingPunct="0">
              <a:spcBef>
                <a:spcPct val="30000"/>
              </a:spcBef>
              <a:spcAft>
                <a:spcPct val="0"/>
              </a:spcAft>
              <a:defRPr sz="1200">
                <a:solidFill>
                  <a:schemeClr val="tx1"/>
                </a:solidFill>
                <a:latin typeface="Times New Roman" pitchFamily="18" charset="0"/>
              </a:defRPr>
            </a:lvl7pPr>
            <a:lvl8pPr marL="3428810" indent="-228587" eaLnBrk="0" fontAlgn="base" hangingPunct="0">
              <a:spcBef>
                <a:spcPct val="30000"/>
              </a:spcBef>
              <a:spcAft>
                <a:spcPct val="0"/>
              </a:spcAft>
              <a:defRPr sz="1200">
                <a:solidFill>
                  <a:schemeClr val="tx1"/>
                </a:solidFill>
                <a:latin typeface="Times New Roman" pitchFamily="18" charset="0"/>
              </a:defRPr>
            </a:lvl8pPr>
            <a:lvl9pPr marL="3885985" indent="-228587"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15557D9-3A93-4BC8-A3D1-C73BF85162B4}" type="slidenum">
              <a:rPr kumimoji="0" lang="ar-SA" altLang="en-US"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804182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09E08AB-7749-466A-AC3B-A444144FFE01}" type="slidenum">
              <a:rPr lang="ar-SA" smtClean="0"/>
              <a:pPr>
                <a:defRPr/>
              </a:pPr>
              <a:t>61</a:t>
            </a:fld>
            <a:endParaRPr lang="en-US"/>
          </a:p>
        </p:txBody>
      </p:sp>
    </p:spTree>
    <p:extLst>
      <p:ext uri="{BB962C8B-B14F-4D97-AF65-F5344CB8AC3E}">
        <p14:creationId xmlns:p14="http://schemas.microsoft.com/office/powerpoint/2010/main" val="2382008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Slide Image Placeholder 1"/>
          <p:cNvSpPr>
            <a:spLocks noGrp="1" noRot="1" noChangeAspect="1" noTextEdit="1"/>
          </p:cNvSpPr>
          <p:nvPr>
            <p:ph type="sldImg"/>
          </p:nvPr>
        </p:nvSpPr>
        <p:spPr>
          <a:ln/>
        </p:spPr>
      </p:sp>
      <p:sp>
        <p:nvSpPr>
          <p:cNvPr id="398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98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23E39928-EEA3-499F-8344-0644C42364C4}" type="slidenum">
              <a:rPr lang="ar-SA" altLang="en-US" smtClean="0"/>
              <a:pPr>
                <a:spcBef>
                  <a:spcPct val="0"/>
                </a:spcBef>
              </a:pPr>
              <a:t>149</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B73FD24F-F1A9-4EBF-B080-36A64ED723C5}" type="slidenum">
              <a:rPr lang="ar-SA" altLang="en-US" smtClean="0"/>
              <a:pPr>
                <a:spcBef>
                  <a:spcPct val="0"/>
                </a:spcBef>
              </a:pPr>
              <a:t>151</a:t>
            </a:fld>
            <a:endParaRPr lang="en-US" altLang="en-US"/>
          </a:p>
        </p:txBody>
      </p:sp>
      <p:sp>
        <p:nvSpPr>
          <p:cNvPr id="399363" name="Rectangle 2"/>
          <p:cNvSpPr>
            <a:spLocks noGrp="1" noRot="1" noChangeAspect="1" noChangeArrowheads="1" noTextEdit="1"/>
          </p:cNvSpPr>
          <p:nvPr>
            <p:ph type="sldImg"/>
          </p:nvPr>
        </p:nvSpPr>
        <p:spPr>
          <a:ln/>
        </p:spPr>
      </p:sp>
      <p:sp>
        <p:nvSpPr>
          <p:cNvPr id="399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8F3DC280-6833-4E54-8D82-3010C07A9D16}" type="slidenum">
              <a:rPr lang="ar-SA" altLang="en-US" smtClean="0"/>
              <a:pPr>
                <a:spcBef>
                  <a:spcPct val="0"/>
                </a:spcBef>
              </a:pPr>
              <a:t>161</a:t>
            </a:fld>
            <a:endParaRPr lang="en-US" altLang="en-US"/>
          </a:p>
        </p:txBody>
      </p:sp>
      <p:sp>
        <p:nvSpPr>
          <p:cNvPr id="400387" name="Rectangle 2"/>
          <p:cNvSpPr>
            <a:spLocks noGrp="1" noRot="1" noChangeAspect="1" noChangeArrowheads="1" noTextEdit="1"/>
          </p:cNvSpPr>
          <p:nvPr>
            <p:ph type="sldImg"/>
          </p:nvPr>
        </p:nvSpPr>
        <p:spPr>
          <a:ln/>
        </p:spPr>
      </p:sp>
      <p:sp>
        <p:nvSpPr>
          <p:cNvPr id="400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Slide Image Placeholder 1"/>
          <p:cNvSpPr>
            <a:spLocks noGrp="1" noRot="1" noChangeAspect="1" noTextEdit="1"/>
          </p:cNvSpPr>
          <p:nvPr>
            <p:ph type="sldImg"/>
          </p:nvPr>
        </p:nvSpPr>
        <p:spPr>
          <a:ln/>
        </p:spPr>
      </p:sp>
      <p:sp>
        <p:nvSpPr>
          <p:cNvPr id="401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1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51D34CDC-2BC0-4801-B180-03A9E0E0911E}" type="slidenum">
              <a:rPr lang="ar-SA" altLang="en-US" smtClean="0"/>
              <a:pPr>
                <a:spcBef>
                  <a:spcPct val="0"/>
                </a:spcBef>
              </a:pPr>
              <a:t>170</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Image Placeholder 1"/>
          <p:cNvSpPr>
            <a:spLocks noGrp="1" noRot="1" noChangeAspect="1" noTextEdit="1"/>
          </p:cNvSpPr>
          <p:nvPr>
            <p:ph type="sldImg"/>
          </p:nvPr>
        </p:nvSpPr>
        <p:spPr>
          <a:ln/>
        </p:spPr>
      </p:sp>
      <p:sp>
        <p:nvSpPr>
          <p:cNvPr id="402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2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D2C0CA9B-8BA4-4438-90F1-CC3050BA0501}" type="slidenum">
              <a:rPr lang="ar-SA" altLang="en-US" smtClean="0"/>
              <a:pPr>
                <a:spcBef>
                  <a:spcPct val="0"/>
                </a:spcBef>
              </a:pPr>
              <a:t>171</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F09E78-6C3C-4E90-9191-138CE1763E91}" type="slidenum">
              <a:rPr lang="en-US" smtClean="0">
                <a:solidFill>
                  <a:prstClr val="black"/>
                </a:solidFill>
              </a:rPr>
              <a:pPr>
                <a:defRPr/>
              </a:pPr>
              <a:t>206</a:t>
            </a:fld>
            <a:endParaRPr lang="en-US">
              <a:solidFill>
                <a:prstClr val="black"/>
              </a:solidFill>
            </a:endParaRPr>
          </a:p>
        </p:txBody>
      </p:sp>
    </p:spTree>
    <p:extLst>
      <p:ext uri="{BB962C8B-B14F-4D97-AF65-F5344CB8AC3E}">
        <p14:creationId xmlns:p14="http://schemas.microsoft.com/office/powerpoint/2010/main" val="3437836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58D3A38-2896-4BBF-BFFB-6AFD4425B430}" type="slidenum">
              <a:rPr lang="ar-SA" altLang="en-US" smtClean="0"/>
              <a:pPr>
                <a:spcBef>
                  <a:spcPct val="0"/>
                </a:spcBef>
              </a:pPr>
              <a:t>208</a:t>
            </a:fld>
            <a:endParaRPr lang="en-US" altLang="en-US"/>
          </a:p>
        </p:txBody>
      </p:sp>
      <p:sp>
        <p:nvSpPr>
          <p:cNvPr id="403459" name="Rectangle 2"/>
          <p:cNvSpPr>
            <a:spLocks noGrp="1" noRot="1" noChangeAspect="1" noChangeArrowheads="1" noTextEdit="1"/>
          </p:cNvSpPr>
          <p:nvPr>
            <p:ph type="sldImg"/>
          </p:nvPr>
        </p:nvSpPr>
        <p:spPr>
          <a:ln/>
        </p:spPr>
      </p:sp>
      <p:sp>
        <p:nvSpPr>
          <p:cNvPr id="403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F3BCB415-BCCF-47BC-A0EC-96B6853D8EDB}" type="slidenum">
              <a:rPr lang="ar-SA" altLang="en-US" smtClean="0">
                <a:solidFill>
                  <a:srgbClr val="000000"/>
                </a:solidFill>
              </a:rPr>
              <a:pPr>
                <a:spcBef>
                  <a:spcPct val="0"/>
                </a:spcBef>
              </a:pPr>
              <a:t>209</a:t>
            </a:fld>
            <a:endParaRPr lang="en-US" altLang="en-US">
              <a:solidFill>
                <a:srgbClr val="000000"/>
              </a:solidFill>
            </a:endParaRPr>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4189E5C-87D8-462B-A033-1D025972B41A}" type="slidenum">
              <a:rPr lang="ar-SA" altLang="en-US" smtClean="0">
                <a:solidFill>
                  <a:srgbClr val="000000"/>
                </a:solidFill>
              </a:rPr>
              <a:pPr>
                <a:spcBef>
                  <a:spcPct val="0"/>
                </a:spcBef>
              </a:pPr>
              <a:t>211</a:t>
            </a:fld>
            <a:endParaRPr lang="en-US" altLang="en-US">
              <a:solidFill>
                <a:srgbClr val="000000"/>
              </a:solidFill>
            </a:endParaRPr>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7458BFE8-EB53-4412-816B-347456A57684}" type="slidenum">
              <a:rPr lang="ar-SA" altLang="en-US" smtClean="0">
                <a:solidFill>
                  <a:prstClr val="black"/>
                </a:solidFill>
              </a:rPr>
              <a:pPr>
                <a:spcBef>
                  <a:spcPct val="0"/>
                </a:spcBef>
              </a:pPr>
              <a:t>220</a:t>
            </a:fld>
            <a:endParaRPr lang="en-US" altLang="en-US">
              <a:solidFill>
                <a:prstClr val="black"/>
              </a:solidFill>
            </a:endParaRPr>
          </a:p>
        </p:txBody>
      </p:sp>
      <p:sp>
        <p:nvSpPr>
          <p:cNvPr id="385027" name="Rectangle 2"/>
          <p:cNvSpPr>
            <a:spLocks noGrp="1" noRot="1" noChangeAspect="1" noChangeArrowheads="1" noTextEdit="1"/>
          </p:cNvSpPr>
          <p:nvPr>
            <p:ph type="sldImg"/>
          </p:nvPr>
        </p:nvSpPr>
        <p:spPr>
          <a:ln/>
        </p:spPr>
      </p:sp>
      <p:sp>
        <p:nvSpPr>
          <p:cNvPr id="38502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Slide Image Placeholder 1"/>
          <p:cNvSpPr>
            <a:spLocks noGrp="1" noRot="1" noChangeAspect="1" noTextEdit="1"/>
          </p:cNvSpPr>
          <p:nvPr>
            <p:ph type="sldImg"/>
          </p:nvPr>
        </p:nvSpPr>
        <p:spPr>
          <a:ln/>
        </p:spPr>
      </p:sp>
      <p:sp>
        <p:nvSpPr>
          <p:cNvPr id="407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07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09" indent="-285734" eaLnBrk="0" hangingPunct="0">
              <a:spcBef>
                <a:spcPct val="30000"/>
              </a:spcBef>
              <a:defRPr sz="1200">
                <a:solidFill>
                  <a:schemeClr val="tx1"/>
                </a:solidFill>
                <a:latin typeface="Times New Roman" pitchFamily="18" charset="0"/>
              </a:defRPr>
            </a:lvl2pPr>
            <a:lvl3pPr marL="1142937" indent="-228587" eaLnBrk="0" hangingPunct="0">
              <a:spcBef>
                <a:spcPct val="30000"/>
              </a:spcBef>
              <a:defRPr sz="1200">
                <a:solidFill>
                  <a:schemeClr val="tx1"/>
                </a:solidFill>
                <a:latin typeface="Times New Roman" pitchFamily="18" charset="0"/>
              </a:defRPr>
            </a:lvl3pPr>
            <a:lvl4pPr marL="1600112" indent="-228587" eaLnBrk="0" hangingPunct="0">
              <a:spcBef>
                <a:spcPct val="30000"/>
              </a:spcBef>
              <a:defRPr sz="1200">
                <a:solidFill>
                  <a:schemeClr val="tx1"/>
                </a:solidFill>
                <a:latin typeface="Times New Roman" pitchFamily="18" charset="0"/>
              </a:defRPr>
            </a:lvl4pPr>
            <a:lvl5pPr marL="2057287" indent="-228587" eaLnBrk="0" hangingPunct="0">
              <a:spcBef>
                <a:spcPct val="30000"/>
              </a:spcBef>
              <a:defRPr sz="1200">
                <a:solidFill>
                  <a:schemeClr val="tx1"/>
                </a:solidFill>
                <a:latin typeface="Times New Roman" pitchFamily="18" charset="0"/>
              </a:defRPr>
            </a:lvl5pPr>
            <a:lvl6pPr marL="2514461" indent="-228587" eaLnBrk="0" fontAlgn="base" hangingPunct="0">
              <a:spcBef>
                <a:spcPct val="30000"/>
              </a:spcBef>
              <a:spcAft>
                <a:spcPct val="0"/>
              </a:spcAft>
              <a:defRPr sz="1200">
                <a:solidFill>
                  <a:schemeClr val="tx1"/>
                </a:solidFill>
                <a:latin typeface="Times New Roman" pitchFamily="18" charset="0"/>
              </a:defRPr>
            </a:lvl6pPr>
            <a:lvl7pPr marL="2971635" indent="-228587" eaLnBrk="0" fontAlgn="base" hangingPunct="0">
              <a:spcBef>
                <a:spcPct val="30000"/>
              </a:spcBef>
              <a:spcAft>
                <a:spcPct val="0"/>
              </a:spcAft>
              <a:defRPr sz="1200">
                <a:solidFill>
                  <a:schemeClr val="tx1"/>
                </a:solidFill>
                <a:latin typeface="Times New Roman" pitchFamily="18" charset="0"/>
              </a:defRPr>
            </a:lvl7pPr>
            <a:lvl8pPr marL="3428810" indent="-228587" eaLnBrk="0" fontAlgn="base" hangingPunct="0">
              <a:spcBef>
                <a:spcPct val="30000"/>
              </a:spcBef>
              <a:spcAft>
                <a:spcPct val="0"/>
              </a:spcAft>
              <a:defRPr sz="1200">
                <a:solidFill>
                  <a:schemeClr val="tx1"/>
                </a:solidFill>
                <a:latin typeface="Times New Roman" pitchFamily="18" charset="0"/>
              </a:defRPr>
            </a:lvl8pPr>
            <a:lvl9pPr marL="3885985" indent="-228587"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15557D9-3A93-4BC8-A3D1-C73BF85162B4}" type="slidenum">
              <a:rPr kumimoji="0" lang="ar-SA" altLang="en-US"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4400" rtl="0" eaLnBrk="0" fontAlgn="base" latinLnBrk="0" hangingPunct="0">
                <a:lnSpc>
                  <a:spcPct val="100000"/>
                </a:lnSpc>
                <a:spcBef>
                  <a:spcPct val="0"/>
                </a:spcBef>
                <a:spcAft>
                  <a:spcPct val="0"/>
                </a:spcAft>
                <a:buClrTx/>
                <a:buSzTx/>
                <a:buFontTx/>
                <a:buNone/>
                <a:tabLst/>
                <a:defRPr/>
              </a:pPr>
              <a:t>221</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227717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597317-CEAC-4756-917F-ED1CF63B3A86}" type="slidenum">
              <a:rPr lang="ar-SA"/>
              <a:pPr>
                <a:defRPr/>
              </a:pPr>
              <a:t>‹#›</a:t>
            </a:fld>
            <a:endParaRPr lang="en-US"/>
          </a:p>
        </p:txBody>
      </p:sp>
    </p:spTree>
    <p:extLst>
      <p:ext uri="{BB962C8B-B14F-4D97-AF65-F5344CB8AC3E}">
        <p14:creationId xmlns:p14="http://schemas.microsoft.com/office/powerpoint/2010/main" val="4232697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B89965-C5C1-4183-A7B2-A3908614D184}" type="slidenum">
              <a:rPr lang="ar-SA"/>
              <a:pPr>
                <a:defRPr/>
              </a:pPr>
              <a:t>‹#›</a:t>
            </a:fld>
            <a:endParaRPr lang="en-US"/>
          </a:p>
        </p:txBody>
      </p:sp>
    </p:spTree>
    <p:extLst>
      <p:ext uri="{BB962C8B-B14F-4D97-AF65-F5344CB8AC3E}">
        <p14:creationId xmlns:p14="http://schemas.microsoft.com/office/powerpoint/2010/main" val="392059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2935CB-A36E-4E95-8310-BFF37101857A}" type="slidenum">
              <a:rPr lang="ar-SA"/>
              <a:pPr>
                <a:defRPr/>
              </a:pPr>
              <a:t>‹#›</a:t>
            </a:fld>
            <a:endParaRPr lang="en-US"/>
          </a:p>
        </p:txBody>
      </p:sp>
    </p:spTree>
    <p:extLst>
      <p:ext uri="{BB962C8B-B14F-4D97-AF65-F5344CB8AC3E}">
        <p14:creationId xmlns:p14="http://schemas.microsoft.com/office/powerpoint/2010/main" val="1149365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9E51A4-1809-4D6A-999A-F3A8581EF03A}" type="slidenum">
              <a:rPr lang="ar-SA"/>
              <a:pPr>
                <a:defRPr/>
              </a:pPr>
              <a:t>‹#›</a:t>
            </a:fld>
            <a:endParaRPr lang="en-US"/>
          </a:p>
        </p:txBody>
      </p:sp>
    </p:spTree>
    <p:extLst>
      <p:ext uri="{BB962C8B-B14F-4D97-AF65-F5344CB8AC3E}">
        <p14:creationId xmlns:p14="http://schemas.microsoft.com/office/powerpoint/2010/main" val="2375889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6DBD13A-4EBF-4855-BF73-4E8B14ACFDEF}" type="slidenum">
              <a:rPr lang="ar-SA"/>
              <a:pPr>
                <a:defRPr/>
              </a:pPr>
              <a:t>‹#›</a:t>
            </a:fld>
            <a:endParaRPr lang="en-US"/>
          </a:p>
        </p:txBody>
      </p:sp>
    </p:spTree>
    <p:extLst>
      <p:ext uri="{BB962C8B-B14F-4D97-AF65-F5344CB8AC3E}">
        <p14:creationId xmlns:p14="http://schemas.microsoft.com/office/powerpoint/2010/main" val="3793039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5C1CBAD-2C01-4AB8-B740-C8E04BED2029}" type="slidenum">
              <a:rPr lang="ar-SA"/>
              <a:pPr>
                <a:defRPr/>
              </a:pPr>
              <a:t>‹#›</a:t>
            </a:fld>
            <a:endParaRPr lang="en-US"/>
          </a:p>
        </p:txBody>
      </p:sp>
    </p:spTree>
    <p:extLst>
      <p:ext uri="{BB962C8B-B14F-4D97-AF65-F5344CB8AC3E}">
        <p14:creationId xmlns:p14="http://schemas.microsoft.com/office/powerpoint/2010/main" val="896940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6B94C88-B0EC-45AF-ADCC-F195CA509832}" type="slidenum">
              <a:rPr lang="ar-SA"/>
              <a:pPr>
                <a:defRPr/>
              </a:pPr>
              <a:t>‹#›</a:t>
            </a:fld>
            <a:endParaRPr lang="en-US"/>
          </a:p>
        </p:txBody>
      </p:sp>
    </p:spTree>
    <p:extLst>
      <p:ext uri="{BB962C8B-B14F-4D97-AF65-F5344CB8AC3E}">
        <p14:creationId xmlns:p14="http://schemas.microsoft.com/office/powerpoint/2010/main" val="897230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B2488C-8B4B-4616-B286-880990AC61ED}" type="slidenum">
              <a:rPr lang="ar-SA"/>
              <a:pPr>
                <a:defRPr/>
              </a:pPr>
              <a:t>‹#›</a:t>
            </a:fld>
            <a:endParaRPr lang="en-US"/>
          </a:p>
        </p:txBody>
      </p:sp>
    </p:spTree>
    <p:extLst>
      <p:ext uri="{BB962C8B-B14F-4D97-AF65-F5344CB8AC3E}">
        <p14:creationId xmlns:p14="http://schemas.microsoft.com/office/powerpoint/2010/main" val="2923519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044F89-517F-458A-986C-733631AC8359}" type="slidenum">
              <a:rPr lang="ar-SA"/>
              <a:pPr>
                <a:defRPr/>
              </a:pPr>
              <a:t>‹#›</a:t>
            </a:fld>
            <a:endParaRPr lang="en-US"/>
          </a:p>
        </p:txBody>
      </p:sp>
    </p:spTree>
    <p:extLst>
      <p:ext uri="{BB962C8B-B14F-4D97-AF65-F5344CB8AC3E}">
        <p14:creationId xmlns:p14="http://schemas.microsoft.com/office/powerpoint/2010/main" val="408615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C8F22A-74B1-47E2-87F3-71920A3EECAB}" type="slidenum">
              <a:rPr lang="ar-SA"/>
              <a:pPr>
                <a:defRPr/>
              </a:pPr>
              <a:t>‹#›</a:t>
            </a:fld>
            <a:endParaRPr lang="en-US"/>
          </a:p>
        </p:txBody>
      </p:sp>
    </p:spTree>
    <p:extLst>
      <p:ext uri="{BB962C8B-B14F-4D97-AF65-F5344CB8AC3E}">
        <p14:creationId xmlns:p14="http://schemas.microsoft.com/office/powerpoint/2010/main" val="2923915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BD0E15-4B8A-43AF-8244-F549600D1895}" type="slidenum">
              <a:rPr lang="ar-SA"/>
              <a:pPr>
                <a:defRPr/>
              </a:pPr>
              <a:t>‹#›</a:t>
            </a:fld>
            <a:endParaRPr lang="en-US"/>
          </a:p>
        </p:txBody>
      </p:sp>
    </p:spTree>
    <p:extLst>
      <p:ext uri="{BB962C8B-B14F-4D97-AF65-F5344CB8AC3E}">
        <p14:creationId xmlns:p14="http://schemas.microsoft.com/office/powerpoint/2010/main" val="4180189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31D00A-5354-4129-B380-62B77CECC19E}" type="slidenum">
              <a:rPr lang="ar-SA"/>
              <a:pPr>
                <a:defRPr/>
              </a:pPr>
              <a:t>‹#›</a:t>
            </a:fld>
            <a:endParaRPr lang="en-US"/>
          </a:p>
        </p:txBody>
      </p:sp>
    </p:spTree>
    <p:extLst>
      <p:ext uri="{BB962C8B-B14F-4D97-AF65-F5344CB8AC3E}">
        <p14:creationId xmlns:p14="http://schemas.microsoft.com/office/powerpoint/2010/main" val="1979192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26BA76-0B0E-418B-8D07-2184C863EFE3}" type="slidenum">
              <a:rPr lang="ar-SA"/>
              <a:pPr>
                <a:defRPr/>
              </a:pPr>
              <a:t>‹#›</a:t>
            </a:fld>
            <a:endParaRPr lang="en-US"/>
          </a:p>
        </p:txBody>
      </p:sp>
    </p:spTree>
    <p:extLst>
      <p:ext uri="{BB962C8B-B14F-4D97-AF65-F5344CB8AC3E}">
        <p14:creationId xmlns:p14="http://schemas.microsoft.com/office/powerpoint/2010/main" val="2046396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cs typeface="Arial" charset="0"/>
              </a:defRPr>
            </a:lvl1pPr>
          </a:lstStyle>
          <a:p>
            <a:pPr>
              <a:defRPr/>
            </a:pPr>
            <a:fld id="{08CA1728-229C-49D2-9CC2-A215B67021FB}" type="slidenum">
              <a:rPr lang="en-US"/>
              <a:pPr>
                <a:defRPr/>
              </a:pPr>
              <a:t>‹#›</a:t>
            </a:fld>
            <a:endParaRPr lang="en-US"/>
          </a:p>
        </p:txBody>
      </p:sp>
    </p:spTree>
    <p:extLst>
      <p:ext uri="{BB962C8B-B14F-4D97-AF65-F5344CB8AC3E}">
        <p14:creationId xmlns:p14="http://schemas.microsoft.com/office/powerpoint/2010/main" val="1107296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cs typeface="Arial" charset="0"/>
              </a:defRPr>
            </a:lvl1pPr>
          </a:lstStyle>
          <a:p>
            <a:pPr>
              <a:defRPr/>
            </a:pPr>
            <a:fld id="{9CB33B72-3184-49F8-8E08-6F8DEA5594DB}" type="slidenum">
              <a:rPr lang="en-US"/>
              <a:pPr>
                <a:defRPr/>
              </a:pPr>
              <a:t>‹#›</a:t>
            </a:fld>
            <a:endParaRPr lang="en-US"/>
          </a:p>
        </p:txBody>
      </p:sp>
    </p:spTree>
    <p:extLst>
      <p:ext uri="{BB962C8B-B14F-4D97-AF65-F5344CB8AC3E}">
        <p14:creationId xmlns:p14="http://schemas.microsoft.com/office/powerpoint/2010/main" val="1966957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cs typeface="Arial" charset="0"/>
              </a:defRPr>
            </a:lvl1pPr>
          </a:lstStyle>
          <a:p>
            <a:pPr>
              <a:defRPr/>
            </a:pPr>
            <a:fld id="{1974797A-5B10-499F-A2F7-6E15F83CD838}" type="slidenum">
              <a:rPr lang="en-US"/>
              <a:pPr>
                <a:defRPr/>
              </a:pPr>
              <a:t>‹#›</a:t>
            </a:fld>
            <a:endParaRPr lang="en-US"/>
          </a:p>
        </p:txBody>
      </p:sp>
    </p:spTree>
    <p:extLst>
      <p:ext uri="{BB962C8B-B14F-4D97-AF65-F5344CB8AC3E}">
        <p14:creationId xmlns:p14="http://schemas.microsoft.com/office/powerpoint/2010/main" val="281685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cs typeface="Arial" charset="0"/>
              </a:defRPr>
            </a:lvl1pPr>
          </a:lstStyle>
          <a:p>
            <a:pPr>
              <a:defRPr/>
            </a:pPr>
            <a:fld id="{1CE3F8A3-CF78-41DE-A0DE-3F40138577D9}" type="slidenum">
              <a:rPr lang="en-US"/>
              <a:pPr>
                <a:defRPr/>
              </a:pPr>
              <a:t>‹#›</a:t>
            </a:fld>
            <a:endParaRPr lang="en-US"/>
          </a:p>
        </p:txBody>
      </p:sp>
    </p:spTree>
    <p:extLst>
      <p:ext uri="{BB962C8B-B14F-4D97-AF65-F5344CB8AC3E}">
        <p14:creationId xmlns:p14="http://schemas.microsoft.com/office/powerpoint/2010/main" val="3041586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cs typeface="Arial" charset="0"/>
              </a:defRPr>
            </a:lvl1pPr>
          </a:lstStyle>
          <a:p>
            <a:pPr>
              <a:defRPr/>
            </a:pPr>
            <a:fld id="{31B0B5EB-4CE6-4571-BCF0-A25875E394A4}" type="slidenum">
              <a:rPr lang="en-US"/>
              <a:pPr>
                <a:defRPr/>
              </a:pPr>
              <a:t>‹#›</a:t>
            </a:fld>
            <a:endParaRPr lang="en-US"/>
          </a:p>
        </p:txBody>
      </p:sp>
    </p:spTree>
    <p:extLst>
      <p:ext uri="{BB962C8B-B14F-4D97-AF65-F5344CB8AC3E}">
        <p14:creationId xmlns:p14="http://schemas.microsoft.com/office/powerpoint/2010/main" val="2781344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cs typeface="Arial" charset="0"/>
              </a:defRPr>
            </a:lvl1pPr>
          </a:lstStyle>
          <a:p>
            <a:pPr>
              <a:defRPr/>
            </a:pPr>
            <a:fld id="{4C3A1F5B-6916-40C6-A566-4348A0392F89}" type="slidenum">
              <a:rPr lang="en-US"/>
              <a:pPr>
                <a:defRPr/>
              </a:pPr>
              <a:t>‹#›</a:t>
            </a:fld>
            <a:endParaRPr lang="en-US"/>
          </a:p>
        </p:txBody>
      </p:sp>
    </p:spTree>
    <p:extLst>
      <p:ext uri="{BB962C8B-B14F-4D97-AF65-F5344CB8AC3E}">
        <p14:creationId xmlns:p14="http://schemas.microsoft.com/office/powerpoint/2010/main" val="2217350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cs typeface="Arial" charset="0"/>
              </a:defRPr>
            </a:lvl1pPr>
          </a:lstStyle>
          <a:p>
            <a:pPr>
              <a:defRPr/>
            </a:pPr>
            <a:fld id="{79B73623-1C7D-4E3D-9A8D-70D04513367E}" type="slidenum">
              <a:rPr lang="en-US"/>
              <a:pPr>
                <a:defRPr/>
              </a:pPr>
              <a:t>‹#›</a:t>
            </a:fld>
            <a:endParaRPr lang="en-US"/>
          </a:p>
        </p:txBody>
      </p:sp>
    </p:spTree>
    <p:extLst>
      <p:ext uri="{BB962C8B-B14F-4D97-AF65-F5344CB8AC3E}">
        <p14:creationId xmlns:p14="http://schemas.microsoft.com/office/powerpoint/2010/main" val="1240212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cs typeface="Arial" charset="0"/>
              </a:defRPr>
            </a:lvl1pPr>
          </a:lstStyle>
          <a:p>
            <a:pPr>
              <a:defRPr/>
            </a:pPr>
            <a:fld id="{FAE6A7A1-ABFB-483F-BE8B-47ADD5524F97}" type="slidenum">
              <a:rPr lang="en-US"/>
              <a:pPr>
                <a:defRPr/>
              </a:pPr>
              <a:t>‹#›</a:t>
            </a:fld>
            <a:endParaRPr lang="en-US"/>
          </a:p>
        </p:txBody>
      </p:sp>
    </p:spTree>
    <p:extLst>
      <p:ext uri="{BB962C8B-B14F-4D97-AF65-F5344CB8AC3E}">
        <p14:creationId xmlns:p14="http://schemas.microsoft.com/office/powerpoint/2010/main" val="34669835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cs typeface="Arial" charset="0"/>
              </a:defRPr>
            </a:lvl1pPr>
          </a:lstStyle>
          <a:p>
            <a:pPr>
              <a:defRPr/>
            </a:pPr>
            <a:fld id="{37672EDD-6DB8-4067-BC78-966496FC8299}" type="slidenum">
              <a:rPr lang="en-US"/>
              <a:pPr>
                <a:defRPr/>
              </a:pPr>
              <a:t>‹#›</a:t>
            </a:fld>
            <a:endParaRPr lang="en-US"/>
          </a:p>
        </p:txBody>
      </p:sp>
    </p:spTree>
    <p:extLst>
      <p:ext uri="{BB962C8B-B14F-4D97-AF65-F5344CB8AC3E}">
        <p14:creationId xmlns:p14="http://schemas.microsoft.com/office/powerpoint/2010/main" val="3575979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cs typeface="Arial" charset="0"/>
              </a:defRPr>
            </a:lvl1pPr>
          </a:lstStyle>
          <a:p>
            <a:pPr>
              <a:defRPr/>
            </a:pPr>
            <a:fld id="{D97BF57F-BD67-43A7-86BC-374A2D7A1EFA}" type="slidenum">
              <a:rPr lang="en-US"/>
              <a:pPr>
                <a:defRPr/>
              </a:pPr>
              <a:t>‹#›</a:t>
            </a:fld>
            <a:endParaRPr lang="en-US"/>
          </a:p>
        </p:txBody>
      </p:sp>
    </p:spTree>
    <p:extLst>
      <p:ext uri="{BB962C8B-B14F-4D97-AF65-F5344CB8AC3E}">
        <p14:creationId xmlns:p14="http://schemas.microsoft.com/office/powerpoint/2010/main" val="21370147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cs typeface="Arial" charset="0"/>
              </a:defRPr>
            </a:lvl1pPr>
          </a:lstStyle>
          <a:p>
            <a:pPr>
              <a:defRPr/>
            </a:pPr>
            <a:fld id="{89A9C45D-BD86-4ADD-B9C8-BC1D9DDAF9E0}" type="slidenum">
              <a:rPr lang="en-US"/>
              <a:pPr>
                <a:defRPr/>
              </a:pPr>
              <a:t>‹#›</a:t>
            </a:fld>
            <a:endParaRPr lang="en-US"/>
          </a:p>
        </p:txBody>
      </p:sp>
    </p:spTree>
    <p:extLst>
      <p:ext uri="{BB962C8B-B14F-4D97-AF65-F5344CB8AC3E}">
        <p14:creationId xmlns:p14="http://schemas.microsoft.com/office/powerpoint/2010/main" val="3579517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cs typeface="Arial" charset="0"/>
              </a:defRPr>
            </a:lvl1pPr>
          </a:lstStyle>
          <a:p>
            <a:pPr>
              <a:defRPr/>
            </a:pPr>
            <a:fld id="{BC11FEED-2CB0-48ED-85F0-F6528177A92B}" type="slidenum">
              <a:rPr lang="en-US"/>
              <a:pPr>
                <a:defRPr/>
              </a:pPr>
              <a:t>‹#›</a:t>
            </a:fld>
            <a:endParaRPr lang="en-US"/>
          </a:p>
        </p:txBody>
      </p:sp>
    </p:spTree>
    <p:extLst>
      <p:ext uri="{BB962C8B-B14F-4D97-AF65-F5344CB8AC3E}">
        <p14:creationId xmlns:p14="http://schemas.microsoft.com/office/powerpoint/2010/main" val="2906097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cs typeface="Arial" charset="0"/>
              </a:defRPr>
            </a:lvl1pPr>
          </a:lstStyle>
          <a:p>
            <a:pPr>
              <a:defRPr/>
            </a:pPr>
            <a:fld id="{F6091B82-039E-4564-8C1D-7E64ACCBB5F7}" type="slidenum">
              <a:rPr lang="ar-SA"/>
              <a:pPr>
                <a:defRPr/>
              </a:pPr>
              <a:t>‹#›</a:t>
            </a:fld>
            <a:endParaRPr lang="en-US"/>
          </a:p>
        </p:txBody>
      </p:sp>
    </p:spTree>
    <p:extLst>
      <p:ext uri="{BB962C8B-B14F-4D97-AF65-F5344CB8AC3E}">
        <p14:creationId xmlns:p14="http://schemas.microsoft.com/office/powerpoint/2010/main" val="1898311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415F1C60-79E1-41D9-8615-E9D657B9F701}" type="datetimeFigureOut">
              <a:rPr lang="en-US"/>
              <a:pPr>
                <a:defRPr/>
              </a:pPr>
              <a:t>11/29/18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04E5752F-104C-418E-9C14-054445699EA3}" type="slidenum">
              <a:rPr lang="en-US"/>
              <a:pPr>
                <a:defRPr/>
              </a:pPr>
              <a:t>‹#›</a:t>
            </a:fld>
            <a:endParaRPr lang="en-US"/>
          </a:p>
        </p:txBody>
      </p:sp>
    </p:spTree>
    <p:extLst>
      <p:ext uri="{BB962C8B-B14F-4D97-AF65-F5344CB8AC3E}">
        <p14:creationId xmlns:p14="http://schemas.microsoft.com/office/powerpoint/2010/main" val="13109093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60565173-444C-4A9D-B7B7-21092D639CB5}" type="datetimeFigureOut">
              <a:rPr lang="en-US"/>
              <a:pPr>
                <a:defRPr/>
              </a:pPr>
              <a:t>11/29/18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FCF47822-FFC0-412B-9BB4-5106D4144774}" type="slidenum">
              <a:rPr lang="en-US"/>
              <a:pPr>
                <a:defRPr/>
              </a:pPr>
              <a:t>‹#›</a:t>
            </a:fld>
            <a:endParaRPr lang="en-US"/>
          </a:p>
        </p:txBody>
      </p:sp>
    </p:spTree>
    <p:extLst>
      <p:ext uri="{BB962C8B-B14F-4D97-AF65-F5344CB8AC3E}">
        <p14:creationId xmlns:p14="http://schemas.microsoft.com/office/powerpoint/2010/main" val="41969240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05AD375F-DB94-4031-AB2A-BE235D31E7A1}" type="datetimeFigureOut">
              <a:rPr lang="en-US"/>
              <a:pPr>
                <a:defRPr/>
              </a:pPr>
              <a:t>11/29/18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604FD022-08F1-4FB8-82F3-21EDA61BF182}" type="slidenum">
              <a:rPr lang="en-US"/>
              <a:pPr>
                <a:defRPr/>
              </a:pPr>
              <a:t>‹#›</a:t>
            </a:fld>
            <a:endParaRPr lang="en-US"/>
          </a:p>
        </p:txBody>
      </p:sp>
    </p:spTree>
    <p:extLst>
      <p:ext uri="{BB962C8B-B14F-4D97-AF65-F5344CB8AC3E}">
        <p14:creationId xmlns:p14="http://schemas.microsoft.com/office/powerpoint/2010/main" val="24252400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C42B4C5-F075-4B5B-85B5-B9F4B15942A1}" type="datetimeFigureOut">
              <a:rPr lang="en-US"/>
              <a:pPr>
                <a:defRPr/>
              </a:pPr>
              <a:t>11/29/18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6E3CC929-14D5-4568-AAB1-414B4FB5F6C3}" type="slidenum">
              <a:rPr lang="en-US"/>
              <a:pPr>
                <a:defRPr/>
              </a:pPr>
              <a:t>‹#›</a:t>
            </a:fld>
            <a:endParaRPr lang="en-US"/>
          </a:p>
        </p:txBody>
      </p:sp>
    </p:spTree>
    <p:extLst>
      <p:ext uri="{BB962C8B-B14F-4D97-AF65-F5344CB8AC3E}">
        <p14:creationId xmlns:p14="http://schemas.microsoft.com/office/powerpoint/2010/main" val="29552565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1EB79895-1F93-4F53-92F0-6218B8C2D669}" type="datetimeFigureOut">
              <a:rPr lang="en-US"/>
              <a:pPr>
                <a:defRPr/>
              </a:pPr>
              <a:t>11/29/18</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F08F742C-5083-41EA-A1FF-8ADDEA709FD5}" type="slidenum">
              <a:rPr lang="en-US"/>
              <a:pPr>
                <a:defRPr/>
              </a:pPr>
              <a:t>‹#›</a:t>
            </a:fld>
            <a:endParaRPr lang="en-US"/>
          </a:p>
        </p:txBody>
      </p:sp>
    </p:spTree>
    <p:extLst>
      <p:ext uri="{BB962C8B-B14F-4D97-AF65-F5344CB8AC3E}">
        <p14:creationId xmlns:p14="http://schemas.microsoft.com/office/powerpoint/2010/main" val="2236478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C6B7352-DA8C-4115-8DED-946E2AD1D9B8}" type="datetimeFigureOut">
              <a:rPr lang="en-US"/>
              <a:pPr>
                <a:defRPr/>
              </a:pPr>
              <a:t>11/29/18</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B55F3E74-45C4-4ADD-8CCD-D8C0DAE86905}" type="slidenum">
              <a:rPr lang="en-US"/>
              <a:pPr>
                <a:defRPr/>
              </a:pPr>
              <a:t>‹#›</a:t>
            </a:fld>
            <a:endParaRPr lang="en-US"/>
          </a:p>
        </p:txBody>
      </p:sp>
    </p:spTree>
    <p:extLst>
      <p:ext uri="{BB962C8B-B14F-4D97-AF65-F5344CB8AC3E}">
        <p14:creationId xmlns:p14="http://schemas.microsoft.com/office/powerpoint/2010/main" val="34543770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206C35B2-80C7-4E82-9219-D0884963DCF5}" type="datetimeFigureOut">
              <a:rPr lang="en-US"/>
              <a:pPr>
                <a:defRPr/>
              </a:pPr>
              <a:t>11/29/18</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23C68ADD-D735-45DB-9332-4D0485FFA915}" type="slidenum">
              <a:rPr lang="en-US"/>
              <a:pPr>
                <a:defRPr/>
              </a:pPr>
              <a:t>‹#›</a:t>
            </a:fld>
            <a:endParaRPr lang="en-US"/>
          </a:p>
        </p:txBody>
      </p:sp>
    </p:spTree>
    <p:extLst>
      <p:ext uri="{BB962C8B-B14F-4D97-AF65-F5344CB8AC3E}">
        <p14:creationId xmlns:p14="http://schemas.microsoft.com/office/powerpoint/2010/main" val="22529680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FD9BABF7-9528-4050-929A-32935E79E5B8}" type="datetimeFigureOut">
              <a:rPr lang="en-US"/>
              <a:pPr>
                <a:defRPr/>
              </a:pPr>
              <a:t>11/29/18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5F817C12-8BBD-4DDD-A668-B9ECBF67F8BB}" type="slidenum">
              <a:rPr lang="en-US"/>
              <a:pPr>
                <a:defRPr/>
              </a:pPr>
              <a:t>‹#›</a:t>
            </a:fld>
            <a:endParaRPr lang="en-US"/>
          </a:p>
        </p:txBody>
      </p:sp>
    </p:spTree>
    <p:extLst>
      <p:ext uri="{BB962C8B-B14F-4D97-AF65-F5344CB8AC3E}">
        <p14:creationId xmlns:p14="http://schemas.microsoft.com/office/powerpoint/2010/main" val="3166466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658940AA-0F47-417A-81DD-28B383392F8A}" type="datetimeFigureOut">
              <a:rPr lang="en-US"/>
              <a:pPr>
                <a:defRPr/>
              </a:pPr>
              <a:t>11/29/18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EE1E6CA5-BCF6-4602-97A0-82674466B1EF}" type="slidenum">
              <a:rPr lang="en-US"/>
              <a:pPr>
                <a:defRPr/>
              </a:pPr>
              <a:t>‹#›</a:t>
            </a:fld>
            <a:endParaRPr lang="en-US"/>
          </a:p>
        </p:txBody>
      </p:sp>
    </p:spTree>
    <p:extLst>
      <p:ext uri="{BB962C8B-B14F-4D97-AF65-F5344CB8AC3E}">
        <p14:creationId xmlns:p14="http://schemas.microsoft.com/office/powerpoint/2010/main" val="602336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F485BCC-3E9D-47D8-B529-B25156F4DAEF}" type="datetimeFigureOut">
              <a:rPr lang="en-US"/>
              <a:pPr>
                <a:defRPr/>
              </a:pPr>
              <a:t>11/29/18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6EA36F8C-92DE-4134-B06C-43B755F10518}" type="slidenum">
              <a:rPr lang="en-US"/>
              <a:pPr>
                <a:defRPr/>
              </a:pPr>
              <a:t>‹#›</a:t>
            </a:fld>
            <a:endParaRPr lang="en-US"/>
          </a:p>
        </p:txBody>
      </p:sp>
    </p:spTree>
    <p:extLst>
      <p:ext uri="{BB962C8B-B14F-4D97-AF65-F5344CB8AC3E}">
        <p14:creationId xmlns:p14="http://schemas.microsoft.com/office/powerpoint/2010/main" val="36721164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DAF716FD-8E63-4AAC-A695-B9D5C88B4EA3}" type="datetimeFigureOut">
              <a:rPr lang="en-US"/>
              <a:pPr>
                <a:defRPr/>
              </a:pPr>
              <a:t>11/29/18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5A8A4FBB-901E-4F55-B793-6CD09C8ED66A}" type="slidenum">
              <a:rPr lang="en-US"/>
              <a:pPr>
                <a:defRPr/>
              </a:pPr>
              <a:t>‹#›</a:t>
            </a:fld>
            <a:endParaRPr lang="en-US"/>
          </a:p>
        </p:txBody>
      </p:sp>
    </p:spTree>
    <p:extLst>
      <p:ext uri="{BB962C8B-B14F-4D97-AF65-F5344CB8AC3E}">
        <p14:creationId xmlns:p14="http://schemas.microsoft.com/office/powerpoint/2010/main" val="2372565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016EEE-4B20-4399-AA94-8982F96DC7DC}" type="slidenum">
              <a:rPr lang="ar-SA"/>
              <a:pPr>
                <a:defRPr/>
              </a:pPr>
              <a:t>‹#›</a:t>
            </a:fld>
            <a:endParaRPr lang="en-US"/>
          </a:p>
        </p:txBody>
      </p:sp>
    </p:spTree>
    <p:extLst>
      <p:ext uri="{BB962C8B-B14F-4D97-AF65-F5344CB8AC3E}">
        <p14:creationId xmlns:p14="http://schemas.microsoft.com/office/powerpoint/2010/main" val="3821274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AE300F-2818-4937-9B29-B25E3816C5D9}" type="slidenum">
              <a:rPr lang="ar-SA"/>
              <a:pPr>
                <a:defRPr/>
              </a:pPr>
              <a:t>‹#›</a:t>
            </a:fld>
            <a:endParaRPr lang="en-US"/>
          </a:p>
        </p:txBody>
      </p:sp>
    </p:spTree>
    <p:extLst>
      <p:ext uri="{BB962C8B-B14F-4D97-AF65-F5344CB8AC3E}">
        <p14:creationId xmlns:p14="http://schemas.microsoft.com/office/powerpoint/2010/main" val="284921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8504C8-0665-4C39-B6C7-5A7C9BF0EFB0}" type="slidenum">
              <a:rPr lang="ar-SA"/>
              <a:pPr>
                <a:defRPr/>
              </a:pPr>
              <a:t>‹#›</a:t>
            </a:fld>
            <a:endParaRPr lang="en-US"/>
          </a:p>
        </p:txBody>
      </p:sp>
    </p:spTree>
    <p:extLst>
      <p:ext uri="{BB962C8B-B14F-4D97-AF65-F5344CB8AC3E}">
        <p14:creationId xmlns:p14="http://schemas.microsoft.com/office/powerpoint/2010/main" val="4262351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43412C-7CBC-4A30-B17D-329D33BB7EC0}" type="slidenum">
              <a:rPr lang="ar-SA"/>
              <a:pPr>
                <a:defRPr/>
              </a:pPr>
              <a:t>‹#›</a:t>
            </a:fld>
            <a:endParaRPr lang="en-US"/>
          </a:p>
        </p:txBody>
      </p:sp>
    </p:spTree>
    <p:extLst>
      <p:ext uri="{BB962C8B-B14F-4D97-AF65-F5344CB8AC3E}">
        <p14:creationId xmlns:p14="http://schemas.microsoft.com/office/powerpoint/2010/main" val="38764456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3AE1B24-0877-4962-9424-4551C23A894A}" type="slidenum">
              <a:rPr lang="ar-SA"/>
              <a:pPr>
                <a:defRPr/>
              </a:pPr>
              <a:t>‹#›</a:t>
            </a:fld>
            <a:endParaRPr lang="en-US"/>
          </a:p>
        </p:txBody>
      </p:sp>
    </p:spTree>
    <p:extLst>
      <p:ext uri="{BB962C8B-B14F-4D97-AF65-F5344CB8AC3E}">
        <p14:creationId xmlns:p14="http://schemas.microsoft.com/office/powerpoint/2010/main" val="28392455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CB5857A-77C1-45FB-A8B1-76EEEDF1CD2A}" type="slidenum">
              <a:rPr lang="ar-SA"/>
              <a:pPr>
                <a:defRPr/>
              </a:pPr>
              <a:t>‹#›</a:t>
            </a:fld>
            <a:endParaRPr lang="en-US"/>
          </a:p>
        </p:txBody>
      </p:sp>
    </p:spTree>
    <p:extLst>
      <p:ext uri="{BB962C8B-B14F-4D97-AF65-F5344CB8AC3E}">
        <p14:creationId xmlns:p14="http://schemas.microsoft.com/office/powerpoint/2010/main" val="11793536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065BFBA-BE91-47BC-886F-BBAC3FB13B32}" type="slidenum">
              <a:rPr lang="ar-SA"/>
              <a:pPr>
                <a:defRPr/>
              </a:pPr>
              <a:t>‹#›</a:t>
            </a:fld>
            <a:endParaRPr lang="en-US"/>
          </a:p>
        </p:txBody>
      </p:sp>
    </p:spTree>
    <p:extLst>
      <p:ext uri="{BB962C8B-B14F-4D97-AF65-F5344CB8AC3E}">
        <p14:creationId xmlns:p14="http://schemas.microsoft.com/office/powerpoint/2010/main" val="29204150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1BDB9E-FD0C-473C-9D57-FF76E7940504}" type="slidenum">
              <a:rPr lang="ar-SA"/>
              <a:pPr>
                <a:defRPr/>
              </a:pPr>
              <a:t>‹#›</a:t>
            </a:fld>
            <a:endParaRPr lang="en-US"/>
          </a:p>
        </p:txBody>
      </p:sp>
    </p:spTree>
    <p:extLst>
      <p:ext uri="{BB962C8B-B14F-4D97-AF65-F5344CB8AC3E}">
        <p14:creationId xmlns:p14="http://schemas.microsoft.com/office/powerpoint/2010/main" val="20055361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D8483D-2AAB-4A0B-A901-9224DC98F58E}" type="slidenum">
              <a:rPr lang="ar-SA"/>
              <a:pPr>
                <a:defRPr/>
              </a:pPr>
              <a:t>‹#›</a:t>
            </a:fld>
            <a:endParaRPr lang="en-US"/>
          </a:p>
        </p:txBody>
      </p:sp>
    </p:spTree>
    <p:extLst>
      <p:ext uri="{BB962C8B-B14F-4D97-AF65-F5344CB8AC3E}">
        <p14:creationId xmlns:p14="http://schemas.microsoft.com/office/powerpoint/2010/main" val="33451886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C2FB07-1A14-466B-945A-6BA738C15CB2}" type="slidenum">
              <a:rPr lang="ar-SA"/>
              <a:pPr>
                <a:defRPr/>
              </a:pPr>
              <a:t>‹#›</a:t>
            </a:fld>
            <a:endParaRPr lang="en-US"/>
          </a:p>
        </p:txBody>
      </p:sp>
    </p:spTree>
    <p:extLst>
      <p:ext uri="{BB962C8B-B14F-4D97-AF65-F5344CB8AC3E}">
        <p14:creationId xmlns:p14="http://schemas.microsoft.com/office/powerpoint/2010/main" val="36113660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6F8F0-5AA1-49EC-9004-0E1056B92B21}" type="slidenum">
              <a:rPr lang="ar-SA"/>
              <a:pPr>
                <a:defRPr/>
              </a:pPr>
              <a:t>‹#›</a:t>
            </a:fld>
            <a:endParaRPr lang="en-US"/>
          </a:p>
        </p:txBody>
      </p:sp>
    </p:spTree>
    <p:extLst>
      <p:ext uri="{BB962C8B-B14F-4D97-AF65-F5344CB8AC3E}">
        <p14:creationId xmlns:p14="http://schemas.microsoft.com/office/powerpoint/2010/main" val="40204861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AE3653A-7F93-464F-93A0-D635A4A23499}" type="slidenum">
              <a:rPr lang="ar-SA"/>
              <a:pPr>
                <a:defRPr/>
              </a:pPr>
              <a:t>‹#›</a:t>
            </a:fld>
            <a:endParaRPr lang="en-US"/>
          </a:p>
        </p:txBody>
      </p:sp>
    </p:spTree>
    <p:extLst>
      <p:ext uri="{BB962C8B-B14F-4D97-AF65-F5344CB8AC3E}">
        <p14:creationId xmlns:p14="http://schemas.microsoft.com/office/powerpoint/2010/main" val="3116740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014242-3C0F-4723-9765-D1E3046DA6D0}" type="slidenum">
              <a:rPr lang="ar-SA"/>
              <a:pPr>
                <a:defRPr/>
              </a:pPr>
              <a:t>‹#›</a:t>
            </a:fld>
            <a:endParaRPr lang="en-US"/>
          </a:p>
        </p:txBody>
      </p:sp>
    </p:spTree>
    <p:extLst>
      <p:ext uri="{BB962C8B-B14F-4D97-AF65-F5344CB8AC3E}">
        <p14:creationId xmlns:p14="http://schemas.microsoft.com/office/powerpoint/2010/main" val="23432002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840BE865-24E7-46BD-B582-FE7D0BA48B8C}" type="slidenum">
              <a:rPr lang="ar-SA"/>
              <a:pPr>
                <a:defRPr/>
              </a:pPr>
              <a:t>‹#›</a:t>
            </a:fld>
            <a:endParaRPr lang="en-US"/>
          </a:p>
        </p:txBody>
      </p:sp>
    </p:spTree>
    <p:extLst>
      <p:ext uri="{BB962C8B-B14F-4D97-AF65-F5344CB8AC3E}">
        <p14:creationId xmlns:p14="http://schemas.microsoft.com/office/powerpoint/2010/main" val="28725592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3604D4C5-6C1A-47E7-A998-084B73407DF0}" type="slidenum">
              <a:rPr lang="ar-SA"/>
              <a:pPr>
                <a:defRPr/>
              </a:pPr>
              <a:t>‹#›</a:t>
            </a:fld>
            <a:endParaRPr lang="en-US"/>
          </a:p>
        </p:txBody>
      </p:sp>
    </p:spTree>
    <p:extLst>
      <p:ext uri="{BB962C8B-B14F-4D97-AF65-F5344CB8AC3E}">
        <p14:creationId xmlns:p14="http://schemas.microsoft.com/office/powerpoint/2010/main" val="28509360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D2E88FC5-530B-47EC-BA61-62BEBD58E276}" type="slidenum">
              <a:rPr lang="ar-SA"/>
              <a:pPr>
                <a:defRPr/>
              </a:pPr>
              <a:t>‹#›</a:t>
            </a:fld>
            <a:endParaRPr lang="en-US"/>
          </a:p>
        </p:txBody>
      </p:sp>
    </p:spTree>
    <p:extLst>
      <p:ext uri="{BB962C8B-B14F-4D97-AF65-F5344CB8AC3E}">
        <p14:creationId xmlns:p14="http://schemas.microsoft.com/office/powerpoint/2010/main" val="3313482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2873E75D-987E-42F9-AC48-6144E70E94BD}" type="slidenum">
              <a:rPr lang="ar-SA"/>
              <a:pPr>
                <a:defRPr/>
              </a:pPr>
              <a:t>‹#›</a:t>
            </a:fld>
            <a:endParaRPr lang="en-US"/>
          </a:p>
        </p:txBody>
      </p:sp>
    </p:spTree>
    <p:extLst>
      <p:ext uri="{BB962C8B-B14F-4D97-AF65-F5344CB8AC3E}">
        <p14:creationId xmlns:p14="http://schemas.microsoft.com/office/powerpoint/2010/main" val="36545812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b="1"/>
            </a:lvl1pPr>
          </a:lstStyle>
          <a:p>
            <a:pPr>
              <a:defRPr/>
            </a:pPr>
            <a:endParaRPr lang="en-US"/>
          </a:p>
        </p:txBody>
      </p:sp>
      <p:sp>
        <p:nvSpPr>
          <p:cNvPr id="8" name="Rectangle 5"/>
          <p:cNvSpPr>
            <a:spLocks noGrp="1" noChangeArrowheads="1"/>
          </p:cNvSpPr>
          <p:nvPr>
            <p:ph type="ftr" sz="quarter" idx="11"/>
          </p:nvPr>
        </p:nvSpPr>
        <p:spPr/>
        <p:txBody>
          <a:bodyPr/>
          <a:lstStyle>
            <a:lvl1pPr>
              <a:defRPr b="1"/>
            </a:lvl1pPr>
          </a:lstStyle>
          <a:p>
            <a:pPr>
              <a:defRPr/>
            </a:pPr>
            <a:endParaRPr lang="en-US"/>
          </a:p>
        </p:txBody>
      </p:sp>
      <p:sp>
        <p:nvSpPr>
          <p:cNvPr id="9" name="Rectangle 6"/>
          <p:cNvSpPr>
            <a:spLocks noGrp="1" noChangeArrowheads="1"/>
          </p:cNvSpPr>
          <p:nvPr>
            <p:ph type="sldNum" sz="quarter" idx="12"/>
          </p:nvPr>
        </p:nvSpPr>
        <p:spPr/>
        <p:txBody>
          <a:bodyPr/>
          <a:lstStyle>
            <a:lvl1pPr>
              <a:defRPr b="1"/>
            </a:lvl1pPr>
          </a:lstStyle>
          <a:p>
            <a:pPr>
              <a:defRPr/>
            </a:pPr>
            <a:fld id="{E39F93D2-2239-44CE-85B7-D7066D064FFC}" type="slidenum">
              <a:rPr lang="ar-SA"/>
              <a:pPr>
                <a:defRPr/>
              </a:pPr>
              <a:t>‹#›</a:t>
            </a:fld>
            <a:endParaRPr lang="en-US"/>
          </a:p>
        </p:txBody>
      </p:sp>
    </p:spTree>
    <p:extLst>
      <p:ext uri="{BB962C8B-B14F-4D97-AF65-F5344CB8AC3E}">
        <p14:creationId xmlns:p14="http://schemas.microsoft.com/office/powerpoint/2010/main" val="18315128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b="1"/>
            </a:lvl1pPr>
          </a:lstStyle>
          <a:p>
            <a:pPr>
              <a:defRPr/>
            </a:pPr>
            <a:endParaRPr lang="en-US"/>
          </a:p>
        </p:txBody>
      </p:sp>
      <p:sp>
        <p:nvSpPr>
          <p:cNvPr id="4" name="Rectangle 5"/>
          <p:cNvSpPr>
            <a:spLocks noGrp="1" noChangeArrowheads="1"/>
          </p:cNvSpPr>
          <p:nvPr>
            <p:ph type="ftr" sz="quarter" idx="11"/>
          </p:nvPr>
        </p:nvSpPr>
        <p:spPr/>
        <p:txBody>
          <a:bodyPr/>
          <a:lstStyle>
            <a:lvl1pPr>
              <a:defRPr b="1"/>
            </a:lvl1pPr>
          </a:lstStyle>
          <a:p>
            <a:pPr>
              <a:defRPr/>
            </a:pPr>
            <a:endParaRPr lang="en-US"/>
          </a:p>
        </p:txBody>
      </p:sp>
      <p:sp>
        <p:nvSpPr>
          <p:cNvPr id="5" name="Rectangle 6"/>
          <p:cNvSpPr>
            <a:spLocks noGrp="1" noChangeArrowheads="1"/>
          </p:cNvSpPr>
          <p:nvPr>
            <p:ph type="sldNum" sz="quarter" idx="12"/>
          </p:nvPr>
        </p:nvSpPr>
        <p:spPr/>
        <p:txBody>
          <a:bodyPr/>
          <a:lstStyle>
            <a:lvl1pPr>
              <a:defRPr b="1"/>
            </a:lvl1pPr>
          </a:lstStyle>
          <a:p>
            <a:pPr>
              <a:defRPr/>
            </a:pPr>
            <a:fld id="{4AE03687-6DC1-47BE-B11B-C27189738410}" type="slidenum">
              <a:rPr lang="ar-SA"/>
              <a:pPr>
                <a:defRPr/>
              </a:pPr>
              <a:t>‹#›</a:t>
            </a:fld>
            <a:endParaRPr lang="en-US"/>
          </a:p>
        </p:txBody>
      </p:sp>
    </p:spTree>
    <p:extLst>
      <p:ext uri="{BB962C8B-B14F-4D97-AF65-F5344CB8AC3E}">
        <p14:creationId xmlns:p14="http://schemas.microsoft.com/office/powerpoint/2010/main" val="24279830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vl1pPr>
          </a:lstStyle>
          <a:p>
            <a:pPr>
              <a:defRPr/>
            </a:pPr>
            <a:endParaRPr lang="en-US"/>
          </a:p>
        </p:txBody>
      </p:sp>
      <p:sp>
        <p:nvSpPr>
          <p:cNvPr id="3" name="Rectangle 5"/>
          <p:cNvSpPr>
            <a:spLocks noGrp="1" noChangeArrowheads="1"/>
          </p:cNvSpPr>
          <p:nvPr>
            <p:ph type="ftr" sz="quarter" idx="11"/>
          </p:nvPr>
        </p:nvSpPr>
        <p:spPr/>
        <p:txBody>
          <a:bodyPr/>
          <a:lstStyle>
            <a:lvl1pPr>
              <a:defRPr b="1"/>
            </a:lvl1pPr>
          </a:lstStyle>
          <a:p>
            <a:pPr>
              <a:defRPr/>
            </a:pPr>
            <a:endParaRPr lang="en-US"/>
          </a:p>
        </p:txBody>
      </p:sp>
      <p:sp>
        <p:nvSpPr>
          <p:cNvPr id="4" name="Rectangle 6"/>
          <p:cNvSpPr>
            <a:spLocks noGrp="1" noChangeArrowheads="1"/>
          </p:cNvSpPr>
          <p:nvPr>
            <p:ph type="sldNum" sz="quarter" idx="12"/>
          </p:nvPr>
        </p:nvSpPr>
        <p:spPr/>
        <p:txBody>
          <a:bodyPr/>
          <a:lstStyle>
            <a:lvl1pPr>
              <a:defRPr b="1"/>
            </a:lvl1pPr>
          </a:lstStyle>
          <a:p>
            <a:pPr>
              <a:defRPr/>
            </a:pPr>
            <a:fld id="{077E5482-A68E-44EB-AA42-3C9A07528D17}" type="slidenum">
              <a:rPr lang="ar-SA"/>
              <a:pPr>
                <a:defRPr/>
              </a:pPr>
              <a:t>‹#›</a:t>
            </a:fld>
            <a:endParaRPr lang="en-US"/>
          </a:p>
        </p:txBody>
      </p:sp>
    </p:spTree>
    <p:extLst>
      <p:ext uri="{BB962C8B-B14F-4D97-AF65-F5344CB8AC3E}">
        <p14:creationId xmlns:p14="http://schemas.microsoft.com/office/powerpoint/2010/main" val="33085513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79424443-7F2C-4CA8-B431-3DBA0C723E2A}" type="slidenum">
              <a:rPr lang="ar-SA"/>
              <a:pPr>
                <a:defRPr/>
              </a:pPr>
              <a:t>‹#›</a:t>
            </a:fld>
            <a:endParaRPr lang="en-US"/>
          </a:p>
        </p:txBody>
      </p:sp>
    </p:spTree>
    <p:extLst>
      <p:ext uri="{BB962C8B-B14F-4D97-AF65-F5344CB8AC3E}">
        <p14:creationId xmlns:p14="http://schemas.microsoft.com/office/powerpoint/2010/main" val="22838149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5843B603-B333-41F4-95FA-7C5FE2D7DF0D}" type="slidenum">
              <a:rPr lang="ar-SA"/>
              <a:pPr>
                <a:defRPr/>
              </a:pPr>
              <a:t>‹#›</a:t>
            </a:fld>
            <a:endParaRPr lang="en-US"/>
          </a:p>
        </p:txBody>
      </p:sp>
    </p:spTree>
    <p:extLst>
      <p:ext uri="{BB962C8B-B14F-4D97-AF65-F5344CB8AC3E}">
        <p14:creationId xmlns:p14="http://schemas.microsoft.com/office/powerpoint/2010/main" val="42716088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A3F3BFC8-FCD4-4A5B-A838-FABD60E7059D}" type="slidenum">
              <a:rPr lang="ar-SA"/>
              <a:pPr>
                <a:defRPr/>
              </a:pPr>
              <a:t>‹#›</a:t>
            </a:fld>
            <a:endParaRPr lang="en-US"/>
          </a:p>
        </p:txBody>
      </p:sp>
    </p:spTree>
    <p:extLst>
      <p:ext uri="{BB962C8B-B14F-4D97-AF65-F5344CB8AC3E}">
        <p14:creationId xmlns:p14="http://schemas.microsoft.com/office/powerpoint/2010/main" val="13599965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2613E904-4E71-4EF2-8339-79D70941BDF3}" type="slidenum">
              <a:rPr lang="ar-SA"/>
              <a:pPr>
                <a:defRPr/>
              </a:pPr>
              <a:t>‹#›</a:t>
            </a:fld>
            <a:endParaRPr lang="en-US"/>
          </a:p>
        </p:txBody>
      </p:sp>
    </p:spTree>
    <p:extLst>
      <p:ext uri="{BB962C8B-B14F-4D97-AF65-F5344CB8AC3E}">
        <p14:creationId xmlns:p14="http://schemas.microsoft.com/office/powerpoint/2010/main" val="22871394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472FA2B7-5C2A-4FCC-9FF9-CF608843BCC4}" type="slidenum">
              <a:rPr lang="ar-SA"/>
              <a:pPr>
                <a:defRPr/>
              </a:pPr>
              <a:t>‹#›</a:t>
            </a:fld>
            <a:endParaRPr lang="en-US"/>
          </a:p>
        </p:txBody>
      </p:sp>
    </p:spTree>
    <p:extLst>
      <p:ext uri="{BB962C8B-B14F-4D97-AF65-F5344CB8AC3E}">
        <p14:creationId xmlns:p14="http://schemas.microsoft.com/office/powerpoint/2010/main" val="15485859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E527185D-818D-43E3-9BE7-EC1D086771AE}" type="slidenum">
              <a:rPr lang="ar-SA"/>
              <a:pPr>
                <a:defRPr/>
              </a:pPr>
              <a:t>‹#›</a:t>
            </a:fld>
            <a:endParaRPr lang="en-US"/>
          </a:p>
        </p:txBody>
      </p:sp>
    </p:spTree>
    <p:extLst>
      <p:ext uri="{BB962C8B-B14F-4D97-AF65-F5344CB8AC3E}">
        <p14:creationId xmlns:p14="http://schemas.microsoft.com/office/powerpoint/2010/main" val="23160681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398D6B-C006-4E53-BAFC-4314FFD1DFF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698555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F57F8E-52F6-4C46-836D-7D1CC5081A8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509386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F9F6BE-5501-4593-85C9-EA03DD85B20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132906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A880B62-811F-4CCA-AF27-870094F697F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084789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FEFBF62-21F5-415B-B739-7749CAB42FF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315976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254FD63-E863-4BA8-824B-58E0DC67AFF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712613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73B62DB-2E29-48CC-A016-A36B0683909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89077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43437D5-5F92-4765-B416-EAD17F7EAF0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08146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2C07589-7C28-4B2A-BB73-3865419E947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7388945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B045931-C5D9-4D85-9AAA-72BA2CA5B08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764036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D62DCD7-AD1D-48DD-94A0-0C5E16E9A33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7365832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ECCBECE-7871-4AF7-8FEF-319A95183DE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99909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638801-36B7-44E3-AF8F-157DBC62413E}"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757753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343DB9-0813-44F8-B104-D7830A6902CD}"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030101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618246-1A0A-40AA-BEEE-174FD3EBEAE4}"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694755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B1838A-5D62-4966-953B-A360AC01DFB2}"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455123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3A101B0-8738-4613-BDAD-CA06DAF4DD82}"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712413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DACBBD3-42E2-405B-8F9F-3C3A1935FCC4}"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869560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F5501F4-9ACD-4C3F-ABF5-1D967CA2F61B}"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361395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AD5504-1F25-4217-A637-E13FBFB83F8F}"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514407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13F7193-0807-40C7-9069-0FB9B6B62C52}"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934629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66E818-161A-4762-8A09-ABC8B5CDBAF1}"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566964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552794-CA9D-4E4A-AE90-BA52C09C91BB}"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500402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638801-36B7-44E3-AF8F-157DBC62413E}"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124404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343DB9-0813-44F8-B104-D7830A6902CD}"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149541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618246-1A0A-40AA-BEEE-174FD3EBEAE4}"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225681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0B1838A-5D62-4966-953B-A360AC01DFB2}"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5696873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3A101B0-8738-4613-BDAD-CA06DAF4DD82}"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012289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DACBBD3-42E2-405B-8F9F-3C3A1935FCC4}"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532809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F5501F4-9ACD-4C3F-ABF5-1D967CA2F61B}"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337780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7AD5504-1F25-4217-A637-E13FBFB83F8F}"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802499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13F7193-0807-40C7-9069-0FB9B6B62C52}"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644201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66E818-161A-4762-8A09-ABC8B5CDBAF1}"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547419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552794-CA9D-4E4A-AE90-BA52C09C91BB}"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75980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cs typeface="Times New Roman" pitchFamily="18" charset="0"/>
              </a:defRPr>
            </a:lvl1pPr>
          </a:lstStyle>
          <a:p>
            <a:pPr>
              <a:defRPr/>
            </a:pPr>
            <a:fld id="{AB8E509F-EC1D-49B6-9110-EBE00CAED0A7}" type="slidenum">
              <a:rPr lang="ar-SA"/>
              <a:pPr>
                <a:defRPr/>
              </a:pPr>
              <a:t>‹#›</a:t>
            </a:fld>
            <a:endParaRPr lang="en-US"/>
          </a:p>
        </p:txBody>
      </p:sp>
    </p:spTree>
  </p:cSld>
  <p:clrMap bg1="dk2" tx1="lt1" bg2="dk1" tx2="lt2" accent1="accent1" accent2="accent2" accent3="accent3" accent4="accent4" accent5="accent5" accent6="accent6" hlink="hlink" folHlink="folHlink"/>
  <p:sldLayoutIdLst>
    <p:sldLayoutId id="2147500319" r:id="rId1"/>
    <p:sldLayoutId id="2147500320" r:id="rId2"/>
    <p:sldLayoutId id="2147500321" r:id="rId3"/>
    <p:sldLayoutId id="2147500322" r:id="rId4"/>
    <p:sldLayoutId id="2147500323" r:id="rId5"/>
    <p:sldLayoutId id="2147500324" r:id="rId6"/>
    <p:sldLayoutId id="2147500325" r:id="rId7"/>
    <p:sldLayoutId id="2147500326" r:id="rId8"/>
    <p:sldLayoutId id="2147500327" r:id="rId9"/>
    <p:sldLayoutId id="2147500328" r:id="rId10"/>
    <p:sldLayoutId id="2147500329" r:id="rId11"/>
    <p:sldLayoutId id="2147500330" r:id="rId12"/>
    <p:sldLayoutId id="214750033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FFFFFF"/>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FFFFFF"/>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cs typeface="+mn-cs"/>
              </a:defRPr>
            </a:lvl1pPr>
          </a:lstStyle>
          <a:p>
            <a:pPr>
              <a:defRPr/>
            </a:pPr>
            <a:fld id="{71C62BF8-2CBC-4A95-850D-72276981DD1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500357" r:id="rId1"/>
    <p:sldLayoutId id="2147500358" r:id="rId2"/>
    <p:sldLayoutId id="2147500359" r:id="rId3"/>
    <p:sldLayoutId id="2147500360" r:id="rId4"/>
    <p:sldLayoutId id="2147500361" r:id="rId5"/>
    <p:sldLayoutId id="2147500362" r:id="rId6"/>
    <p:sldLayoutId id="2147500363" r:id="rId7"/>
    <p:sldLayoutId id="2147500364" r:id="rId8"/>
    <p:sldLayoutId id="2147500365" r:id="rId9"/>
    <p:sldLayoutId id="2147500366" r:id="rId10"/>
    <p:sldLayoutId id="2147500367" r:id="rId11"/>
    <p:sldLayoutId id="2147500368" r:id="rId12"/>
    <p:sldLayoutId id="214750036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Arial" pitchFamily="34" charset="0"/>
              </a:defRPr>
            </a:lvl1pPr>
          </a:lstStyle>
          <a:p>
            <a:pPr>
              <a:defRPr/>
            </a:pPr>
            <a:fld id="{304D3BCB-EAA8-4BA7-9C06-81AC230043B3}" type="datetimeFigureOut">
              <a:rPr lang="en-US"/>
              <a:pPr>
                <a:defRPr/>
              </a:pPr>
              <a:t>11/29/18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Arial" pitchFamily="34" charset="0"/>
              </a:defRPr>
            </a:lvl1pPr>
          </a:lstStyle>
          <a:p>
            <a:pPr>
              <a:defRPr/>
            </a:pPr>
            <a:fld id="{F9522E99-EEE2-40F4-9D58-440A2CAB6A0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500370" r:id="rId1"/>
    <p:sldLayoutId id="2147500371" r:id="rId2"/>
    <p:sldLayoutId id="2147500372" r:id="rId3"/>
    <p:sldLayoutId id="2147500373" r:id="rId4"/>
    <p:sldLayoutId id="2147500374" r:id="rId5"/>
    <p:sldLayoutId id="2147500375" r:id="rId6"/>
    <p:sldLayoutId id="2147500376" r:id="rId7"/>
    <p:sldLayoutId id="2147500377" r:id="rId8"/>
    <p:sldLayoutId id="2147500378" r:id="rId9"/>
    <p:sldLayoutId id="2147500379" r:id="rId10"/>
    <p:sldLayoutId id="21475003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solidFill>
                  <a:srgbClr val="FFFFFF"/>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FFFFFF"/>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FFFFFF"/>
                </a:solidFill>
                <a:cs typeface="Times New Roman" pitchFamily="18" charset="0"/>
              </a:defRPr>
            </a:lvl1pPr>
          </a:lstStyle>
          <a:p>
            <a:pPr>
              <a:defRPr/>
            </a:pPr>
            <a:fld id="{DA54D50F-488A-4AB2-88C1-E94156684A7A}" type="slidenum">
              <a:rPr lang="ar-SA"/>
              <a:pPr>
                <a:defRPr/>
              </a:pPr>
              <a:t>‹#›</a:t>
            </a:fld>
            <a:endParaRPr lang="en-US"/>
          </a:p>
        </p:txBody>
      </p:sp>
    </p:spTree>
  </p:cSld>
  <p:clrMap bg1="dk2" tx1="lt1" bg2="dk1" tx2="lt2" accent1="accent1" accent2="accent2" accent3="accent3" accent4="accent4" accent5="accent5" accent6="accent6" hlink="hlink" folHlink="folHlink"/>
  <p:sldLayoutIdLst>
    <p:sldLayoutId id="2147500332" r:id="rId1"/>
    <p:sldLayoutId id="2147500333" r:id="rId2"/>
    <p:sldLayoutId id="2147500334" r:id="rId3"/>
    <p:sldLayoutId id="2147500335" r:id="rId4"/>
    <p:sldLayoutId id="2147500336" r:id="rId5"/>
    <p:sldLayoutId id="2147500337" r:id="rId6"/>
    <p:sldLayoutId id="2147500338" r:id="rId7"/>
    <p:sldLayoutId id="2147500339" r:id="rId8"/>
    <p:sldLayoutId id="2147500340" r:id="rId9"/>
    <p:sldLayoutId id="2147500341" r:id="rId10"/>
    <p:sldLayoutId id="2147500342" r:id="rId11"/>
    <p:sldLayoutId id="2147500343" r:id="rId12"/>
    <p:sldLayoutId id="214750034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cs typeface="Times New Roman" pitchFamily="18" charset="0"/>
              </a:defRPr>
            </a:lvl1pPr>
          </a:lstStyle>
          <a:p>
            <a:pPr>
              <a:defRPr/>
            </a:pPr>
            <a:fld id="{ABFAC91F-461E-4F71-B6E6-E7D5A5DA8D2D}" type="slidenum">
              <a:rPr lang="ar-SA"/>
              <a:pPr>
                <a:defRPr/>
              </a:pPr>
              <a:t>‹#›</a:t>
            </a:fld>
            <a:endParaRPr lang="en-US"/>
          </a:p>
        </p:txBody>
      </p:sp>
    </p:spTree>
    <p:extLst>
      <p:ext uri="{BB962C8B-B14F-4D97-AF65-F5344CB8AC3E}">
        <p14:creationId xmlns:p14="http://schemas.microsoft.com/office/powerpoint/2010/main" val="1971050366"/>
      </p:ext>
    </p:extLst>
  </p:cSld>
  <p:clrMap bg1="dk2" tx1="lt1" bg2="dk1" tx2="lt2" accent1="accent1" accent2="accent2" accent3="accent3" accent4="accent4" accent5="accent5" accent6="accent6" hlink="hlink" folHlink="folHlink"/>
  <p:sldLayoutIdLst>
    <p:sldLayoutId id="2147500395" r:id="rId1"/>
    <p:sldLayoutId id="2147500396" r:id="rId2"/>
    <p:sldLayoutId id="2147500397" r:id="rId3"/>
    <p:sldLayoutId id="2147500398" r:id="rId4"/>
    <p:sldLayoutId id="2147500399" r:id="rId5"/>
    <p:sldLayoutId id="2147500400" r:id="rId6"/>
    <p:sldLayoutId id="2147500401" r:id="rId7"/>
    <p:sldLayoutId id="2147500402" r:id="rId8"/>
    <p:sldLayoutId id="2147500403" r:id="rId9"/>
    <p:sldLayoutId id="2147500404" r:id="rId10"/>
    <p:sldLayoutId id="2147500405" r:id="rId11"/>
    <p:sldLayoutId id="2147500406" r:id="rId12"/>
    <p:sldLayoutId id="2147500407"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hangingPunct="0">
              <a:defRPr/>
            </a:pPr>
            <a:endParaRPr lang="en-US">
              <a:solidFill>
                <a:srgbClr val="FFFFFF"/>
              </a:solidFill>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hangingPunct="0">
              <a:defRPr/>
            </a:pPr>
            <a:endParaRPr lang="en-US">
              <a:solidFill>
                <a:srgbClr val="FFFFFF"/>
              </a:solidFill>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hangingPunct="0">
              <a:defRPr/>
            </a:pPr>
            <a:fld id="{05A292B7-42AE-4B82-BAC5-74560C1B6F38}" type="slidenum">
              <a:rPr lang="en-US">
                <a:solidFill>
                  <a:srgbClr val="FFFFFF"/>
                </a:solidFill>
                <a:cs typeface="+mn-cs"/>
              </a:rPr>
              <a:pPr eaLnBrk="0" hangingPunct="0">
                <a:defRPr/>
              </a:pPr>
              <a:t>‹#›</a:t>
            </a:fld>
            <a:endParaRPr lang="en-US">
              <a:solidFill>
                <a:srgbClr val="FFFFFF"/>
              </a:solidFill>
              <a:cs typeface="+mn-cs"/>
            </a:endParaRPr>
          </a:p>
        </p:txBody>
      </p:sp>
    </p:spTree>
    <p:extLst>
      <p:ext uri="{BB962C8B-B14F-4D97-AF65-F5344CB8AC3E}">
        <p14:creationId xmlns:p14="http://schemas.microsoft.com/office/powerpoint/2010/main" val="300983681"/>
      </p:ext>
    </p:extLst>
  </p:cSld>
  <p:clrMap bg1="dk2" tx1="lt1" bg2="dk1" tx2="lt2" accent1="accent1" accent2="accent2" accent3="accent3" accent4="accent4" accent5="accent5" accent6="accent6" hlink="hlink" folHlink="folHlink"/>
  <p:sldLayoutIdLst>
    <p:sldLayoutId id="2147500409" r:id="rId1"/>
    <p:sldLayoutId id="2147500410" r:id="rId2"/>
    <p:sldLayoutId id="2147500411" r:id="rId3"/>
    <p:sldLayoutId id="2147500412" r:id="rId4"/>
    <p:sldLayoutId id="2147500413" r:id="rId5"/>
    <p:sldLayoutId id="2147500414" r:id="rId6"/>
    <p:sldLayoutId id="2147500415" r:id="rId7"/>
    <p:sldLayoutId id="2147500416" r:id="rId8"/>
    <p:sldLayoutId id="2147500417" r:id="rId9"/>
    <p:sldLayoutId id="2147500418" r:id="rId10"/>
    <p:sldLayoutId id="2147500419" r:id="rId11"/>
    <p:sldLayoutId id="214750042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eaLnBrk="0" hangingPunct="0">
              <a:defRPr/>
            </a:pPr>
            <a:endParaRPr lang="en-US">
              <a:solidFill>
                <a:srgbClr val="FFFFFF"/>
              </a:solidFill>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eaLnBrk="0" hangingPunct="0">
              <a:defRPr/>
            </a:pPr>
            <a:endParaRPr lang="en-US">
              <a:solidFill>
                <a:srgbClr val="FFFFFF"/>
              </a:solidFill>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cs typeface="Times New Roman" pitchFamily="18" charset="0"/>
              </a:defRPr>
            </a:lvl1pPr>
          </a:lstStyle>
          <a:p>
            <a:pPr eaLnBrk="0" hangingPunct="0">
              <a:defRPr/>
            </a:pPr>
            <a:fld id="{12C56F36-9958-4755-B900-8162D4418124}" type="slidenum">
              <a:rPr lang="ar-SA">
                <a:solidFill>
                  <a:srgbClr val="FFFFFF"/>
                </a:solidFill>
              </a:rPr>
              <a:pPr eaLnBrk="0" hangingPunct="0">
                <a:defRPr/>
              </a:pPr>
              <a:t>‹#›</a:t>
            </a:fld>
            <a:endParaRPr lang="en-US">
              <a:solidFill>
                <a:srgbClr val="FFFFFF"/>
              </a:solidFill>
            </a:endParaRPr>
          </a:p>
        </p:txBody>
      </p:sp>
    </p:spTree>
    <p:extLst>
      <p:ext uri="{BB962C8B-B14F-4D97-AF65-F5344CB8AC3E}">
        <p14:creationId xmlns:p14="http://schemas.microsoft.com/office/powerpoint/2010/main" val="81904235"/>
      </p:ext>
    </p:extLst>
  </p:cSld>
  <p:clrMap bg1="dk2" tx1="lt1" bg2="dk1" tx2="lt2" accent1="accent1" accent2="accent2" accent3="accent3" accent4="accent4" accent5="accent5" accent6="accent6" hlink="hlink" folHlink="folHlink"/>
  <p:sldLayoutIdLst>
    <p:sldLayoutId id="2147500653" r:id="rId1"/>
    <p:sldLayoutId id="2147500654" r:id="rId2"/>
    <p:sldLayoutId id="2147500655" r:id="rId3"/>
    <p:sldLayoutId id="2147500656" r:id="rId4"/>
    <p:sldLayoutId id="2147500657" r:id="rId5"/>
    <p:sldLayoutId id="2147500658" r:id="rId6"/>
    <p:sldLayoutId id="2147500659" r:id="rId7"/>
    <p:sldLayoutId id="2147500660" r:id="rId8"/>
    <p:sldLayoutId id="2147500661" r:id="rId9"/>
    <p:sldLayoutId id="2147500662" r:id="rId10"/>
    <p:sldLayoutId id="214750066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solidFill>
                <a:srgbClr val="FFFFFF"/>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cs typeface="Times New Roman" pitchFamily="18" charset="0"/>
              </a:defRPr>
            </a:lvl1pPr>
          </a:lstStyle>
          <a:p>
            <a:pPr>
              <a:defRPr/>
            </a:pPr>
            <a:fld id="{12C56F36-9958-4755-B900-8162D4418124}" type="slidenum">
              <a:rPr lang="ar-SA">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832675680"/>
      </p:ext>
    </p:extLst>
  </p:cSld>
  <p:clrMap bg1="dk2" tx1="lt1" bg2="dk1" tx2="lt2" accent1="accent1" accent2="accent2" accent3="accent3" accent4="accent4" accent5="accent5" accent6="accent6" hlink="hlink" folHlink="folHlink"/>
  <p:sldLayoutIdLst>
    <p:sldLayoutId id="2147500677" r:id="rId1"/>
    <p:sldLayoutId id="2147500678" r:id="rId2"/>
    <p:sldLayoutId id="2147500679" r:id="rId3"/>
    <p:sldLayoutId id="2147500680" r:id="rId4"/>
    <p:sldLayoutId id="2147500681" r:id="rId5"/>
    <p:sldLayoutId id="2147500682" r:id="rId6"/>
    <p:sldLayoutId id="2147500683" r:id="rId7"/>
    <p:sldLayoutId id="2147500684" r:id="rId8"/>
    <p:sldLayoutId id="2147500685" r:id="rId9"/>
    <p:sldLayoutId id="2147500686" r:id="rId10"/>
    <p:sldLayoutId id="214750068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mfa.gov.il/MFA/ForeignPolicy/Peace/Guide/Pages/The%20Balfour%20Declaration.aspx" TargetMode="External"/><Relationship Id="rId13" Type="http://schemas.openxmlformats.org/officeDocument/2006/relationships/hyperlink" Target="http://www.jewishencyclopedia.com/articles/12909-rothschild" TargetMode="External"/><Relationship Id="rId3" Type="http://schemas.openxmlformats.org/officeDocument/2006/relationships/image" Target="../media/image1.png"/><Relationship Id="rId7" Type="http://schemas.openxmlformats.org/officeDocument/2006/relationships/image" Target="../media/image2.png"/><Relationship Id="rId12" Type="http://schemas.openxmlformats.org/officeDocument/2006/relationships/hyperlink" Target="https://www.youtube.com/watch?v=WuAy2xkeniY"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youtube.com/watch?v=k4cNrbo15ME" TargetMode="External"/><Relationship Id="rId11" Type="http://schemas.openxmlformats.org/officeDocument/2006/relationships/hyperlink" Target="http://www.valentinosghost.com/#anchorSummery" TargetMode="External"/><Relationship Id="rId5" Type="http://schemas.openxmlformats.org/officeDocument/2006/relationships/hyperlink" Target="https://www.youtube.com/watch?v=KZvmOQhcObw" TargetMode="External"/><Relationship Id="rId10" Type="http://schemas.openxmlformats.org/officeDocument/2006/relationships/hyperlink" Target="http://forward.com/news/325189/what-was-einsteins-relationship-to-judaism-and-zionism/" TargetMode="External"/><Relationship Id="rId4" Type="http://schemas.openxmlformats.org/officeDocument/2006/relationships/hyperlink" Target="https://forward.com/opinion/386480/its-time-to-admit-that-arthur-balfour-was-a-white-supremacist-and-an-anti-s/" TargetMode="External"/><Relationship Id="rId9" Type="http://schemas.openxmlformats.org/officeDocument/2006/relationships/hyperlink" Target="http://www.israelhayom.com/2017/11/12/1986-prince-charles-letter-reveals-shocking-thoughts-on-jews/" TargetMode="External"/><Relationship Id="rId14" Type="http://schemas.openxmlformats.org/officeDocument/2006/relationships/hyperlink" Target="https://www.britannica.com/topic/Rothschild-famil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http://www.digitalhistory.uh.edu/era.cfm?eraid=12&amp;smtid=1" TargetMode="External"/><Relationship Id="rId3" Type="http://schemas.openxmlformats.org/officeDocument/2006/relationships/image" Target="../media/image3.png"/><Relationship Id="rId7" Type="http://schemas.openxmlformats.org/officeDocument/2006/relationships/hyperlink" Target="http://www.thedailybeast.com/did-brits-kill-new-york-city-cops-to-get-us-into-wwii"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bbc.co.uk/history/worldwars/wwone/battle_somme.shtml" TargetMode="External"/><Relationship Id="rId5" Type="http://schemas.openxmlformats.org/officeDocument/2006/relationships/hyperlink" Target="https://upload.wikimedia.org/wikipedia/commons/9/97/Charlotte_Sunday_Observer_front_page_May_27_1917,_Twenty-Century_Dream_of_Israel_May_Be_Realized_by_America's_Entry_into_War.jpg"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s://forward.com/news/407361/how-fall-of-steven-m-cohen-could-change-the-field-of-counting-jews/" TargetMode="External"/><Relationship Id="rId2" Type="http://schemas.openxmlformats.org/officeDocument/2006/relationships/hyperlink" Target="http://www.jewishdatabank.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en.wikipedia.or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archive.jta.org/article/1926/08/16/2762918/soviet-government-plans-jewish-republic-in-siberia-kalenin-say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jta.org/1926/07/30/archive/text-of-kalinins-statement-on-jewish-question-in-russi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forward.com/news/325189/what-was-einsteins-relationship-to-judaism-and-zionism/" TargetMode="Externa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jYvimRnlTqE#t=6117" TargetMode="External"/><Relationship Id="rId7" Type="http://schemas.openxmlformats.org/officeDocument/2006/relationships/hyperlink" Target="https://commons.wikimedia.org/wiki/File:National_Water_Carrier_of_Israel_-en.svg" TargetMode="External"/><Relationship Id="rId2" Type="http://schemas.openxmlformats.org/officeDocument/2006/relationships/hyperlink" Target="https://www.youtube.com/watch?v=bm7dMhE80dw" TargetMode="External"/><Relationship Id="rId1" Type="http://schemas.openxmlformats.org/officeDocument/2006/relationships/slideLayout" Target="../slideLayouts/slideLayout4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almayadeen.net/episodes/877023/&#1603;&#1604;&#1605;&#1577;-&#1581;&#1585;&#1577;_&#1575;&#1604;&#1584;&#1603;&#1585;&#1609;-&#1575;&#1604;&#1600;-70-&#1604;&#1604;&#1606;&#1603;&#1576;&#1577;-&#1575;&#1604;&#1601;&#1604;&#1587;&#1591;&#1610;&#1606;&#1610;&#1577;/"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hyperlink" Target="https://foreignpolicy.com/2018/08/03/trump-palestinians-israel-refugees-unrwaand-allies-seek-end-to-refugee-status-for-millions-of-palestinians-united-nations-relief-and-works-agency-unrwa-israel-palestine-peace-plan-jared-kushner-greenb/"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pcbs.gov.ps/Downloads/book2242.pdf"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hyperlink" Target="http://cbs.gov.il/reader/?MIval=cw_usr_view_SHTML&amp;ID=70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unrwa.org/userfiles/2011011352710.pdf/" TargetMode="External"/><Relationship Id="rId1" Type="http://schemas.openxmlformats.org/officeDocument/2006/relationships/slideLayout" Target="../slideLayouts/slideLayout4.xml"/><Relationship Id="rId5" Type="http://schemas.openxmlformats.org/officeDocument/2006/relationships/hyperlink" Target="http://www.pcbs.gov.ps/portals/_pcbs/PressRelease/Press_En_IDRef2017En.pdf" TargetMode="Externa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hyperlink" Target="http://www.unrwa.org/where-we-work/gaza-strip" TargetMode="External"/><Relationship Id="rId2" Type="http://schemas.openxmlformats.org/officeDocument/2006/relationships/hyperlink" Target="https://www.unrwa.org/where-we-work/gaza-strip" TargetMode="Externa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www.unrwa.org/where-we-work/west-bank" TargetMode="External"/><Relationship Id="rId2" Type="http://schemas.openxmlformats.org/officeDocument/2006/relationships/hyperlink" Target="https://www.unrwa.org/where-we-work/west-bank"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hyperlink" Target="http://www.unrwa.org/where-we-work/syria" TargetMode="External"/><Relationship Id="rId2" Type="http://schemas.openxmlformats.org/officeDocument/2006/relationships/hyperlink" Target="https://www.unrwa.org/where-we-work/syria" TargetMode="Externa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hyperlink" Target="http://www.unrwa.org/where-we-work/lebanon" TargetMode="External"/><Relationship Id="rId2" Type="http://schemas.openxmlformats.org/officeDocument/2006/relationships/hyperlink" Target="https://www.unrwa.org/where-we-work/lebanon" TargetMode="Externa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hyperlink" Target="http://www.unrwa.org/where-we-work/jordan" TargetMode="External"/><Relationship Id="rId2" Type="http://schemas.openxmlformats.org/officeDocument/2006/relationships/hyperlink" Target="https://www.unrwa.org/where-we-work/jordan" TargetMode="Externa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hyperlink" Target="http://news.bbc.co.uk/2/hi/middle_east/8099757.stm" TargetMode="External"/><Relationship Id="rId2" Type="http://schemas.openxmlformats.org/officeDocument/2006/relationships/hyperlink" Target="http://www.israelnationalnews.com/News/News.aspx/129979" TargetMode="External"/><Relationship Id="rId1" Type="http://schemas.openxmlformats.org/officeDocument/2006/relationships/slideLayout" Target="../slideLayouts/slideLayout7.xml"/><Relationship Id="rId6" Type="http://schemas.openxmlformats.org/officeDocument/2006/relationships/hyperlink" Target="http://www.timesofisrael.com/liberman-world-should-forget-about-israeli-palestinian-conflict/" TargetMode="External"/><Relationship Id="rId5" Type="http://schemas.openxmlformats.org/officeDocument/2006/relationships/hyperlink" Target="http://www.tabletmag.com/jewish-arts-and-culture/books/254461/hannah-arendt-and-gershom-scholem" TargetMode="External"/><Relationship Id="rId4" Type="http://schemas.openxmlformats.org/officeDocument/2006/relationships/hyperlink" Target="http://www.guardian.co.uk/comment/story/0,3604,971664,00.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pcbs.gov.p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www.jta.org/2018/11/23/news-opinion/portugal-spain-gave-10000-passports-sephardic-new-citizens-since-2015" TargetMode="External"/><Relationship Id="rId3" Type="http://schemas.openxmlformats.org/officeDocument/2006/relationships/hyperlink" Target="http://www.jta.org/2015/05/07/news-opinion/israel-middle-east/its-complicated-germany-and-israel-mark-golden-anniversary-as-friends" TargetMode="External"/><Relationship Id="rId7" Type="http://schemas.openxmlformats.org/officeDocument/2006/relationships/hyperlink" Target="http://www.jta.org/2015/10/04/news-opinion/world/spain-grants-citizenship-to-4302-descendants-of-sephardic-jews" TargetMode="External"/><Relationship Id="rId2" Type="http://schemas.openxmlformats.org/officeDocument/2006/relationships/hyperlink" Target="http://www.conferenceofpresidents.org/content/king-juan-carlos-i-spain-receives-leaders-conference-presidents-major-american-jewish" TargetMode="External"/><Relationship Id="rId1" Type="http://schemas.openxmlformats.org/officeDocument/2006/relationships/slideLayout" Target="../slideLayouts/slideLayout2.xml"/><Relationship Id="rId6" Type="http://schemas.openxmlformats.org/officeDocument/2006/relationships/hyperlink" Target="http://www.haaretz.com/jewish-world/jewish-world-news/.premium-1.662701" TargetMode="External"/><Relationship Id="rId5" Type="http://schemas.openxmlformats.org/officeDocument/2006/relationships/hyperlink" Target="http://www.jta.org/2014/06/06/news-opinion/world/spanish-cabinet-approves-draft-bill-for-sephardic-return" TargetMode="External"/><Relationship Id="rId4" Type="http://schemas.openxmlformats.org/officeDocument/2006/relationships/hyperlink" Target="http://www.jta.org/2014/02/17/news-opinion/world/the-cop-goes-to-madrid" TargetMode="External"/><Relationship Id="rId9"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hyperlink" Target="http://www.yivoencyclopedia.org/article.aspx/American_Jewish_Joint_Distribution_Committee"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mfa.gov.il/MFA/MFA-Archive/2002/Pages/Aliyah.aspx" TargetMode="External"/><Relationship Id="rId1" Type="http://schemas.openxmlformats.org/officeDocument/2006/relationships/slideLayout" Target="../slideLayouts/slideLayout39.xml"/><Relationship Id="rId6" Type="http://schemas.openxmlformats.org/officeDocument/2006/relationships/hyperlink" Target="https://www.wrmea.org/2018-august-september/the-dark-secret-of-israels-stolen-babies.html" TargetMode="External"/><Relationship Id="rId5" Type="http://schemas.openxmlformats.org/officeDocument/2006/relationships/hyperlink" Target="http://forward.com/news/breaking-news/358520/israel-bares-200-000-documents-in-yemeni-baby-kidnapping-scandal/" TargetMode="External"/><Relationship Id="rId4" Type="http://schemas.openxmlformats.org/officeDocument/2006/relationships/hyperlink" Target="http://mfa.gov.il/MFA/AboutIsrael/People/Pages/SOCIETY-%20Jewish%20Society.aspx"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3" Type="http://schemas.openxmlformats.org/officeDocument/2006/relationships/hyperlink" Target="http://www.israelnationalnews.com/News/News.aspx/215067" TargetMode="External"/><Relationship Id="rId2" Type="http://schemas.openxmlformats.org/officeDocument/2006/relationships/hyperlink" Target="http://forward.com/articles/210138/israel-marks-first-ever-national-day-remembering" TargetMode="Externa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3" Type="http://schemas.openxmlformats.org/officeDocument/2006/relationships/hyperlink" Target="http://www.haaretz.com/weekend/anglo-file/ministry-grants-citizenship-to-gay-spouse-of-immigrant-1.382066"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www.haaretz.com/news/national/1.566021"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jta.org/2017/04/04/news-opinion/israel-middle-east/10-indian-jewish-lost-tribe-couples-remarried-in-israel" TargetMode="External"/><Relationship Id="rId2" Type="http://schemas.openxmlformats.org/officeDocument/2006/relationships/hyperlink" Target="http://www.israelnationalnews.com/News/News.aspx/175620#.Ut7YYbYo5LM"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www.bbc.com/news/world-europe-30351196" TargetMode="External"/><Relationship Id="rId2" Type="http://schemas.openxmlformats.org/officeDocument/2006/relationships/hyperlink" Target="http://www.jta.org/2014/09/05/news-opinion/israel-middle-east/france-largest-source-of-immigration-to-israel-so-far-in-2014"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www.israelnationalnews.com/News/Flash.aspx/278396" TargetMode="External"/><Relationship Id="rId3" Type="http://schemas.openxmlformats.org/officeDocument/2006/relationships/hyperlink" Target="http://www.jta.org/2013/08/02/arts-entertainment/stoudemire-seeks-israeli-citizenship" TargetMode="External"/><Relationship Id="rId7" Type="http://schemas.openxmlformats.org/officeDocument/2006/relationships/hyperlink" Target="http://www.thejc.com/news/israel-news/41254/cabinet-agrees-last-ethiopian-jews-can-move-israel" TargetMode="External"/><Relationship Id="rId2" Type="http://schemas.openxmlformats.org/officeDocument/2006/relationships/hyperlink" Target="http://www.haaretz.com/jewish-world/nba-star-amar-e-stoudemire-heads-to-israel-after-discovering-jewish-roots-1.304552" TargetMode="External"/><Relationship Id="rId1" Type="http://schemas.openxmlformats.org/officeDocument/2006/relationships/slideLayout" Target="../slideLayouts/slideLayout7.xml"/><Relationship Id="rId6" Type="http://schemas.openxmlformats.org/officeDocument/2006/relationships/hyperlink" Target="https://www.haaretz.com/israel-news/.premium-exclusive-israel-rules-not-to-recognize-ugandan-jewish-community-1.6137079" TargetMode="External"/><Relationship Id="rId5" Type="http://schemas.openxmlformats.org/officeDocument/2006/relationships/hyperlink" Target="http://www.thejc.com/news/uk-news/43060/aliyah-figures-uk-drop" TargetMode="External"/><Relationship Id="rId4" Type="http://schemas.openxmlformats.org/officeDocument/2006/relationships/hyperlink" Target="http://www.jta.org/news/article/2011/01/06/2742445/israel-to-ramp-up-birthright-investment" TargetMode="External"/><Relationship Id="rId9" Type="http://schemas.openxmlformats.org/officeDocument/2006/relationships/hyperlink" Target="http://www.israelnationalnews.com/News/News.aspx/170948"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hyperlink" Target="http://forward.com/news/339682/the-new-jewish-diaspora/?attribution=articles-hero-item-text-1"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washingtonpost.com/wp-dyn/content/article/2010/10/01/AR2010100104177.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news.bbc.co.uk/2/hi/middle_east/7420573.stm" TargetMode="External"/><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hyperlink" Target="http://www.independent.co.uk/news/world/americas/colin-powell-leaked-emails-nuclear-weapons-israel-iran-obama-deal-a7311626.html"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haaretz.com/middle-east-news/iran/MAGAZINE-how-israel-and-iran-went-from-allies-to-enemies-1.6049884" TargetMode="External"/><Relationship Id="rId13" Type="http://schemas.openxmlformats.org/officeDocument/2006/relationships/hyperlink" Target="http://www.youtube.com/watch?v=hVRZOazaWKQ" TargetMode="External"/><Relationship Id="rId3" Type="http://schemas.openxmlformats.org/officeDocument/2006/relationships/hyperlink" Target="https://www.youtube.com/watch?v=q_XAeqtY7Sk" TargetMode="External"/><Relationship Id="rId7" Type="http://schemas.openxmlformats.org/officeDocument/2006/relationships/hyperlink" Target="https://www.youtube.com/watch?v=i5TiUhhm7cQ" TargetMode="External"/><Relationship Id="rId12" Type="http://schemas.openxmlformats.org/officeDocument/2006/relationships/hyperlink" Target="https://www.jpost.com/Israel-News/Former-Mossad-chief-reveals-revolutionary-plan-for-defeating-Hezbollah-565086" TargetMode="External"/><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hyperlink" Target="https://www.youtube.com/watch?v=CNf2SntA3pk" TargetMode="External"/><Relationship Id="rId11" Type="http://schemas.openxmlformats.org/officeDocument/2006/relationships/hyperlink" Target="http://www.reuters.com/article/2015/05/05/us-iran-nuclear-israel-allies-idUSKBN0NQ1CC20150505" TargetMode="External"/><Relationship Id="rId5" Type="http://schemas.openxmlformats.org/officeDocument/2006/relationships/hyperlink" Target="https://www.youtube.com/watch?v=_vYXcna8Pxw" TargetMode="External"/><Relationship Id="rId10" Type="http://schemas.openxmlformats.org/officeDocument/2006/relationships/hyperlink" Target="http://www.state.gov/s/d/2014/221809.htm" TargetMode="External"/><Relationship Id="rId4" Type="http://schemas.openxmlformats.org/officeDocument/2006/relationships/hyperlink" Target="https://www.youtube.com/watch?v=O_MegAmVPSE" TargetMode="External"/><Relationship Id="rId9" Type="http://schemas.openxmlformats.org/officeDocument/2006/relationships/hyperlink" Target="http://tabletmag.com/jewish-news-and-politics/187519/how-iran-kept-its-jews" TargetMode="External"/><Relationship Id="rId14" Type="http://schemas.openxmlformats.org/officeDocument/2006/relationships/hyperlink" Target="http://www.independent.co.uk/news/world/americas/colin-powell-leaked-emails-nuclear-weapons-israel-iran-obama-deal-a7311626.html"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guardian.co.uk/world/2010/may/23/israel-south-africa-nuclear-weapons" TargetMode="External"/><Relationship Id="rId2" Type="http://schemas.openxmlformats.org/officeDocument/2006/relationships/hyperlink" Target="http://www.guardian.co.uk/world/southafrica"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3RYBV1X7_CM"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haaretz.com/print-edition/opinion/is-judaism-a-race-ask-israelis-1.332977" TargetMode="External"/><Relationship Id="rId2" Type="http://schemas.openxmlformats.org/officeDocument/2006/relationships/hyperlink" Target="http://www.hrw.org/node/95061" TargetMode="External"/><Relationship Id="rId1" Type="http://schemas.openxmlformats.org/officeDocument/2006/relationships/slideLayout" Target="../slideLayouts/slideLayout2.xml"/><Relationship Id="rId5" Type="http://schemas.openxmlformats.org/officeDocument/2006/relationships/hyperlink" Target="https://www.i24news.tv/en/news/international/middle-east/175557-180525-israel-s-supreme-court-upholds-open-fire-rules-on-gaza-border" TargetMode="External"/><Relationship Id="rId4" Type="http://schemas.openxmlformats.org/officeDocument/2006/relationships/hyperlink" Target="http://www.haaretz.com/news/national/.premium-1.550241"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policy.m4bl.org/invest-divest/" TargetMode="External"/><Relationship Id="rId2" Type="http://schemas.openxmlformats.org/officeDocument/2006/relationships/hyperlink" Target="https://policy.m4bl.org/platform/" TargetMode="External"/><Relationship Id="rId1" Type="http://schemas.openxmlformats.org/officeDocument/2006/relationships/slideLayout" Target="../slideLayouts/slideLayout2.xml"/><Relationship Id="rId4" Type="http://schemas.openxmlformats.org/officeDocument/2006/relationships/hyperlink" Target="http://imemc.org/article/israel-lobby-smears-black-lawmaker-for-meeting-palestinians/"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youtube.com/watch?v=asGvjbfIASA" TargetMode="External"/><Relationship Id="rId2" Type="http://schemas.openxmlformats.org/officeDocument/2006/relationships/hyperlink" Target="http://forward.com/articles/216074/what-do-israelis-think-about-americans-start-with/"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9-11commission.gov/report/911Report.pdf" TargetMode="External"/><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hyperlink" Target="http://www.theguardian.com/world/2002/nov/24/theobserver" TargetMode="External"/></Relationships>
</file>

<file path=ppt/slides/_rels/slide48.xml.rels><?xml version="1.0" encoding="UTF-8" standalone="yes"?>
<Relationships xmlns="http://schemas.openxmlformats.org/package/2006/relationships"><Relationship Id="rId2" Type="http://schemas.openxmlformats.org/officeDocument/2006/relationships/hyperlink" Target="http://www.theguardian.com/world/2002/nov/24/theobserver"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huffingtonpost.com/2012/03/06/aipac-susan-rice-obama-israel_n_1323398.html" TargetMode="External"/><Relationship Id="rId2" Type="http://schemas.openxmlformats.org/officeDocument/2006/relationships/hyperlink" Target="http://www.au.af.mil/au/awc/awcgate/congress/koh111005.pdf" TargetMode="External"/><Relationship Id="rId1" Type="http://schemas.openxmlformats.org/officeDocument/2006/relationships/slideLayout" Target="../slideLayouts/slideLayout2.xml"/><Relationship Id="rId4" Type="http://schemas.openxmlformats.org/officeDocument/2006/relationships/hyperlink" Target="http://forward.com/news/342068/susan-rice-says-foolish-to-rule-out-backing-un-resolution-on-israel/"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hyperlink" Target="http://www.cbsnews.com/stories/2007/10/31/politics/main3436792.shtml"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hyperlink" Target="http://www.cnn.com/2011/POLITICS/05/13/mitchell.mideast.envoy/index.html?hpt=T1&amp;iref=BN1"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www.cnn.com/2003/ALLPOLITICS/03/14/moran.remarks/index.html"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www.youtube.com/watch?v=w_VNOk7Wv5A" TargetMode="External"/><Relationship Id="rId4" Type="http://schemas.openxmlformats.org/officeDocument/2006/relationships/hyperlink" Target="http://www.cnn.com/2003/ALLPOLITICS/03/11/moran.jews/index.htm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http://criminalstate.com/2010/12/a-commonsense-solar-defense/"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www.counterpunch.org/sugg10252005.html" TargetMode="External"/><Relationship Id="rId5" Type="http://schemas.openxmlformats.org/officeDocument/2006/relationships/hyperlink" Target="http://www.tabletmag.com/scroll/39692/fibi-netanyahu" TargetMode="External"/><Relationship Id="rId4" Type="http://schemas.openxmlformats.org/officeDocument/2006/relationships/hyperlink" Target="http://www.creative-holidays-spain.com/painting.html"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hyperlink" Target="http://www.haaretz.com/israel-news/1.763613" TargetMode="External"/><Relationship Id="rId3" Type="http://schemas.openxmlformats.org/officeDocument/2006/relationships/hyperlink" Target="http://forward.com/articles/216074/what-do-israelis-think-about-americans-start-with/" TargetMode="External"/><Relationship Id="rId7" Type="http://schemas.openxmlformats.org/officeDocument/2006/relationships/hyperlink" Target="https://www.washingtonpost.com/world/national-security/us-vetoes-un-resolution-rejecting-trumps-decision-on-jerusalem/2017/12/18/4e683732-e421-11e7-ab50-621fe0588340_story.html?utm_term=.684214f9ebce" TargetMode="External"/><Relationship Id="rId2" Type="http://schemas.openxmlformats.org/officeDocument/2006/relationships/notesSlide" Target="../notesSlides/notesSlide15.xml"/><Relationship Id="rId1" Type="http://schemas.openxmlformats.org/officeDocument/2006/relationships/slideLayout" Target="../slideLayouts/slideLayout52.xml"/><Relationship Id="rId6" Type="http://schemas.openxmlformats.org/officeDocument/2006/relationships/hyperlink" Target="http://www.foxnews.com/world/2017/12/09/14-security-council-members-criticize-us-action-on-jerusalem.html" TargetMode="External"/><Relationship Id="rId5" Type="http://schemas.openxmlformats.org/officeDocument/2006/relationships/hyperlink" Target="https://www.politico.com/story/2017/10/12/united-states-withdraws-unesco-243708" TargetMode="External"/><Relationship Id="rId4" Type="http://schemas.openxmlformats.org/officeDocument/2006/relationships/hyperlink" Target="http://observer.com/2018/06/muellers-investigation-into-trump-russia-turns-focus-on-israel/" TargetMode="External"/><Relationship Id="rId9" Type="http://schemas.openxmlformats.org/officeDocument/2006/relationships/hyperlink" Target="http://www.bbc.com/news/world-middle-east-42446027"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amazon.com/Allies-Armageddon-Rise-Christian-Zionism/dp/0300116985?tag=veteranstoday-20" TargetMode="External"/><Relationship Id="rId13" Type="http://schemas.openxmlformats.org/officeDocument/2006/relationships/hyperlink" Target="https://www.youtube.com/watch?v=p9cRk10AZWg" TargetMode="External"/><Relationship Id="rId18" Type="http://schemas.openxmlformats.org/officeDocument/2006/relationships/hyperlink" Target="https://www.washingtonpost.com/news/made-by-history/wp/2017/07/17/what-you-need-to-know-about-mike-pences-speech-to-christians-united-for-israel/?utm_term=.cb4e4e2efa51" TargetMode="External"/><Relationship Id="rId3" Type="http://schemas.openxmlformats.org/officeDocument/2006/relationships/hyperlink" Target="http://www.csmonitor.com/1985/0802/bfindl-f.html" TargetMode="External"/><Relationship Id="rId7" Type="http://schemas.openxmlformats.org/officeDocument/2006/relationships/hyperlink" Target="https://www.veteranstoday.com/2017/11/15/stephen-bannon-im-a-proud-christian-zionist/" TargetMode="External"/><Relationship Id="rId12" Type="http://schemas.openxmlformats.org/officeDocument/2006/relationships/hyperlink" Target="https://www.youtube.com/watch?v=nGEFL9MNaXw" TargetMode="External"/><Relationship Id="rId17" Type="http://schemas.openxmlformats.org/officeDocument/2006/relationships/hyperlink" Target="https://forward.com/news/israel/403254/israeli-evangelical-news-website-mixes-current-events-with-biblical/" TargetMode="External"/><Relationship Id="rId2" Type="http://schemas.openxmlformats.org/officeDocument/2006/relationships/notesSlide" Target="../notesSlides/notesSlide16.xml"/><Relationship Id="rId16" Type="http://schemas.openxmlformats.org/officeDocument/2006/relationships/hyperlink" Target="https://www.israel365.com/" TargetMode="External"/><Relationship Id="rId1" Type="http://schemas.openxmlformats.org/officeDocument/2006/relationships/slideLayout" Target="../slideLayouts/slideLayout2.xml"/><Relationship Id="rId6" Type="http://schemas.openxmlformats.org/officeDocument/2006/relationships/hyperlink" Target="http://www.jpost.com/Israel/Bibi-Christian-Zionists-our-top-friends" TargetMode="External"/><Relationship Id="rId11" Type="http://schemas.openxmlformats.org/officeDocument/2006/relationships/hyperlink" Target="https://www.youtube.com/watch?v=BC9GlA55sCI&amp;list=PLEVTqoofQtWO7topNOIO8EDp1c3PNwCxi&amp;index=2" TargetMode="External"/><Relationship Id="rId5" Type="http://schemas.openxmlformats.org/officeDocument/2006/relationships/hyperlink" Target="https://forward.com/fast-forward/389860/evangelicals-declare-trump-a-friend-of-the-jews/" TargetMode="External"/><Relationship Id="rId15" Type="http://schemas.openxmlformats.org/officeDocument/2006/relationships/hyperlink" Target="https://forward.com/news/national/389233/evangelicals-led-drive-to-name-jerusalem-as-capital-aipac-stayed-on-sidelin/" TargetMode="External"/><Relationship Id="rId10" Type="http://schemas.openxmlformats.org/officeDocument/2006/relationships/hyperlink" Target="https://www.youtube.com/watch?v=e0w06Ro5pcY&amp;list=PLEVTqoofQtWO7topNOIO8EDp1c3PNwCxi&amp;index=10" TargetMode="External"/><Relationship Id="rId19" Type="http://schemas.openxmlformats.org/officeDocument/2006/relationships/hyperlink" Target="https://www.wrmea.org/2015-october/the-scofield-bible-the-book-that-made-zionists-of-americas-evangelical-christians.html" TargetMode="External"/><Relationship Id="rId4" Type="http://schemas.openxmlformats.org/officeDocument/2006/relationships/hyperlink" Target="http://www.religion-online.org/article/the-evangelical-jewish-alliance/" TargetMode="External"/><Relationship Id="rId9" Type="http://schemas.openxmlformats.org/officeDocument/2006/relationships/hyperlink" Target="http://forward.com/news/311662/leader-of-christian-zionists-named-head-of-adelson-campus-anti-bds-group/" TargetMode="External"/><Relationship Id="rId14" Type="http://schemas.openxmlformats.org/officeDocument/2006/relationships/hyperlink" Target="http://forward.com/news/377223/christian-zionism-grabs-spotlight-as-mike-pence-addresses-cufi/"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www.youtube.com/watch?v=CrrbyGtNfEg" TargetMode="External"/><Relationship Id="rId3" Type="http://schemas.openxmlformats.org/officeDocument/2006/relationships/hyperlink" Target="https://www.youtube.com/watch?v=tWlxH7dypZs" TargetMode="External"/><Relationship Id="rId7" Type="http://schemas.openxmlformats.org/officeDocument/2006/relationships/hyperlink" Target="https://www.washingtonpost.com/world/some-israelis-see-38-billion-us-military-aid-offer-as-a-failure/2016/09/19/2a2c298c-f878-4213-8e65-fcde59032f4c_story.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israelpalestinetimeline.org/charts/" TargetMode="External"/><Relationship Id="rId5" Type="http://schemas.openxmlformats.org/officeDocument/2006/relationships/hyperlink" Target="http://www.ifamericansknew.org/stat/usaid.html#source" TargetMode="External"/><Relationship Id="rId10" Type="http://schemas.openxmlformats.org/officeDocument/2006/relationships/hyperlink" Target="https://www.jpost.com/Arab-Israeli-Conflict/Ahed-Tamimi-to-be-honored-by-Nelson-Mandelas-grandson-563800" TargetMode="External"/><Relationship Id="rId4" Type="http://schemas.openxmlformats.org/officeDocument/2006/relationships/hyperlink" Target="http://www.ifamericansknew.org/" TargetMode="External"/><Relationship Id="rId9" Type="http://schemas.openxmlformats.org/officeDocument/2006/relationships/hyperlink" Target="https://www.reuters.com/article/us-israel-palestinians-teen/resistance-continues-says-palestinian-teen-released-from-israel-jail-idUSKBN1KJ04E" TargetMode="External"/></Relationships>
</file>

<file path=ppt/slides/_rels/slide62.xml.rels><?xml version="1.0" encoding="UTF-8" standalone="yes"?>
<Relationships xmlns="http://schemas.openxmlformats.org/package/2006/relationships"><Relationship Id="rId2" Type="http://schemas.openxmlformats.org/officeDocument/2006/relationships/hyperlink" Target="http://www.ifamericansknew.org/"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www.nrg.co.il/online/HP_0.html"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www.theguardian.com/world/2013/oct/13/gaza-first-prison-baby-palestinian-smuggles-sperm" TargetMode="External"/><Relationship Id="rId2" Type="http://schemas.openxmlformats.org/officeDocument/2006/relationships/hyperlink" Target="http://www.ifamericansknew.org/" TargetMode="External"/><Relationship Id="rId1" Type="http://schemas.openxmlformats.org/officeDocument/2006/relationships/slideLayout" Target="../slideLayouts/slideLayout2.xml"/><Relationship Id="rId6" Type="http://schemas.openxmlformats.org/officeDocument/2006/relationships/hyperlink" Target="http://www.haaretz.com/news/diplomacy-defense/shin-bet-tortures-prisoners-and-denies-access-to-lawyers-1.333450" TargetMode="External"/><Relationship Id="rId5" Type="http://schemas.openxmlformats.org/officeDocument/2006/relationships/hyperlink" Target="http://www.haaretz.com/opinion/.premium-1.599505" TargetMode="External"/><Relationship Id="rId4" Type="http://schemas.openxmlformats.org/officeDocument/2006/relationships/hyperlink" Target="http://www.haaretz.com/print-edition/news/groundbreaking-report-details-israel-s-inhumane-conditions-for-isolated-prisoners-1.333107"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imemc.org/article/israeli-troops-demolish-12-homes-near-jerusalem-attack-locals-trying-to-block-the-demolitions/" TargetMode="External"/><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hyperlink" Target="https://www.jpost.com/Arab-Israeli-Conflict/High-Court-gives-final-okay-to-demolish-long-disputed-Bedouin-village-566531"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www.timesonline.co.uk/tol/news/world/Afghanistan/article6977047.ece" TargetMode="External"/><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www.jpost.com/MiddleEast/Article.aspx?ID=176184" TargetMode="External"/><Relationship Id="rId2" Type="http://schemas.openxmlformats.org/officeDocument/2006/relationships/hyperlink" Target="http://www.amnesty.org/en/news-and-updates/report/impunity-war-crimes-gaza-southern-israel-recipe-further-civilian-suffering-20090702" TargetMode="Externa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hyperlink" Target="http://www.haaretz.com/print-edition/news/israel-rejects-qatar-bid-to-restore-diplomatic-ties-1.290866"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www.jpost.com/servlet/Satellite?pagename=JPost/JPArticle/ShowFull&amp;cid=1242212388431"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www.counterpunch.org/weir08282009.html" TargetMode="External"/><Relationship Id="rId2" Type="http://schemas.openxmlformats.org/officeDocument/2006/relationships/hyperlink" Target="http://news.bbc.co.uk/2/hi/middle_east/8608053.stm"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jta.org/news/article/2009/08/24/1007429/did-israel-overreact-in-swedish-newspaper-controversy"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www.thejc.com/news/uk-news/27160/jenny-tonge-stripped-lords-role"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http://www.jta.org/2013/06/24/news-opinion/israel-middle-east/israeli-doctors-patients-accused-of-involvement-in-trafficking-kidneys"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www.jta.org/news/article/2011/04/15/3086892/senate-unanimously-calls-for-goldstone-rescinsion"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www.amnesty.org/en/news-and-updates/report/israel-rations-palestinians-trickle-water-20091027"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nkusa.org/" TargetMode="External"/><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hyperlink" Target="http://www.nkusa.org/activities/Statements/20080123.cfm"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haaretz.com/news/diplomacy-defense/amnesty-u-s-europe-shielding-israel-over-gaza-war-crimes-1.292505" TargetMode="External"/><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hyperlink" Target="http://www.youtube.com/watch?v=eB_CKL5h2_8"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www.amnesty.org/en/library/asset/MDE15/002/2014/en/349188ef-e14a-418f-ac20-6c9e5c8d9f88/mde150022014en.pdf" TargetMode="External"/><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hyperlink" Target="https://www.veteranstoday.com/2018/08/01/israels-public-relations-and-propaganda-war-machine-against-palestine-and-our-world-of-sanity/"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www.youtube.com/watch?v=7xatMfqa_C0" TargetMode="External"/><Relationship Id="rId2" Type="http://schemas.openxmlformats.org/officeDocument/2006/relationships/hyperlink" Target="http://www.cnn.com/CNN/Programs/situation.room/"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hyperlink" Target="http://www.bbc.com/news/world-middle-east-30605059"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news.bbc.co.uk/2/hi/world/us_and_canada/10549106.stm" TargetMode="External"/><Relationship Id="rId2" Type="http://schemas.openxmlformats.org/officeDocument/2006/relationships/hyperlink" Target="http://news.bbc.co.uk/2/hi/world/us_and_canada/10260512.stm" TargetMode="External"/><Relationship Id="rId1" Type="http://schemas.openxmlformats.org/officeDocument/2006/relationships/slideLayout" Target="../slideLayouts/slideLayout12.xml"/><Relationship Id="rId4" Type="http://schemas.openxmlformats.org/officeDocument/2006/relationships/hyperlink" Target="http://news.bbc.co.uk/2/hi/world/middle_east/10572025.stm" TargetMode="External"/></Relationships>
</file>

<file path=ppt/slides/_rels/slide93.xml.rels><?xml version="1.0" encoding="UTF-8" standalone="yes"?>
<Relationships xmlns="http://schemas.openxmlformats.org/package/2006/relationships"><Relationship Id="rId2" Type="http://schemas.openxmlformats.org/officeDocument/2006/relationships/hyperlink" Target="http://www.jta.org/news/article/2010/10/02/2741092/cnn-sacks-sanchez-after-dig-at-jews"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openxmlformats.org/officeDocument/2006/relationships/hyperlink" Target="http://www.counterpunch.org/2016/05/03/zionism-should-be-on-trial-not-ken-livingstone/" TargetMode="External"/><Relationship Id="rId3" Type="http://schemas.openxmlformats.org/officeDocument/2006/relationships/hyperlink" Target="https://www.jta.org/1983/03/08/archive/anti-semitic-campaign-in-basel-is-traced-to-a-jewish-student" TargetMode="External"/><Relationship Id="rId7" Type="http://schemas.openxmlformats.org/officeDocument/2006/relationships/hyperlink" Target="https://www.haaretz.com/jewish/hitler-may-have-married-a-jew-1.5244043" TargetMode="External"/><Relationship Id="rId2" Type="http://schemas.openxmlformats.org/officeDocument/2006/relationships/hyperlink" Target="http://www.jta.org/2016/04/28/news-opinion/world/labours-ex-mayor-of-london-hitler-was-a-zionist" TargetMode="External"/><Relationship Id="rId1" Type="http://schemas.openxmlformats.org/officeDocument/2006/relationships/slideLayout" Target="../slideLayouts/slideLayout2.xml"/><Relationship Id="rId6" Type="http://schemas.openxmlformats.org/officeDocument/2006/relationships/hyperlink" Target="https://www.haaretz.com/jewish/1.5104559" TargetMode="External"/><Relationship Id="rId5" Type="http://schemas.openxmlformats.org/officeDocument/2006/relationships/hyperlink" Target="https://www.haaretz.com/jewish/holocaust-remembrance-day/why-did-adolf-hitler-hate-the-jews-1.5088390" TargetMode="External"/><Relationship Id="rId4" Type="http://schemas.openxmlformats.org/officeDocument/2006/relationships/hyperlink" Target="https://www.nytimes.com/2017/03/23/us/jcc-bomb-threats.html" TargetMode="External"/></Relationships>
</file>

<file path=ppt/slides/_rels/slide95.xml.rels><?xml version="1.0" encoding="UTF-8" standalone="yes"?>
<Relationships xmlns="http://schemas.openxmlformats.org/package/2006/relationships"><Relationship Id="rId2" Type="http://schemas.openxmlformats.org/officeDocument/2006/relationships/hyperlink" Target="http://www.jta.org/2014/05/01/news-opinion/israel-middle-east/leno-will-make-first-visit-to-israel-to-present-genesis-prize-2"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www.jta.org/news/article/2012/05/15/3095541/facebook-ipo-good-for-the-jews" TargetMode="External"/><Relationship Id="rId2" Type="http://schemas.openxmlformats.org/officeDocument/2006/relationships/hyperlink" Target="http://www.thecrimson.com/article/2003/11/19/facemash-creator-survives-ad-board-the/" TargetMode="Externa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http://www.dailymail.co.uk/news/article-2567167/Cartoon-German-newspaper-depicting-Mark-Zuckerberg-octopus-taking-world-starkly-reminiscent-Nazi-anti-Semitic-propaganda.html" TargetMode="External"/><Relationship Id="rId2" Type="http://schemas.openxmlformats.org/officeDocument/2006/relationships/hyperlink" Target="http://www.jta.org/2014/02/25/news-opinion/world/caricature-of-mark-zuckerberg-in-german-newspaper-called-anti-semitic" TargetMode="External"/><Relationship Id="rId1" Type="http://schemas.openxmlformats.org/officeDocument/2006/relationships/slideLayout" Target="../slideLayouts/slideLayout7.xml"/><Relationship Id="rId4" Type="http://schemas.openxmlformats.org/officeDocument/2006/relationships/hyperlink" Target="http://forward.com/fast-forward/360470/mark-zuckerberg-sues-to-make-his-100m-hawaii-estate-even-more-private/" TargetMode="External"/></Relationships>
</file>

<file path=ppt/slides/_rels/slide98.xml.rels><?xml version="1.0" encoding="UTF-8" standalone="yes"?>
<Relationships xmlns="http://schemas.openxmlformats.org/package/2006/relationships"><Relationship Id="rId8" Type="http://schemas.openxmlformats.org/officeDocument/2006/relationships/hyperlink" Target="http://www.jpost.com/HttpHandlers/ShowImage.ashx?ID=21" TargetMode="External"/><Relationship Id="rId3" Type="http://schemas.openxmlformats.org/officeDocument/2006/relationships/hyperlink" Target="https://www.washingtonpost.com/news/morning-mix/wp/2017/09/25/holocaust-denier-ordered-to-visit-concentration-camps-and-write-about-them/?hpid=hp_hp-morning-mix_mm-denier:homepage/story&amp;utm_term=.1407690b9873" TargetMode="External"/><Relationship Id="rId7" Type="http://schemas.openxmlformats.org/officeDocument/2006/relationships/image" Target="../media/image42.jpeg"/><Relationship Id="rId2" Type="http://schemas.openxmlformats.org/officeDocument/2006/relationships/hyperlink" Target="http://www.jpost.com/JewishWorld/JewishNews/Article.aspx?id=301128" TargetMode="External"/><Relationship Id="rId1" Type="http://schemas.openxmlformats.org/officeDocument/2006/relationships/slideLayout" Target="../slideLayouts/slideLayout7.xml"/><Relationship Id="rId6" Type="http://schemas.openxmlformats.org/officeDocument/2006/relationships/hyperlink" Target="https://www.haaretz.com/israel-news/a-1980-haaretz-cartoon-depicted-leaders-as-pigs-nobody-got-fired-1.6316410" TargetMode="External"/><Relationship Id="rId5" Type="http://schemas.openxmlformats.org/officeDocument/2006/relationships/hyperlink" Target="https://www.rt.com/news/434374-cartoonist-fired-netanyahu-pig-israel/" TargetMode="External"/><Relationship Id="rId4" Type="http://schemas.openxmlformats.org/officeDocument/2006/relationships/hyperlink" Target="https://www.npr.org/sections/thetwo-way/2018/02/06/583765527/polish-president-signs-bill-giving-jail-time-for-implicating-poland-in-the-holoc" TargetMode="External"/></Relationships>
</file>

<file path=ppt/slides/_rels/slide99.xml.rels><?xml version="1.0" encoding="UTF-8" standalone="yes"?>
<Relationships xmlns="http://schemas.openxmlformats.org/package/2006/relationships"><Relationship Id="rId2" Type="http://schemas.openxmlformats.org/officeDocument/2006/relationships/hyperlink" Target="http://www.reuters.com/article/2012/09/03/us-israel-palestinians-skunk-idUSBRE88208W20120903"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http://www.haaretz.com/news/diplomacy-defense/.premium-1.538995"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hyperlink" Target="http://www.youtube.com/watch?v=MlbN2GEYW9w" TargetMode="External"/><Relationship Id="rId13" Type="http://schemas.openxmlformats.org/officeDocument/2006/relationships/hyperlink" Target="http://m.jpost.com/Diaspora/Ukrainian-president-taps-Jewish-politician-to-be-next-prime-minister-451215#article=6017QzE5NEI0OTNDRDk0QThBN0Q3NjYxQTM3NkIyNzFFQ0E" TargetMode="External"/><Relationship Id="rId3" Type="http://schemas.openxmlformats.org/officeDocument/2006/relationships/image" Target="../media/image43.jpeg"/><Relationship Id="rId7" Type="http://schemas.openxmlformats.org/officeDocument/2006/relationships/hyperlink" Target="http://www.youtube.com/watch?v=93eyhO8VTdg" TargetMode="External"/><Relationship Id="rId12" Type="http://schemas.openxmlformats.org/officeDocument/2006/relationships/hyperlink" Target="http://www.bbc.com/news/world-europe-27308526" TargetMode="External"/><Relationship Id="rId2" Type="http://schemas.openxmlformats.org/officeDocument/2006/relationships/hyperlink" Target="http://www.haaretz.com/news/world/1.577114" TargetMode="External"/><Relationship Id="rId1" Type="http://schemas.openxmlformats.org/officeDocument/2006/relationships/slideLayout" Target="../slideLayouts/slideLayout2.xml"/><Relationship Id="rId6" Type="http://schemas.openxmlformats.org/officeDocument/2006/relationships/hyperlink" Target="http://www.bbc.com/news/world-europe-26387353" TargetMode="External"/><Relationship Id="rId11" Type="http://schemas.openxmlformats.org/officeDocument/2006/relationships/hyperlink" Target="https://www.rt.com/news/443400-ukraine-poroshenko-orthodox-church/" TargetMode="External"/><Relationship Id="rId5" Type="http://schemas.openxmlformats.org/officeDocument/2006/relationships/hyperlink" Target="https://www.veteranstoday.com/2018/06/06/the-so-very-jewish-war-on-russia/" TargetMode="External"/><Relationship Id="rId10" Type="http://schemas.openxmlformats.org/officeDocument/2006/relationships/hyperlink" Target="http://www.jta.org/2014/03/25/news-opinion/world/ukrainian-business-mogul-rabinovich-announces-presidential-bid" TargetMode="External"/><Relationship Id="rId4" Type="http://schemas.openxmlformats.org/officeDocument/2006/relationships/hyperlink" Target="http://www.jta.org/2014/02/28/news-opinion/world/death-to-jews-graffiti-sprayed-on-crimean-synagogue" TargetMode="External"/><Relationship Id="rId9" Type="http://schemas.openxmlformats.org/officeDocument/2006/relationships/hyperlink" Target="http://www.youtube.com/watch?v=jsupx5c9Kok" TargetMode="External"/></Relationships>
</file>

<file path=ppt/slides/_rels/slide102.xml.rels><?xml version="1.0" encoding="UTF-8" standalone="yes"?>
<Relationships xmlns="http://schemas.openxmlformats.org/package/2006/relationships"><Relationship Id="rId2" Type="http://schemas.openxmlformats.org/officeDocument/2006/relationships/hyperlink" Target="http://www.haaretz.com/weekend/jerusalem-babylon/.premium-1.579733"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jta.org/2014/03/07/news-opinion/israel-middle-east/wounded-ukrainian-protesters-airlifted-to-israel-for-medical-treatment" TargetMode="External"/><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www.jta.org/2014/05/13/news-opinion/world/survey-more-than-a-quarter-of-the-world-hates-jews"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www.veteranstoday.com/wp-content/uploads/2010/12/latuff-criticism-of-Israel1.jpg" TargetMode="External"/><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hyperlink" Target="http://www.ifamericansknew.org/download/HelenThomas.pdf"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www.haaretz.com/print-edition/features/moshe-kantor-s-house-of-lords-1.238607" TargetMode="External"/><Relationship Id="rId2" Type="http://schemas.openxmlformats.org/officeDocument/2006/relationships/hyperlink" Target="http://www.haaretz.com/jewish-world/jewish-world-features/.premium-1.555468"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www.israelnationalnews.com/News/News.aspx/138476" TargetMode="External"/><Relationship Id="rId2" Type="http://schemas.openxmlformats.org/officeDocument/2006/relationships/hyperlink" Target="http://www.jpost.com/Diplomacy-and-Politics/Israel-enters-battle-against-assimilation-at-American-Jewry-conference-331194" TargetMode="External"/><Relationship Id="rId1" Type="http://schemas.openxmlformats.org/officeDocument/2006/relationships/slideLayout" Target="../slideLayouts/slideLayout2.xml"/><Relationship Id="rId4" Type="http://schemas.openxmlformats.org/officeDocument/2006/relationships/hyperlink" Target="http://www.jta.org/2013/10/10/news-opinion/united-states/whats-your-idea-to-save-u-s-jewry"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s://www.i24news.tv/en/news/israel/157830-171016-israel-suspends-plan-for-building-database-of-us-jewish-students" TargetMode="External"/><Relationship Id="rId2" Type="http://schemas.openxmlformats.org/officeDocument/2006/relationships/hyperlink" Target="http://www.haaretz.com/news/diplomacy-defense/.premium-1.554651" TargetMode="External"/><Relationship Id="rId1" Type="http://schemas.openxmlformats.org/officeDocument/2006/relationships/slideLayout" Target="../slideLayouts/slideLayout2.xml"/><Relationship Id="rId5" Type="http://schemas.openxmlformats.org/officeDocument/2006/relationships/hyperlink" Target="http://forward.com/articles/195938/israeli-american-council-opens-vegas-office-for-gr/" TargetMode="External"/><Relationship Id="rId4" Type="http://schemas.openxmlformats.org/officeDocument/2006/relationships/hyperlink" Target="http://www.haaretz.com/news/diplomacy-defense/.premium-1.554541"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www.eurojewcong.org/ejc/section.php?id_rubrique=97" TargetMode="External"/><Relationship Id="rId2" Type="http://schemas.openxmlformats.org/officeDocument/2006/relationships/hyperlink" Target="http://jta.org/news/article/2009/02/12/1002981/russian-jewry-chief-stepping-down-to-focus-on-europes-woes" TargetMode="External"/><Relationship Id="rId1" Type="http://schemas.openxmlformats.org/officeDocument/2006/relationships/slideLayout" Target="../slideLayouts/slideLayout2.xml"/><Relationship Id="rId4" Type="http://schemas.openxmlformats.org/officeDocument/2006/relationships/hyperlink" Target="http://www.haaretz.com/hasen/spages/873804.html"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hyperlink" Target="http://www.jta.org/news/article/2012/02/14/3091671/new-european-jewish-parliament-riles-existing-european-jewish-leaders" TargetMode="Externa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http://www.presstv.com/Detail/2016/08/03/478345/Israel-UK-Zionism-Daesh-Saudi-Arabia-Saddam" TargetMode="External"/><Relationship Id="rId2" Type="http://schemas.openxmlformats.org/officeDocument/2006/relationships/hyperlink" Target="http://www.youtube.com/watch?v=sQdqI5uC3C4"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hyperlink" Target="http://faculty.isuad.indstate.edu/mouldmey/The%20Non-Jewish%20Origin%20of%20Zionism2.pdf"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hyperlink" Target="http://www.jewishvirtuallibrary.org/quot-the-jewish-state-quot-theodor-herzl" TargetMode="External"/><Relationship Id="rId2" Type="http://schemas.openxmlformats.org/officeDocument/2006/relationships/hyperlink" Target="http://faculty.isuad.indstate.edu/mouldmey/The%20Non-Jewish%20Origin%20of%20Zionism2.p" TargetMode="Externa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hyperlink" Target="http://jppi.org.il/uploads/Crowd_Sourced_Genealogy_and_Direct-to-Consumer_DNA_Testing-Implications_for_the_Jewish_People.pdf" TargetMode="External"/><Relationship Id="rId2" Type="http://schemas.openxmlformats.org/officeDocument/2006/relationships/hyperlink" Target="https://www.youtube.com/watch?v=O42hXF6RB3U" TargetMode="External"/><Relationship Id="rId1" Type="http://schemas.openxmlformats.org/officeDocument/2006/relationships/slideLayout" Target="../slideLayouts/slideLayout2.xml"/><Relationship Id="rId4" Type="http://schemas.openxmlformats.org/officeDocument/2006/relationships/hyperlink" Target="https://www.breakingisraelnews.com/22424/dna-testing-can-reveal-jewish-ancestry-bolster-zionist-narrative/"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s://www.wsj.com/articles/in-search-of-the-origin-of-the-jews-1499726881" TargetMode="External"/><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hyperlink" Target="http://faculty.indstate.edu/melyassini/NSOCJ.PDF"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hyperlink" Target="http://en.alalam.ir/news/1579967" TargetMode="External"/><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hyperlink" Target="https://www.washingtonpost.com/world/middle_east/as-israeli-bulldozers-circle-a-tiny-village-takes-center-stage-in-palestinian-struggle/2018/07/10/528ad6c8-83ac-11e8-9e06-4db52ac42e05_story.html?utm_term=.8a00f50dc554" TargetMode="External"/><Relationship Id="rId7"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hyperlink" Target="http://www.haaretz.com/israel-news/.premium-1.811082" TargetMode="External"/><Relationship Id="rId5" Type="http://schemas.openxmlformats.org/officeDocument/2006/relationships/hyperlink" Target="http://imemc.org/article/negev-bedouin-owned-properties-demolished-by-israeli-forces/" TargetMode="External"/><Relationship Id="rId4" Type="http://schemas.openxmlformats.org/officeDocument/2006/relationships/hyperlink" Target="http://www.belfasttelegraph.co.uk/news/world-news/israels-bulldozers-vs-the-bedouin-arabs-28676938.html"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www.independent.co.uk/news/world/middle-east/this-is-our-land-protests-at-plan-to-remove-bedouins-from-ancestral-villages-8748966.html" TargetMode="External"/><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hyperlink" Target="http://www.timesofisrael.com/israel-okays-800-new-housing-units-in-east-jerusalem-surrounding-area/" TargetMode="External"/><Relationship Id="rId5" Type="http://schemas.openxmlformats.org/officeDocument/2006/relationships/image" Target="../media/image56.jpeg"/><Relationship Id="rId4" Type="http://schemas.openxmlformats.org/officeDocument/2006/relationships/hyperlink" Target="https://www.rt.com/news/349419-israel-palestinian-village-demolishion/" TargetMode="External"/></Relationships>
</file>

<file path=ppt/slides/_rels/slide1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haaretz.com/weekend/twilight-zone/.premium-1.585009" TargetMode="External"/><Relationship Id="rId1" Type="http://schemas.openxmlformats.org/officeDocument/2006/relationships/slideLayout" Target="../slideLayouts/slideLayout2.xml"/><Relationship Id="rId5" Type="http://schemas.openxmlformats.org/officeDocument/2006/relationships/hyperlink" Target="http://www.haaretz.com/news/diplomacy-defense/.premium-1.617537" TargetMode="External"/><Relationship Id="rId4" Type="http://schemas.openxmlformats.org/officeDocument/2006/relationships/hyperlink" Target="http://www.haaretz.com/news/national/.premium-1.603248"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www.haaretz.com/print-edition/news/israel-has-101-different-types-of-permits-governing-palestinian-movement-1.403039" TargetMode="External"/><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www.jpost.com/National-News/Amnesty-International-warns-Israel-against-use-of-force-in-Land-Day-demonstrations-346859"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8" Type="http://schemas.openxmlformats.org/officeDocument/2006/relationships/hyperlink" Target="http://www.washingtonreport.me/50-years-later.html" TargetMode="External"/><Relationship Id="rId3" Type="http://schemas.openxmlformats.org/officeDocument/2006/relationships/hyperlink" Target="http://blogs.reuters.com/fullfocus/2014/04/03/editors-choice-34/#a=6" TargetMode="External"/><Relationship Id="rId7" Type="http://schemas.openxmlformats.org/officeDocument/2006/relationships/hyperlink" Target="http://www.washingtonreport.me/the-golan-heights.html" TargetMode="External"/><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hyperlink" Target="http://www.washingtonreport.me/uss-liberty.html" TargetMode="External"/><Relationship Id="rId5" Type="http://schemas.openxmlformats.org/officeDocument/2006/relationships/hyperlink" Target="http://www.washingtonreport.me/six-days-in-june.html" TargetMode="External"/><Relationship Id="rId4" Type="http://schemas.openxmlformats.org/officeDocument/2006/relationships/hyperlink" Target="http://www.washingtonreport.me/a-pre-planned-war-of-choice.html"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www.jta.org/news/article/2012/12/31/3115736/3000-trees-to-be-planted-in-israel-to-memorialize-newtown-victims" TargetMode="External"/></Relationships>
</file>

<file path=ppt/slides/_rels/slide150.xml.rels><?xml version="1.0" encoding="UTF-8" standalone="yes"?>
<Relationships xmlns="http://schemas.openxmlformats.org/package/2006/relationships"><Relationship Id="rId2" Type="http://schemas.openxmlformats.org/officeDocument/2006/relationships/hyperlink" Target="http://in.reuters.com/article/domesticNews/idINLN69708120090123" TargetMode="Externa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2.jpeg"/><Relationship Id="rId7"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10" Type="http://schemas.openxmlformats.org/officeDocument/2006/relationships/image" Target="../media/image68.jpeg"/><Relationship Id="rId4" Type="http://schemas.openxmlformats.org/officeDocument/2006/relationships/hyperlink" Target="http://raedinthemiddle.blogspot.com/2005/04/bush-and-sharon.html" TargetMode="External"/><Relationship Id="rId9" Type="http://schemas.openxmlformats.org/officeDocument/2006/relationships/image" Target="../media/image67.jpeg"/></Relationships>
</file>

<file path=ppt/slides/_rels/slide152.xml.rels><?xml version="1.0" encoding="UTF-8" standalone="yes"?>
<Relationships xmlns="http://schemas.openxmlformats.org/package/2006/relationships"><Relationship Id="rId3" Type="http://schemas.openxmlformats.org/officeDocument/2006/relationships/hyperlink" Target="http://www.ccun.org/images/2008/July/24%20p/john%20mccain%20at%20the%20Western%20Wall%2019mar8ap.jpg" TargetMode="External"/><Relationship Id="rId7" Type="http://schemas.openxmlformats.org/officeDocument/2006/relationships/hyperlink" Target="http://www.bbc.com/news/world-middle-east-40530396" TargetMode="External"/><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hyperlink" Target="https://www.i24news.tv/en/news/israel/diplomacy-defense/141158-170327-u-s-stands-without-apology-for-israel-vp-pence-says" TargetMode="External"/><Relationship Id="rId5" Type="http://schemas.openxmlformats.org/officeDocument/2006/relationships/hyperlink" Target="http://www.jta.org/2017/05/02/news-opinion/israel-middle-east/unesco-votes-to-condemn-israels-presence-in-jerusalem" TargetMode="External"/><Relationship Id="rId4" Type="http://schemas.openxmlformats.org/officeDocument/2006/relationships/hyperlink" Target="http://www.youtube.com/watch?v=kRx7naNRs5w" TargetMode="External"/></Relationships>
</file>

<file path=ppt/slides/_rels/slide15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hyperlink" Target="http://news.bbc.co.uk/2/hi/middle_east/10276276.stm" TargetMode="Externa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hyperlink" Target="http://archives.cnn.com/2000/ALLPOLITICS/stories/09/11/lazio.arafat.ap/" TargetMode="External"/><Relationship Id="rId2" Type="http://schemas.openxmlformats.org/officeDocument/2006/relationships/image" Target="../media/image71.jpeg"/><Relationship Id="rId1" Type="http://schemas.openxmlformats.org/officeDocument/2006/relationships/slideLayout" Target="../slideLayouts/slideLayout2.xml"/><Relationship Id="rId5" Type="http://schemas.openxmlformats.org/officeDocument/2006/relationships/hyperlink" Target="http://www.nypost.com/p/news/item_UufpsL70tsPX9r8UBXCOxO" TargetMode="External"/><Relationship Id="rId4" Type="http://schemas.openxmlformats.org/officeDocument/2006/relationships/image" Target="../media/image72.jpeg"/></Relationships>
</file>

<file path=ppt/slides/_rels/slide157.xml.rels><?xml version="1.0" encoding="UTF-8" standalone="yes"?>
<Relationships xmlns="http://schemas.openxmlformats.org/package/2006/relationships"><Relationship Id="rId3" Type="http://schemas.openxmlformats.org/officeDocument/2006/relationships/hyperlink" Target="http://www.state.gov/secretary/rm/2012/11/201343.htm" TargetMode="External"/><Relationship Id="rId2" Type="http://schemas.openxmlformats.org/officeDocument/2006/relationships/hyperlink" Target="http://www.jta.org/2016/04/18/news-opinion/united-states/ahead-of-ny-primary-hillary-clinton-links-her-policies-to-ancient-lessons-of-passover" TargetMode="Externa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hyperlink" Target="http://www.c-span.org/video/?c4569711/2000-senate-campaign-hillary-clinton-took-yiddish-lesson" TargetMode="External"/><Relationship Id="rId4" Type="http://schemas.openxmlformats.org/officeDocument/2006/relationships/hyperlink" Target="http://www.kveller.com/hillary-clinton-learned-how-to-say-kvell-during-2000-ny-sen-campaign/" TargetMode="External"/></Relationships>
</file>

<file path=ppt/slides/_rels/slide158.xml.rels><?xml version="1.0" encoding="UTF-8" standalone="yes"?>
<Relationships xmlns="http://schemas.openxmlformats.org/package/2006/relationships"><Relationship Id="rId2" Type="http://schemas.openxmlformats.org/officeDocument/2006/relationships/hyperlink" Target="http://www.aipac.org/PC2010/webPlayer/mon_clinton10.asp"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hyperlink" Target="http://www.aipac.org/PC2010/webPlayer/mon_clinton10.asp" TargetMode="Externa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8" Type="http://schemas.openxmlformats.org/officeDocument/2006/relationships/hyperlink" Target="http://forward.com/news/359744/barack-obama-s-2-farewells-urging-americans-and-israelis-to-defend-their-va/?attribution=articles-hero-item-text-1" TargetMode="External"/><Relationship Id="rId3" Type="http://schemas.openxmlformats.org/officeDocument/2006/relationships/image" Target="../media/image64.jpeg"/><Relationship Id="rId7" Type="http://schemas.openxmlformats.org/officeDocument/2006/relationships/hyperlink" Target="http://www.haaretz.com/jewish-world/news/obama-nominates-jacob-lew-for-white-house-budget-chief-post-1.301772"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www.jpost.com/JewishWorld/JewishNews/Article.aspx?id=175155" TargetMode="External"/><Relationship Id="rId11" Type="http://schemas.openxmlformats.org/officeDocument/2006/relationships/hyperlink" Target="http://www.jta.org/2011/07/05/news-opinion/politics/jewish-approval-of-obama-unaffected-by-israel-tensions-poll-shows" TargetMode="External"/><Relationship Id="rId5" Type="http://schemas.openxmlformats.org/officeDocument/2006/relationships/hyperlink" Target="http://www.haaretz.com/news/diplomacy-defense/obama-israelis-suspicious-of-me-because-my-middle-name-is-hussein-1.300793" TargetMode="External"/><Relationship Id="rId10" Type="http://schemas.openxmlformats.org/officeDocument/2006/relationships/hyperlink" Target="http://forward.com/articles/169571/dr-kings-memory-and-the-jewish-conscience/" TargetMode="External"/><Relationship Id="rId4" Type="http://schemas.openxmlformats.org/officeDocument/2006/relationships/hyperlink" Target="http://www.chicagojewishnews.com/story.htm?sid=212226&amp;id=252218" TargetMode="External"/><Relationship Id="rId9" Type="http://schemas.openxmlformats.org/officeDocument/2006/relationships/hyperlink" Target="http://www.jta.org/2009/01/13/news-opinion/politics/obama-pushes-ahead-with-plan-to-rejuvenate-black-jewish-alliance"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www.jpost.com/JewishWorld/JewishNews/Article.aspx?id=175155" TargetMode="External"/><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hyperlink" Target="http://www.jta.org/news/article/2011/08/07/3088875/jewish-groups-file-jerusalem-brief-with-high-court" TargetMode="External"/><Relationship Id="rId5" Type="http://schemas.openxmlformats.org/officeDocument/2006/relationships/hyperlink" Target="http://lahaine.org/petras/articulo.php?p=1806&amp;more=1&amp;c=1" TargetMode="External"/><Relationship Id="rId4" Type="http://schemas.openxmlformats.org/officeDocument/2006/relationships/image" Target="../media/image75.jpeg"/></Relationships>
</file>

<file path=ppt/slides/_rels/slide163.xml.rels><?xml version="1.0" encoding="UTF-8" standalone="yes"?>
<Relationships xmlns="http://schemas.openxmlformats.org/package/2006/relationships"><Relationship Id="rId3" Type="http://schemas.openxmlformats.org/officeDocument/2006/relationships/hyperlink" Target="http://forward.com/articles/208941/supreme-court-judges-laud-wonder-of--jewish-justi/" TargetMode="External"/><Relationship Id="rId7" Type="http://schemas.openxmlformats.org/officeDocument/2006/relationships/hyperlink" Target="https://forward.com/fast-forward/404849/chuck-schumer-asks-trump-to-nominate-merrick-garland-to-supreme-court/" TargetMode="External"/><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hyperlink" Target="http://www.jta.org/2016/03/16/news-opinion/united-states/obama-to-name-jewish-federal-judge-to-supreme-court" TargetMode="External"/><Relationship Id="rId5" Type="http://schemas.openxmlformats.org/officeDocument/2006/relationships/image" Target="../media/image77.jpeg"/><Relationship Id="rId4" Type="http://schemas.openxmlformats.org/officeDocument/2006/relationships/hyperlink" Target="http://forward.com/news/336091/merrick-garland-offers-poignant-story-about-anti-semitism-as-supreme-court"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www.washingtonpost.com/opinions/robert-j-samuelson-in-politics-money-is-speech/2014/04/04/075df4ec-bc18-11e3-9a05-c739f29ccb08_story.html?hpid=z2" TargetMode="External"/><Relationship Id="rId2" Type="http://schemas.openxmlformats.org/officeDocument/2006/relationships/hyperlink" Target="http://www.reuters.com/article/2014/04/02/us-usa-court-election-idUSBREA3116V20140402" TargetMode="External"/><Relationship Id="rId1" Type="http://schemas.openxmlformats.org/officeDocument/2006/relationships/slideLayout" Target="../slideLayouts/slideLayout2.xml"/><Relationship Id="rId5" Type="http://schemas.openxmlformats.org/officeDocument/2006/relationships/hyperlink" Target="https://forward.com/fast-forward/412278/gop-ad-accuses-jewish-billionaire-george-soros-of-owning-democratic/" TargetMode="External"/><Relationship Id="rId4" Type="http://schemas.openxmlformats.org/officeDocument/2006/relationships/hyperlink" Target="http://www.haaretz.com/jewish-world/jewish-world-news/1.554717" TargetMode="External"/></Relationships>
</file>

<file path=ppt/slides/_rels/slide165.xml.rels><?xml version="1.0" encoding="UTF-8" standalone="yes"?>
<Relationships xmlns="http://schemas.openxmlformats.org/package/2006/relationships"><Relationship Id="rId8" Type="http://schemas.openxmlformats.org/officeDocument/2006/relationships/hyperlink" Target="http://www.jta.org/news/article/2011/05/29/3087914/conservative-movement-ordains-first-openly-gay-rabbi" TargetMode="External"/><Relationship Id="rId3" Type="http://schemas.openxmlformats.org/officeDocument/2006/relationships/hyperlink" Target="http://www.jpost.com/servlet/Satellite?cid=1245184872947&amp;pagename=JPost/JPArticle/ShowFull" TargetMode="External"/><Relationship Id="rId7" Type="http://schemas.openxmlformats.org/officeDocument/2006/relationships/image" Target="../media/image82.png"/><Relationship Id="rId2" Type="http://schemas.openxmlformats.org/officeDocument/2006/relationships/image" Target="../media/image78.jpeg"/><Relationship Id="rId1" Type="http://schemas.openxmlformats.org/officeDocument/2006/relationships/slideLayout" Target="../slideLayouts/slideLayout4.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 Id="rId9" Type="http://schemas.openxmlformats.org/officeDocument/2006/relationships/hyperlink" Target="http://www.haaretz.com/print-edition/news/israel-is-hypocritical-when-it-comes-to-iran-nuclear-sanctions-1.364852" TargetMode="External"/></Relationships>
</file>

<file path=ppt/slides/_rels/slide166.xml.rels><?xml version="1.0" encoding="UTF-8" standalone="yes"?>
<Relationships xmlns="http://schemas.openxmlformats.org/package/2006/relationships"><Relationship Id="rId8" Type="http://schemas.openxmlformats.org/officeDocument/2006/relationships/hyperlink" Target="https://www.haaretz.com/us-news/1.822455" TargetMode="External"/><Relationship Id="rId3" Type="http://schemas.openxmlformats.org/officeDocument/2006/relationships/hyperlink" Target="https://www.youtube.com/watch?v=TJPZTo2JSxk" TargetMode="External"/><Relationship Id="rId7" Type="http://schemas.openxmlformats.org/officeDocument/2006/relationships/hyperlink" Target="http://forward.com/news/327512/sheldon-adelson-upbeat-on-very-charming-donald-trump/?attribution=articles-hero-item-text-5" TargetMode="External"/><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hyperlink" Target="http://www.jta.org/2014/11/26/news-opinion/the-telegraph/cruzing-for-jewish-support" TargetMode="External"/><Relationship Id="rId5" Type="http://schemas.openxmlformats.org/officeDocument/2006/relationships/image" Target="../media/image84.jpeg"/><Relationship Id="rId4" Type="http://schemas.openxmlformats.org/officeDocument/2006/relationships/hyperlink" Target="http://www.haaretz.com/news/diplomacy-defense/obama-announces-new-military-assistance-to-israel-on-eve-of-romney-trip-1.454118" TargetMode="External"/><Relationship Id="rId9" Type="http://schemas.openxmlformats.org/officeDocument/2006/relationships/hyperlink" Target="http://www.globalresearch.ca/why-not-a-probe-of-israel-gate/5586601" TargetMode="External"/></Relationships>
</file>

<file path=ppt/slides/_rels/slide167.xml.rels><?xml version="1.0" encoding="UTF-8" standalone="yes"?>
<Relationships xmlns="http://schemas.openxmlformats.org/package/2006/relationships"><Relationship Id="rId8" Type="http://schemas.openxmlformats.org/officeDocument/2006/relationships/hyperlink" Target="http://www.haaretz.com/news/diplomacy-defense/on-eve-of-romney-visit-u-s-jews-continue-to-favor-obama-by-68-25-new-poll-shows.premium-1.454126" TargetMode="External"/><Relationship Id="rId3" Type="http://schemas.openxmlformats.org/officeDocument/2006/relationships/hyperlink" Target="https://www.youtube.com/watch?v=TJPZTo2JSxk" TargetMode="External"/><Relationship Id="rId7" Type="http://schemas.openxmlformats.org/officeDocument/2006/relationships/hyperlink" Target="http://thehill.com/images/stories/blogs/flooraction/jan2012/hr4133.pdf" TargetMode="External"/><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hyperlink" Target="https://www.youtube.com/watch?v=7quC0touaqw" TargetMode="External"/><Relationship Id="rId5" Type="http://schemas.openxmlformats.org/officeDocument/2006/relationships/hyperlink" Target="https://www.nytimes.com/2017/07/12/us/politics/right-and-left-donald-trump-jr-email-scandal.html" TargetMode="External"/><Relationship Id="rId4" Type="http://schemas.openxmlformats.org/officeDocument/2006/relationships/hyperlink" Target="http://www.haaretz.com/news/diplomacy-defense/obama-announces-new-military-assistance-to-israel-on-eve-of-romney-trip-1.454118" TargetMode="External"/><Relationship Id="rId9" Type="http://schemas.openxmlformats.org/officeDocument/2006/relationships/hyperlink" Target="http://www.globalresearch.ca/why-not-a-probe-of-israel-gate/5586601" TargetMode="External"/></Relationships>
</file>

<file path=ppt/slides/_rels/slide168.xml.rels><?xml version="1.0" encoding="UTF-8" standalone="yes"?>
<Relationships xmlns="http://schemas.openxmlformats.org/package/2006/relationships"><Relationship Id="rId8" Type="http://schemas.openxmlformats.org/officeDocument/2006/relationships/hyperlink" Target="http://www.wrmea.org/archives/519-washington-report-archives-2011-2015/october-2012/11410-two-views-mitt-romney-election-year-in-jerusalem.html" TargetMode="External"/><Relationship Id="rId13" Type="http://schemas.openxmlformats.org/officeDocument/2006/relationships/image" Target="../media/image88.jpeg"/><Relationship Id="rId3" Type="http://schemas.openxmlformats.org/officeDocument/2006/relationships/hyperlink" Target="http://www.reuters.com/article/2012/07/30/us-usa-campaign-romney-idUSBRE86Q1DO20120730" TargetMode="External"/><Relationship Id="rId7" Type="http://schemas.openxmlformats.org/officeDocument/2006/relationships/image" Target="../media/image86.jpeg"/><Relationship Id="rId12" Type="http://schemas.openxmlformats.org/officeDocument/2006/relationships/hyperlink" Target="https://www.youtube.com/watch?v=wXSJGmST_Uc" TargetMode="External"/><Relationship Id="rId2" Type="http://schemas.openxmlformats.org/officeDocument/2006/relationships/image" Target="../media/image85.jpeg"/><Relationship Id="rId1" Type="http://schemas.openxmlformats.org/officeDocument/2006/relationships/slideLayout" Target="../slideLayouts/slideLayout7.xml"/><Relationship Id="rId6" Type="http://schemas.openxmlformats.org/officeDocument/2006/relationships/hyperlink" Target="http://www.thejc.com/news/uk-news/70618/romney-upsets-palestinians-jerusalem-embassy-remark" TargetMode="External"/><Relationship Id="rId11" Type="http://schemas.openxmlformats.org/officeDocument/2006/relationships/hyperlink" Target="http://www.haaretz.com/israel-news/1.791011" TargetMode="External"/><Relationship Id="rId5" Type="http://schemas.openxmlformats.org/officeDocument/2006/relationships/hyperlink" Target="http://www.haaretz.com/blogs/diplomania/in-jerusalem-speech-it-was-romney-s-voice-but-netanyahu-s-words.premium-1.454521" TargetMode="External"/><Relationship Id="rId10" Type="http://schemas.openxmlformats.org/officeDocument/2006/relationships/hyperlink" Target="http://www.veteranstoday.com/wp-content/uploads/2017/01/Trump-Israel.jpg" TargetMode="External"/><Relationship Id="rId4" Type="http://schemas.openxmlformats.org/officeDocument/2006/relationships/hyperlink" Target="http://www.reuters.com/news/pictures/slideshow?articleId=USBRE86Q1DO20120730&amp;slide=7#a=7" TargetMode="External"/><Relationship Id="rId9" Type="http://schemas.openxmlformats.org/officeDocument/2006/relationships/image" Target="../media/image87.jpeg"/></Relationships>
</file>

<file path=ppt/slides/_rels/slide169.xml.rels><?xml version="1.0" encoding="UTF-8" standalone="yes"?>
<Relationships xmlns="http://schemas.openxmlformats.org/package/2006/relationships"><Relationship Id="rId3" Type="http://schemas.openxmlformats.org/officeDocument/2006/relationships/hyperlink" Target="http://www.jpost.com/International/Article.aspx?id=173335" TargetMode="External"/><Relationship Id="rId2" Type="http://schemas.openxmlformats.org/officeDocument/2006/relationships/hyperlink" Target="http://www.haaretz.com/hasen/spages/1159295.html"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www.youtube.com/watch?v=6-UlDOGWZV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hyperlink" Target="http://www.conferenceofpresidents.org/content/conference-presidents-un-declaration-against-anti-israel-bias" TargetMode="External"/><Relationship Id="rId4" Type="http://schemas.openxmlformats.org/officeDocument/2006/relationships/hyperlink" Target="http://www.adl.org/main_Anti_Semitism_Domestic/Indiana_Achievement_Address.htm" TargetMode="External"/></Relationships>
</file>

<file path=ppt/slides/_rels/slide171.xml.rels><?xml version="1.0" encoding="UTF-8" standalone="yes"?>
<Relationships xmlns="http://schemas.openxmlformats.org/package/2006/relationships"><Relationship Id="rId3" Type="http://schemas.openxmlformats.org/officeDocument/2006/relationships/hyperlink" Target="http://www.ifamericansknew.org/stat/un.html"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172.xml.rels><?xml version="1.0" encoding="UTF-8" standalone="yes"?>
<Relationships xmlns="http://schemas.openxmlformats.org/package/2006/relationships"><Relationship Id="rId3" Type="http://schemas.openxmlformats.org/officeDocument/2006/relationships/hyperlink" Target="http://www.indianastatesman.com/2.3880/bennett-wins-07-1.457938" TargetMode="External"/><Relationship Id="rId2" Type="http://schemas.openxmlformats.org/officeDocument/2006/relationships/hyperlink" Target="http://www.tribstar.com/news/local_story_225235708.html" TargetMode="External"/><Relationship Id="rId1" Type="http://schemas.openxmlformats.org/officeDocument/2006/relationships/slideLayout" Target="../slideLayouts/slideLayout2.xml"/><Relationship Id="rId5" Type="http://schemas.openxmlformats.org/officeDocument/2006/relationships/hyperlink" Target="http://mywabashvalley.com/content/video/?cid=104972" TargetMode="External"/><Relationship Id="rId4" Type="http://schemas.openxmlformats.org/officeDocument/2006/relationships/hyperlink" Target="http://www.tribstar.com/archivesearch/local_story_027230242.html" TargetMode="External"/></Relationships>
</file>

<file path=ppt/slides/_rels/slide17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hyperlink" Target="http://www.politico.com/static/PPM226_mashal_letter_083011.html" TargetMode="External"/><Relationship Id="rId2" Type="http://schemas.openxmlformats.org/officeDocument/2006/relationships/hyperlink" Target="http://www.jta.org/news/article/2011/08/30/3089178/prominent-us-muslims-urge-hamas-to-release-shalit" TargetMode="External"/><Relationship Id="rId1" Type="http://schemas.openxmlformats.org/officeDocument/2006/relationships/slideLayout" Target="../slideLayouts/slideLayout2.xml"/><Relationship Id="rId4" Type="http://schemas.openxmlformats.org/officeDocument/2006/relationships/hyperlink" Target="http://www.jpost.com/Opinion/Indian-Americans-and-American-Jews-Advancing-a-trilateral-alliance-498989" TargetMode="External"/></Relationships>
</file>

<file path=ppt/slides/_rels/slide175.xml.rels><?xml version="1.0" encoding="UTF-8" standalone="yes"?>
<Relationships xmlns="http://schemas.openxmlformats.org/package/2006/relationships"><Relationship Id="rId8" Type="http://schemas.openxmlformats.org/officeDocument/2006/relationships/hyperlink" Target="http://www.middleeasteye.net/columns/sadiq-khan-londons-very-exclusive-mayor-565273955" TargetMode="External"/><Relationship Id="rId13" Type="http://schemas.openxmlformats.org/officeDocument/2006/relationships/hyperlink" Target="http://www.breitbart.com/big-journalism/2015/11/17/breitbart-news-network-born-in-the-usa-conceived-in-israel/" TargetMode="External"/><Relationship Id="rId18" Type="http://schemas.openxmlformats.org/officeDocument/2006/relationships/hyperlink" Target="http://www.irmep.org/hispanic.htm" TargetMode="External"/><Relationship Id="rId3" Type="http://schemas.openxmlformats.org/officeDocument/2006/relationships/hyperlink" Target="http://www.jta.org/2015/09/03/news-opinion/united-states/j-street-us-new-muslim-president-is-culturally-jewish" TargetMode="External"/><Relationship Id="rId7" Type="http://schemas.openxmlformats.org/officeDocument/2006/relationships/hyperlink" Target="https://www.jta.org/2017/10/06/news-opinion/united-states/charlottesville-rally-was-secretly-organized-by-george-soros-congressman-says" TargetMode="External"/><Relationship Id="rId12" Type="http://schemas.openxmlformats.org/officeDocument/2006/relationships/hyperlink" Target="http://www.jta.org/2009/01/13/news-opinion/politics/obama-pushes-ahead-with-plan-to-rejuvenate-black-jewish-alliance" TargetMode="External"/><Relationship Id="rId17" Type="http://schemas.openxmlformats.org/officeDocument/2006/relationships/hyperlink" Target="http://www.independent.co.uk/news/world/americas/victoria-islamic-centre-mosque-fire-texas-jews-give-key-synagogue-muslims-worship-gofundme-a7556331.html" TargetMode="External"/><Relationship Id="rId2" Type="http://schemas.openxmlformats.org/officeDocument/2006/relationships/hyperlink" Target="http://www.jta.org/2013/10/18/news-opinion/united-states/muslim-group-appoints-jew-as-their-philadelphia-director" TargetMode="External"/><Relationship Id="rId16" Type="http://schemas.openxmlformats.org/officeDocument/2006/relationships/hyperlink" Target="http://www.presstv.com/Detail/2017/02/22/511633/US-Muslims-Jewish-cemetary" TargetMode="External"/><Relationship Id="rId1" Type="http://schemas.openxmlformats.org/officeDocument/2006/relationships/slideLayout" Target="../slideLayouts/slideLayout88.xml"/><Relationship Id="rId6" Type="http://schemas.openxmlformats.org/officeDocument/2006/relationships/hyperlink" Target="http://www.jta.org/2016/11/14/news-opinion/united-states/jews-and-muslims-ramp-up-alliances-in-wake-of-trumps-election" TargetMode="External"/><Relationship Id="rId11" Type="http://schemas.openxmlformats.org/officeDocument/2006/relationships/hyperlink" Target="http://www.jpost.com/Opinion/Indian-Americans-and-American-Jews-Advancing-a-trilateral-alliance-498989" TargetMode="External"/><Relationship Id="rId5" Type="http://schemas.openxmlformats.org/officeDocument/2006/relationships/hyperlink" Target="http://forward.com/news/breaking-news/310378/us-census-may-add-controversial-israeli-category/" TargetMode="External"/><Relationship Id="rId15" Type="http://schemas.openxmlformats.org/officeDocument/2006/relationships/hyperlink" Target="http://www.jta.org/2017/08/20/news-opinion/politics/jewish-senator-calls-on-jewish-trump-cabinet-members-to-resign" TargetMode="External"/><Relationship Id="rId10" Type="http://schemas.openxmlformats.org/officeDocument/2006/relationships/hyperlink" Target="http://www.jta.org/2017/07/07/news-opinion/world/londons-muslim-mayor-calls-for-complete-ban-on-hezbollah" TargetMode="External"/><Relationship Id="rId4" Type="http://schemas.openxmlformats.org/officeDocument/2006/relationships/hyperlink" Target="http://ffeu.org/" TargetMode="External"/><Relationship Id="rId9" Type="http://schemas.openxmlformats.org/officeDocument/2006/relationships/hyperlink" Target="http://jewishnews.timesofisrael.com/zac-goldsmith-and-sadiq-khan-back-tel-aviv-festival-in-london/" TargetMode="External"/><Relationship Id="rId14" Type="http://schemas.openxmlformats.org/officeDocument/2006/relationships/hyperlink" Target="http://forward.com/news/israel/354402/how-steve-bannon-and-breitbart-news-can-be-pro-israel-and-anti-semitic-at-t/"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s://forward.com/news/national/402124/advocates-urge-sec-pompeo-to-quickly-appoint-anti-semitism-envoy-after/" TargetMode="External"/><Relationship Id="rId2" Type="http://schemas.openxmlformats.org/officeDocument/2006/relationships/hyperlink" Target="http://www.jewishvirtuallibrary.org/jsource/US-Israel/globalantisemtext.html" TargetMode="External"/><Relationship Id="rId1" Type="http://schemas.openxmlformats.org/officeDocument/2006/relationships/slideLayout" Target="../slideLayouts/slideLayout2.xml"/><Relationship Id="rId6" Type="http://schemas.openxmlformats.org/officeDocument/2006/relationships/hyperlink" Target="https://www.jta.org/2018/06/01/news-opinion/united-states/trump-names-gary-bauer-christian-pro-israel-activist-religious-freedoms-commission" TargetMode="External"/><Relationship Id="rId5" Type="http://schemas.openxmlformats.org/officeDocument/2006/relationships/hyperlink" Target="https://www.i24news.tv/en/news/international/176158-180601-us-vetoes-un-resolution-on-protecting-palestinians" TargetMode="External"/><Relationship Id="rId4" Type="http://schemas.openxmlformats.org/officeDocument/2006/relationships/hyperlink" Target="http://forward.com/news/337014/ny-senate-passes-485-million-in-cuny-cuts-citing-anti-semitism/?attribution=articles-article-listing-1-headline" TargetMode="External"/></Relationships>
</file>

<file path=ppt/slides/_rels/slide17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www.irmep.org/hispanic.htm" TargetMode="External"/><Relationship Id="rId1" Type="http://schemas.openxmlformats.org/officeDocument/2006/relationships/slideLayout" Target="../slideLayouts/slideLayout7.xml"/><Relationship Id="rId4" Type="http://schemas.openxmlformats.org/officeDocument/2006/relationships/hyperlink" Target="http://www.forbes.com/profile/haim-saban/" TargetMode="External"/></Relationships>
</file>

<file path=ppt/slides/_rels/slide178.xml.rels><?xml version="1.0" encoding="UTF-8" standalone="yes"?>
<Relationships xmlns="http://schemas.openxmlformats.org/package/2006/relationships"><Relationship Id="rId3" Type="http://schemas.openxmlformats.org/officeDocument/2006/relationships/hyperlink" Target="http://www.jta.org/2015/01/26/news-opinion/united-states/auto-draft-30" TargetMode="External"/><Relationship Id="rId7" Type="http://schemas.openxmlformats.org/officeDocument/2006/relationships/hyperlink" Target="https://www.veteranstoday.com/2018/04/03/mlk-zion/" TargetMode="External"/><Relationship Id="rId2" Type="http://schemas.openxmlformats.org/officeDocument/2006/relationships/image" Target="../media/image94.jpeg"/><Relationship Id="rId1" Type="http://schemas.openxmlformats.org/officeDocument/2006/relationships/slideLayout" Target="../slideLayouts/slideLayout57.xml"/><Relationship Id="rId6" Type="http://schemas.openxmlformats.org/officeDocument/2006/relationships/hyperlink" Target="http://www.jta.org/2016/09/04/news-opinion/politics/pastor-gifts-trump-a-tallit-during-visit-to-detroit-black-church" TargetMode="External"/><Relationship Id="rId5" Type="http://schemas.openxmlformats.org/officeDocument/2006/relationships/hyperlink" Target="http://www.reuters.com/article/2015/09/21/us-usa-election-republicans-idUSKCN0RK0ND20150921" TargetMode="External"/><Relationship Id="rId4" Type="http://schemas.openxmlformats.org/officeDocument/2006/relationships/hyperlink" Target="http://www.jta.org/2009/01/13/news-opinion/politics/obama-pushes-ahead-with-plan-to-rejuvenate-black-jewish-alliance"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www.isna.net/uploads/1/5/7/4/15744382/sharing_the_well_final.pdf" TargetMode="External"/><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hyperlink" Target="http://www.ffeu.org/newsletters/newsletter_fall07.pdf" TargetMode="External"/><Relationship Id="rId2" Type="http://schemas.openxmlformats.org/officeDocument/2006/relationships/image" Target="../media/image96.jpeg"/><Relationship Id="rId1" Type="http://schemas.openxmlformats.org/officeDocument/2006/relationships/slideLayout" Target="../slideLayouts/slideLayout7.xml"/><Relationship Id="rId5" Type="http://schemas.openxmlformats.org/officeDocument/2006/relationships/hyperlink" Target="http://jewishstandard.timesofisrael.com/darfur-still-on-the-brain-at-jcpa-gathering/" TargetMode="External"/><Relationship Id="rId4" Type="http://schemas.openxmlformats.org/officeDocument/2006/relationships/image" Target="../media/image97.jpeg"/></Relationships>
</file>

<file path=ppt/slides/_rels/slide18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hyperlink" Target="http://www.jta.org/2014/11/26/news-opinion/united-states/with-herzliya-condo-project-east-end-rabbi-pitches-hamptons-style-zionism" TargetMode="External"/><Relationship Id="rId1" Type="http://schemas.openxmlformats.org/officeDocument/2006/relationships/slideLayout" Target="../slideLayouts/slideLayout7.xml"/><Relationship Id="rId4" Type="http://schemas.openxmlformats.org/officeDocument/2006/relationships/hyperlink" Target="http://www.crescentcityjewishnews.com/report-rabbi-marc-schneier-expelled-from-rabbinic-group-over-affair/" TargetMode="External"/></Relationships>
</file>

<file path=ppt/slides/_rels/slide182.xml.rels><?xml version="1.0" encoding="UTF-8" standalone="yes"?>
<Relationships xmlns="http://schemas.openxmlformats.org/package/2006/relationships"><Relationship Id="rId3" Type="http://schemas.openxmlformats.org/officeDocument/2006/relationships/hyperlink" Target="http://www.haaretz.com/jewish-world/american-jewish-organizations-laud-u-s-decision-not-to-attend-durban-3-1.365512" TargetMode="External"/><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hyperlink" Target="https://webmail.indstate.edu/owa/redir.aspx?C=b7172332d5494c75a1ece1274758fb56&amp;URL=http://2001-2009.state.gov/g/drl/rls/79640.htm" TargetMode="Externa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www.haaretz.com/news/national/israel-s-top-reform-rabbi-israeli-society-falling-into-deep-pit-of-racism-1.333996" TargetMode="External"/><Relationship Id="rId2" Type="http://schemas.openxmlformats.org/officeDocument/2006/relationships/image" Target="../media/image100.jpeg"/><Relationship Id="rId1" Type="http://schemas.openxmlformats.org/officeDocument/2006/relationships/slideLayout" Target="../slideLayouts/slideLayout2.xml"/><Relationship Id="rId5" Type="http://schemas.openxmlformats.org/officeDocument/2006/relationships/hyperlink" Target="http://www.haaretz.com/jewish-world/jewish-world-features/how-hasidic-jews-celebrate-christmas.premium-1.489734" TargetMode="External"/><Relationship Id="rId4" Type="http://schemas.openxmlformats.org/officeDocument/2006/relationships/hyperlink" Target="http://www.haaretz.com/israel-news/.premium-1.694620" TargetMode="External"/></Relationships>
</file>

<file path=ppt/slides/_rels/slide18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www.haaretz.com/news/national/1.589744" TargetMode="External"/><Relationship Id="rId1" Type="http://schemas.openxmlformats.org/officeDocument/2006/relationships/slideLayout" Target="../slideLayouts/slideLayout7.xml"/><Relationship Id="rId4" Type="http://schemas.openxmlformats.org/officeDocument/2006/relationships/hyperlink" Target="http://www.haaretz.com/news/diplomacy-defense/.premium-1.590253"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http://www.aipac.org/" TargetMode="External"/><Relationship Id="rId2" Type="http://schemas.openxmlformats.org/officeDocument/2006/relationships/hyperlink" Target="http://www.jta.org/news/article/2010/05/13/2394806/obama-authorizes-205-million-for-iron-dome" TargetMode="Externa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hyperlink" Target="http://news.bbc.co.uk/2/hi/middle_east/8664316.stm" TargetMode="Externa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hyperlink" Target="http://www.wrmea.com/archives/November_2008/0811010.html" TargetMode="External"/><Relationship Id="rId2" Type="http://schemas.openxmlformats.org/officeDocument/2006/relationships/hyperlink" Target="http://www.csmonitor.com/2002/1209/p16s01-wmgn.html" TargetMode="External"/><Relationship Id="rId1" Type="http://schemas.openxmlformats.org/officeDocument/2006/relationships/slideLayout" Target="../slideLayouts/slideLayout2.xml"/><Relationship Id="rId4" Type="http://schemas.openxmlformats.org/officeDocument/2006/relationships/hyperlink" Target="http://mycatbirdseat.com/2010/04/jeff-blankfort-the-israel-lobby-and-the-left-uneasy-questions/" TargetMode="Externa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hyperlink" Target="https://www.jpost.com/International/A-closer-look-at-the-currency-war-with-China-564069" TargetMode="Externa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hyperlink" Target="http://www.haaretz.com/news/diplomacy-defense/1.565880" TargetMode="Externa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hyperlink" Target="https://file.wikileaks.org/file/crs/97-908.pdf" TargetMode="External"/><Relationship Id="rId2" Type="http://schemas.openxmlformats.org/officeDocument/2006/relationships/hyperlink" Target="http://wikileaks.org/wiki/CRS-97-908"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hyperlink" Target="http://www.washingtonpost.com/wp-srv/photo/postphotos/orb/asection/2008-12-31/5.htm" TargetMode="External"/><Relationship Id="rId1" Type="http://schemas.openxmlformats.org/officeDocument/2006/relationships/slideLayout" Target="../slideLayouts/slideLayout7.xml"/><Relationship Id="rId4" Type="http://schemas.openxmlformats.org/officeDocument/2006/relationships/hyperlink" Target="http://www.washingtonpost.com/wp-dyn/content/article/2008/12/30/AR2008123003099.html" TargetMode="Externa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hyperlink" Target="http://www.mfa.gov.il/MFA/About+the+Ministry/MFA+Spokesman/2007/Signing%20of%20Memorandum%20of%20Understanding%20between%20Israel%20and%20the%20United%20States%2016-Aug-2007" TargetMode="External"/><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hyperlink" Target="http://www.haaretz.com/news/diplomacy-defense/israel-is-world-s-largest-exporter-of-drones-study-finds.premium-1.524771" TargetMode="Externa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hyperlink" Target="http://www.ifamericansknew.org/stats/usaid.html" TargetMode="External"/><Relationship Id="rId2" Type="http://schemas.openxmlformats.org/officeDocument/2006/relationships/hyperlink" Target="http://www.ifamericansknew.org/" TargetMode="Externa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201.xml.rels><?xml version="1.0" encoding="UTF-8" standalone="yes"?>
<Relationships xmlns="http://schemas.openxmlformats.org/package/2006/relationships"><Relationship Id="rId2" Type="http://schemas.openxmlformats.org/officeDocument/2006/relationships/hyperlink" Target="http://www.jta.org/news/article/2011/12/23/3090884/us-funds-for-palestinians-conditional-on-statehood-maneuvers" TargetMode="Externa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hyperlink" Target="https://www.ers.usda.gov/topics/rural-economy-population/rural-poverty-well-being/" TargetMode="External"/><Relationship Id="rId2" Type="http://schemas.openxmlformats.org/officeDocument/2006/relationships/hyperlink" Target="http://tribstar.com/bigstory3/x228005597/U-S-poverty-on-track-to-be-highest-since-60s" TargetMode="Externa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jsTxfH6tnww" TargetMode="External"/><Relationship Id="rId3" Type="http://schemas.openxmlformats.org/officeDocument/2006/relationships/hyperlink" Target="https://www.un.org/press/en/2016/ga11879.doc.htm" TargetMode="External"/><Relationship Id="rId7" Type="http://schemas.openxmlformats.org/officeDocument/2006/relationships/image" Target="../media/image109.jpeg"/><Relationship Id="rId2" Type="http://schemas.openxmlformats.org/officeDocument/2006/relationships/notesSlide" Target="../notesSlides/notesSlide23.xml"/><Relationship Id="rId1" Type="http://schemas.openxmlformats.org/officeDocument/2006/relationships/slideLayout" Target="../slideLayouts/slideLayout65.xml"/><Relationship Id="rId6" Type="http://schemas.openxmlformats.org/officeDocument/2006/relationships/image" Target="../media/image108.jpeg"/><Relationship Id="rId11" Type="http://schemas.openxmlformats.org/officeDocument/2006/relationships/image" Target="../media/image110.png"/><Relationship Id="rId5" Type="http://schemas.openxmlformats.org/officeDocument/2006/relationships/image" Target="../media/image107.jpeg"/><Relationship Id="rId10" Type="http://schemas.openxmlformats.org/officeDocument/2006/relationships/hyperlink" Target="http://www.jta.org/2013/08/04/news-opinion/politics/aipac-backed-letter-on-iran-garners-76-senate-signatures" TargetMode="External"/><Relationship Id="rId4" Type="http://schemas.openxmlformats.org/officeDocument/2006/relationships/image" Target="../media/image106.jpeg"/><Relationship Id="rId9" Type="http://schemas.openxmlformats.org/officeDocument/2006/relationships/hyperlink" Target="http://www.law.cornell.edu/uscode/22/611.html"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s://forward.com/fast-forward/401360/a-thousand-religious-leaders-urge-mike-pompeo-to-name-anti-semitism" TargetMode="External"/><Relationship Id="rId2" Type="http://schemas.openxmlformats.org/officeDocument/2006/relationships/hyperlink" Target="http://www.jta.org/2014/05/13/news-opinion/world/survey-more-than-a-quarter-of-the-world-hates-jews" TargetMode="External"/><Relationship Id="rId1" Type="http://schemas.openxmlformats.org/officeDocument/2006/relationships/slideLayout" Target="../slideLayouts/slideLayout2.xml"/><Relationship Id="rId4" Type="http://schemas.openxmlformats.org/officeDocument/2006/relationships/hyperlink" Target="http://www.jewishvirtuallibrary.org/jsource/US-Israel/globalantisemtext.html" TargetMode="External"/></Relationships>
</file>

<file path=ppt/slides/_rels/slide208.xml.rels><?xml version="1.0" encoding="UTF-8" standalone="yes"?>
<Relationships xmlns="http://schemas.openxmlformats.org/package/2006/relationships"><Relationship Id="rId8" Type="http://schemas.openxmlformats.org/officeDocument/2006/relationships/hyperlink" Target="https://www.youtube.com/watch?v=w_VNOk7Wv5A" TargetMode="External"/><Relationship Id="rId3" Type="http://schemas.openxmlformats.org/officeDocument/2006/relationships/image" Target="../media/image106.jpeg"/><Relationship Id="rId7" Type="http://schemas.openxmlformats.org/officeDocument/2006/relationships/hyperlink" Target="https://www.veteranstoday.com/2015/01/03/lobby/"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www.independent.co.uk/voices/comment/so-just-how-powerful-is-the-israel-lobby-in-the-us-8478432.html" TargetMode="External"/><Relationship Id="rId5" Type="http://schemas.openxmlformats.org/officeDocument/2006/relationships/hyperlink" Target="https://www.veteranstoday.com/2018/11/20/how-israel-controls-american-election-no-it-wasnt-russia/" TargetMode="External"/><Relationship Id="rId10" Type="http://schemas.openxmlformats.org/officeDocument/2006/relationships/hyperlink" Target="http://www.reuters.com/article/2014/04/02/us-usa-court-election-idUSBREA3116V20140402" TargetMode="External"/><Relationship Id="rId4" Type="http://schemas.openxmlformats.org/officeDocument/2006/relationships/hyperlink" Target="http://www.mepc.org/israel-lobby-and-us-foreign-policy-0" TargetMode="External"/><Relationship Id="rId9" Type="http://schemas.openxmlformats.org/officeDocument/2006/relationships/hyperlink" Target="http://www.washingtonpost.com/opinions/robert-j-samuelson-in-politics-money-is-speech/2014/04/04/075df4ec-bc18-11e3-9a05-c739f29ccb08_story.html?hpid=z2" TargetMode="External"/></Relationships>
</file>

<file path=ppt/slides/_rels/slide209.xml.rels><?xml version="1.0" encoding="UTF-8" standalone="yes"?>
<Relationships xmlns="http://schemas.openxmlformats.org/package/2006/relationships"><Relationship Id="rId8" Type="http://schemas.openxmlformats.org/officeDocument/2006/relationships/hyperlink" Target="https://www.wrmea.org/018-may-june/an-overview-of-the-israel-lobby-agenda.html" TargetMode="External"/><Relationship Id="rId3" Type="http://schemas.openxmlformats.org/officeDocument/2006/relationships/hyperlink" Target="https://www.youtube.com/watch?v=j1cIm2C1DWo" TargetMode="External"/><Relationship Id="rId7" Type="http://schemas.openxmlformats.org/officeDocument/2006/relationships/hyperlink" Target="http://scotthorton.org/interviews/2014/07/23/072314-grant-f-smith/" TargetMode="External"/><Relationship Id="rId12" Type="http://schemas.openxmlformats.org/officeDocument/2006/relationships/hyperlink" Target="https://www.veteranstoday.com/2018/06/13/giraldi/"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www.ifamericansknew.org/us_ints/pg-blankfort.html" TargetMode="External"/><Relationship Id="rId11" Type="http://schemas.openxmlformats.org/officeDocument/2006/relationships/hyperlink" Target="http://www.almayadeen.net/reports/883668/" TargetMode="External"/><Relationship Id="rId5" Type="http://schemas.openxmlformats.org/officeDocument/2006/relationships/hyperlink" Target="http://israellobbyus.org/transcripts/1.2Seth_MorrisonT.htm" TargetMode="External"/><Relationship Id="rId10" Type="http://schemas.openxmlformats.org/officeDocument/2006/relationships/hyperlink" Target="https://www.youtube.com/watch?v=hUJx1dVX45s" TargetMode="External"/><Relationship Id="rId4" Type="http://schemas.openxmlformats.org/officeDocument/2006/relationships/hyperlink" Target="https://www.youtube.com/watch?v=Kfrey4vzf3U&amp;t=22s" TargetMode="External"/><Relationship Id="rId9" Type="http://schemas.openxmlformats.org/officeDocument/2006/relationships/hyperlink" Target="http://www.lahaine.org/petras/b2-img/petras_thest.pdf"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www.jpost.com/Opinion/Was-Karl-Marx-a-Jew-556140" TargetMode="External"/><Relationship Id="rId2" Type="http://schemas.openxmlformats.org/officeDocument/2006/relationships/hyperlink" Target="http://www.jewishencyclopedia.com/articles/4709-court-jews" TargetMode="External"/><Relationship Id="rId1" Type="http://schemas.openxmlformats.org/officeDocument/2006/relationships/slideLayout" Target="../slideLayouts/slideLayout2.xml"/><Relationship Id="rId5" Type="http://schemas.openxmlformats.org/officeDocument/2006/relationships/hyperlink" Target="http://forward.com/articles/216074/what-do-israelis-think-about-americans-start-with/" TargetMode="External"/><Relationship Id="rId4" Type="http://schemas.openxmlformats.org/officeDocument/2006/relationships/hyperlink" Target="http://www.israelhayom.com/site/newsletter_article.php?id=3821"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21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hyperlink" Target="http://www.lahaine.org/petras/b2-img/petras_thest.pdf" TargetMode="Externa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8" Type="http://schemas.openxmlformats.org/officeDocument/2006/relationships/hyperlink" Target="https://www.conferenceofpresidents.org/content/conference-presidents-50th-anniversary-gala-journal" TargetMode="External"/><Relationship Id="rId3" Type="http://schemas.openxmlformats.org/officeDocument/2006/relationships/hyperlink" Target="http://www.conferenceofpresidents.org/" TargetMode="External"/><Relationship Id="rId7" Type="http://schemas.openxmlformats.org/officeDocument/2006/relationships/hyperlink" Target="https://prod-cdn-static.gop.com/media/documents/DRAFT_12_FINAL%5b1%5d-ben_1468872234.pdf" TargetMode="External"/><Relationship Id="rId2" Type="http://schemas.openxmlformats.org/officeDocument/2006/relationships/hyperlink" Target="http://www.jpost.com/American-Politics/Malcolm-Hoenlein-stepping-down-as-Conference-of-Presidents-chief-543901" TargetMode="External"/><Relationship Id="rId1" Type="http://schemas.openxmlformats.org/officeDocument/2006/relationships/slideLayout" Target="../slideLayouts/slideLayout4.xml"/><Relationship Id="rId6" Type="http://schemas.openxmlformats.org/officeDocument/2006/relationships/hyperlink" Target="http://forward.com/news/344652/republicans-prepare-to-drop-mention-of-palestine-from-platform/?attribution=articles-hero-item-text-3" TargetMode="External"/><Relationship Id="rId5" Type="http://schemas.openxmlformats.org/officeDocument/2006/relationships/hyperlink" Target="http://www.presidency.ucsb.edu/papers_pdf/117717.pdf" TargetMode="External"/><Relationship Id="rId10" Type="http://schemas.openxmlformats.org/officeDocument/2006/relationships/hyperlink" Target="https://www.youtube.com/watch?v=U-mwFoev3OQ" TargetMode="External"/><Relationship Id="rId4" Type="http://schemas.openxmlformats.org/officeDocument/2006/relationships/hyperlink" Target="http://www.jta.org/2016/07/10/news-opinion/politics/israel-occupation-amendment-rejected-by-democratic-platform-drafters" TargetMode="External"/><Relationship Id="rId9" Type="http://schemas.openxmlformats.org/officeDocument/2006/relationships/hyperlink" Target="https://www.conferenceofpresidents.org/content/iran-agreement/briefing-series" TargetMode="External"/></Relationships>
</file>

<file path=ppt/slides/_rels/slide218.xml.rels><?xml version="1.0" encoding="UTF-8" standalone="yes"?>
<Relationships xmlns="http://schemas.openxmlformats.org/package/2006/relationships"><Relationship Id="rId3" Type="http://schemas.openxmlformats.org/officeDocument/2006/relationships/hyperlink" Target="http://www.aipac.org/connect/students/campus-initiatives" TargetMode="External"/><Relationship Id="rId2" Type="http://schemas.openxmlformats.org/officeDocument/2006/relationships/hyperlink" Target="http://www.aipac.org/learn/legislative-agenda" TargetMode="Externa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hyperlink" Target="http://www.jta.org/news/article/2011/05/24/3087857/reporters-notebook-aipac-2011" TargetMode="Externa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hyperlink" Target="http://www.jpost.com/Arab-Israeli-Conflict/Ex-UN-envoy-Bolton-to-JPost-Trump-has-no-chance-at-ultimate-peace-deal-494261" TargetMode="External"/><Relationship Id="rId7" Type="http://schemas.openxmlformats.org/officeDocument/2006/relationships/hyperlink" Target="https://www.youtube.com/watch?v=hss1xDQPooo"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http://www.csmonitor.com/specials/neocon/images/keyFigures.gif" TargetMode="External"/><Relationship Id="rId5" Type="http://schemas.openxmlformats.org/officeDocument/2006/relationships/image" Target="../media/image112.png"/><Relationship Id="rId4" Type="http://schemas.openxmlformats.org/officeDocument/2006/relationships/hyperlink" Target="https://www.veteranstoday.com/2018/11/06/zionist-organization-of-america-gives-john-bolton-defender-of-israel-award/" TargetMode="External"/></Relationships>
</file>

<file path=ppt/slides/_rels/slide221.xml.rels><?xml version="1.0" encoding="UTF-8" standalone="yes"?>
<Relationships xmlns="http://schemas.openxmlformats.org/package/2006/relationships"><Relationship Id="rId8" Type="http://schemas.openxmlformats.org/officeDocument/2006/relationships/hyperlink" Target="https://www.amazon.com/Allies-Armageddon-Rise-Christian-Zionism/dp/0300116985?tag=veteranstoday-20" TargetMode="External"/><Relationship Id="rId13" Type="http://schemas.openxmlformats.org/officeDocument/2006/relationships/hyperlink" Target="https://www.youtube.com/watch?v=p9cRk10AZWg" TargetMode="External"/><Relationship Id="rId18" Type="http://schemas.openxmlformats.org/officeDocument/2006/relationships/hyperlink" Target="https://www.washingtonpost.com/news/made-by-history/wp/2017/07/17/what-you-need-to-know-about-mike-pences-speech-to-christians-united-for-israel/?utm_term=.cb4e4e2efa51" TargetMode="External"/><Relationship Id="rId3" Type="http://schemas.openxmlformats.org/officeDocument/2006/relationships/hyperlink" Target="http://www.csmonitor.com/1985/0802/bfindl-f.html" TargetMode="External"/><Relationship Id="rId7" Type="http://schemas.openxmlformats.org/officeDocument/2006/relationships/hyperlink" Target="https://www.veteranstoday.com/2017/11/15/stephen-bannon-im-a-proud-christian-zionist/" TargetMode="External"/><Relationship Id="rId12" Type="http://schemas.openxmlformats.org/officeDocument/2006/relationships/hyperlink" Target="https://www.youtube.com/watch?v=nGEFL9MNaXw" TargetMode="External"/><Relationship Id="rId17" Type="http://schemas.openxmlformats.org/officeDocument/2006/relationships/hyperlink" Target="https://forward.com/news/israel/403254/israeli-evangelical-news-website-mixes-current-events-with-biblical/" TargetMode="External"/><Relationship Id="rId2" Type="http://schemas.openxmlformats.org/officeDocument/2006/relationships/notesSlide" Target="../notesSlides/notesSlide28.xml"/><Relationship Id="rId16" Type="http://schemas.openxmlformats.org/officeDocument/2006/relationships/hyperlink" Target="https://www.israel365.com/" TargetMode="External"/><Relationship Id="rId1" Type="http://schemas.openxmlformats.org/officeDocument/2006/relationships/slideLayout" Target="../slideLayouts/slideLayout2.xml"/><Relationship Id="rId6" Type="http://schemas.openxmlformats.org/officeDocument/2006/relationships/hyperlink" Target="http://www.jpost.com/Israel/Bibi-Christian-Zionists-our-top-friends" TargetMode="External"/><Relationship Id="rId11" Type="http://schemas.openxmlformats.org/officeDocument/2006/relationships/hyperlink" Target="https://www.youtube.com/watch?v=BC9GlA55sCI&amp;list=PLEVTqoofQtWO7topNOIO8EDp1c3PNwCxi&amp;index=2" TargetMode="External"/><Relationship Id="rId5" Type="http://schemas.openxmlformats.org/officeDocument/2006/relationships/hyperlink" Target="https://forward.com/fast-forward/389860/evangelicals-declare-trump-a-friend-of-the-jews/" TargetMode="External"/><Relationship Id="rId15" Type="http://schemas.openxmlformats.org/officeDocument/2006/relationships/hyperlink" Target="https://forward.com/news/national/389233/evangelicals-led-drive-to-name-jerusalem-as-capital-aipac-stayed-on-sidelin/" TargetMode="External"/><Relationship Id="rId10" Type="http://schemas.openxmlformats.org/officeDocument/2006/relationships/hyperlink" Target="https://www.youtube.com/watch?v=e0w06Ro5pcY&amp;list=PLEVTqoofQtWO7topNOIO8EDp1c3PNwCxi&amp;index=10" TargetMode="External"/><Relationship Id="rId19" Type="http://schemas.openxmlformats.org/officeDocument/2006/relationships/hyperlink" Target="https://www.wrmea.org/2015-october/the-scofield-bible-the-book-that-made-zionists-of-americas-evangelical-christians.html" TargetMode="External"/><Relationship Id="rId4" Type="http://schemas.openxmlformats.org/officeDocument/2006/relationships/hyperlink" Target="http://www.religion-online.org/article/the-evangelical-jewish-alliance/" TargetMode="External"/><Relationship Id="rId9" Type="http://schemas.openxmlformats.org/officeDocument/2006/relationships/hyperlink" Target="http://forward.com/news/311662/leader-of-christian-zionists-named-head-of-adelson-campus-anti-bds-group/" TargetMode="External"/><Relationship Id="rId14" Type="http://schemas.openxmlformats.org/officeDocument/2006/relationships/hyperlink" Target="http://forward.com/news/377223/christian-zionism-grabs-spotlight-as-mike-pence-addresses-cufi/" TargetMode="External"/></Relationships>
</file>

<file path=ppt/slides/_rels/slide222.xml.rels><?xml version="1.0" encoding="UTF-8" standalone="yes"?>
<Relationships xmlns="http://schemas.openxmlformats.org/package/2006/relationships"><Relationship Id="rId3" Type="http://schemas.openxmlformats.org/officeDocument/2006/relationships/hyperlink" Target="http://imemc.org/article/evangelical-lutheran-church-votes-to-divest-from-israeli-occupation/" TargetMode="External"/><Relationship Id="rId2" Type="http://schemas.openxmlformats.org/officeDocument/2006/relationships/hyperlink" Target="http://www.religion-online.org/article/the-evangelical-jewish-alliance/" TargetMode="External"/><Relationship Id="rId1" Type="http://schemas.openxmlformats.org/officeDocument/2006/relationships/slideLayout" Target="../slideLayouts/slideLayout2.xml"/><Relationship Id="rId4" Type="http://schemas.openxmlformats.org/officeDocument/2006/relationships/hyperlink" Target="https://www.wrmea.org/015-october/the-scofield-bible-the-book-that-made-zionists-of-americas-evangelical-christians.html"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s://www.theguardian.com/commentisfree/andrewbrown/2009/aug/10/religion-george-bush" TargetMode="External"/><Relationship Id="rId2" Type="http://schemas.openxmlformats.org/officeDocument/2006/relationships/hyperlink" Target="https://www.wrmea.org/015-october/the-scofield-bible-the-book-that-made-zionists-of-americas-evangelical-christians.html" TargetMode="External"/><Relationship Id="rId1" Type="http://schemas.openxmlformats.org/officeDocument/2006/relationships/slideLayout" Target="../slideLayouts/slideLayout2.xml"/><Relationship Id="rId6" Type="http://schemas.openxmlformats.org/officeDocument/2006/relationships/hyperlink" Target="https://www.biblestudytools.com/commentaries/scofield-reference-notes/ezekiel/ezekiel-38.html" TargetMode="External"/><Relationship Id="rId5" Type="http://schemas.openxmlformats.org/officeDocument/2006/relationships/hyperlink" Target="https://www.biblestudytools.com/commentaries/scofield-reference-notes/" TargetMode="External"/><Relationship Id="rId4" Type="http://schemas.openxmlformats.org/officeDocument/2006/relationships/hyperlink" Target="https://www.biblestudytools.com/commentaries/scofield-reference-notes/john/john-1.html" TargetMode="External"/></Relationships>
</file>

<file path=ppt/slides/_rels/slide224.xml.rels><?xml version="1.0" encoding="UTF-8" standalone="yes"?>
<Relationships xmlns="http://schemas.openxmlformats.org/package/2006/relationships"><Relationship Id="rId3" Type="http://schemas.openxmlformats.org/officeDocument/2006/relationships/hyperlink" Target="http://www.jstreet.org/page/j-street-statement-principles" TargetMode="External"/><Relationship Id="rId2" Type="http://schemas.openxmlformats.org/officeDocument/2006/relationships/hyperlink" Target="http://www.jstreet.org/about/about-us" TargetMode="Externa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hyperlink" Target="http://www.jta.org/2015/12/01/news-opinion/israel-middle-east/with-israeli-eu-relations-strained-netanyahu-looks-toward-asia" TargetMode="External"/><Relationship Id="rId2" Type="http://schemas.openxmlformats.org/officeDocument/2006/relationships/hyperlink" Target="http://www.jpppi.org.il/JPPPI" TargetMode="Externa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hyperlink" Target="http://www.jpppi.org.il/JPPPI" TargetMode="Externa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hyperlink" Target="http://www.jpppi.org.il/JPPPI" TargetMode="External"/><Relationship Id="rId1" Type="http://schemas.openxmlformats.org/officeDocument/2006/relationships/slideLayout" Target="../slideLayouts/slideLayout4.xml"/></Relationships>
</file>

<file path=ppt/slides/_rels/slide228.xml.rels><?xml version="1.0" encoding="UTF-8" standalone="yes"?>
<Relationships xmlns="http://schemas.openxmlformats.org/package/2006/relationships"><Relationship Id="rId3" Type="http://schemas.openxmlformats.org/officeDocument/2006/relationships/hyperlink" Target="http://www.biu.ac.il/Besa/MSPS65.pdf" TargetMode="External"/><Relationship Id="rId7" Type="http://schemas.openxmlformats.org/officeDocument/2006/relationships/hyperlink" Target="http://www.jta.org/news/article/2010/12/21/2742276/new-survey-suggests-that-there-are-65-million-american-jews" TargetMode="External"/><Relationship Id="rId2" Type="http://schemas.openxmlformats.org/officeDocument/2006/relationships/hyperlink" Target="http://www.jewishdatabank.org/Reports/World_Jewish_Population_2010.pdf" TargetMode="External"/><Relationship Id="rId1" Type="http://schemas.openxmlformats.org/officeDocument/2006/relationships/slideLayout" Target="../slideLayouts/slideLayout2.xml"/><Relationship Id="rId6" Type="http://schemas.openxmlformats.org/officeDocument/2006/relationships/hyperlink" Target="http://www.bjpa.org/Publications/details.cfm?PublicationID=18499" TargetMode="External"/><Relationship Id="rId5" Type="http://schemas.openxmlformats.org/officeDocument/2006/relationships/hyperlink" Target="http://www.jewishideasdaily.com/content/module/2010/12/1/main-feature/1/counting-jews/r&amp;jtahome" TargetMode="External"/><Relationship Id="rId4" Type="http://schemas.openxmlformats.org/officeDocument/2006/relationships/hyperlink" Target="http://www.mfa.gov.il/MFA/MFAArchive/1950_1959/Law%20of%20Return%205710-1950" TargetMode="External"/></Relationships>
</file>

<file path=ppt/slides/_rels/slide229.xml.rels><?xml version="1.0" encoding="UTF-8" standalone="yes"?>
<Relationships xmlns="http://schemas.openxmlformats.org/package/2006/relationships"><Relationship Id="rId2" Type="http://schemas.openxmlformats.org/officeDocument/2006/relationships/hyperlink" Target="http://forward.com/news/breaking-news/310378/us-census-may-add-controversial-israeli-category/" TargetMode="External"/><Relationship Id="rId1" Type="http://schemas.openxmlformats.org/officeDocument/2006/relationships/slideLayout" Target="../slideLayouts/slideLayout77.xml"/></Relationships>
</file>

<file path=ppt/slides/_rels/slide230.xml.rels><?xml version="1.0" encoding="UTF-8" standalone="yes"?>
<Relationships xmlns="http://schemas.openxmlformats.org/package/2006/relationships"><Relationship Id="rId8" Type="http://schemas.openxmlformats.org/officeDocument/2006/relationships/hyperlink" Target="https://www.veteranstoday.com/2018/07/28/recognizing-threats-time-to-finish-off-facebook-not-iran/" TargetMode="External"/><Relationship Id="rId3" Type="http://schemas.openxmlformats.org/officeDocument/2006/relationships/hyperlink" Target="https://www.theguardian.com/world/2013/sep/11/nsa-americans-personal-data-israel-documents" TargetMode="External"/><Relationship Id="rId7" Type="http://schemas.openxmlformats.org/officeDocument/2006/relationships/hyperlink" Target="https://www.ibtimes.co.uk/israels-mossad-launches-investment-fund-new-spy-tech-james-bond-style-video-1628273" TargetMode="External"/><Relationship Id="rId2" Type="http://schemas.openxmlformats.org/officeDocument/2006/relationships/hyperlink" Target="http://www.almayadeen.net/reports/883668/" TargetMode="External"/><Relationship Id="rId1" Type="http://schemas.openxmlformats.org/officeDocument/2006/relationships/slideLayout" Target="../slideLayouts/slideLayout2.xml"/><Relationship Id="rId6" Type="http://schemas.openxmlformats.org/officeDocument/2006/relationships/hyperlink" Target="http://www.haaretz.com/israel-news/1.798149" TargetMode="External"/><Relationship Id="rId11" Type="http://schemas.openxmlformats.org/officeDocument/2006/relationships/hyperlink" Target="https://www.nytimes.com/2018/08/06/world/middleeast/syrian-rocket-scientist-mossad-assassination.html" TargetMode="External"/><Relationship Id="rId5" Type="http://schemas.openxmlformats.org/officeDocument/2006/relationships/hyperlink" Target="http://abcnews.go.com/Blotter/mossad-kill-saddam-exploding-book-report/story?id=17699228" TargetMode="External"/><Relationship Id="rId10" Type="http://schemas.openxmlformats.org/officeDocument/2006/relationships/hyperlink" Target="https://canarymission.org/" TargetMode="External"/><Relationship Id="rId4" Type="http://schemas.openxmlformats.org/officeDocument/2006/relationships/hyperlink" Target="http://www.veteranstoday.com/2017/06/22/was-otto-warmbier-an-american-student-or-an-israeli-spy/" TargetMode="External"/><Relationship Id="rId9" Type="http://schemas.openxmlformats.org/officeDocument/2006/relationships/hyperlink" Target="https://forward.com/news/388259/shadowy-israeli-app-turns-american-jews-into-foot-soldiers-in-online-war/"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palestine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6794" y="1518681"/>
            <a:ext cx="2499077"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Text Box 7"/>
          <p:cNvSpPr txBox="1">
            <a:spLocks noChangeArrowheads="1"/>
          </p:cNvSpPr>
          <p:nvPr/>
        </p:nvSpPr>
        <p:spPr bwMode="auto">
          <a:xfrm>
            <a:off x="-1" y="22225"/>
            <a:ext cx="9116291"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7200">
                <a:solidFill>
                  <a:schemeClr val="tx1"/>
                </a:solidFill>
                <a:latin typeface="Times New Roman" pitchFamily="18" charset="0"/>
                <a:cs typeface="Arial" charset="0"/>
              </a:defRPr>
            </a:lvl1pPr>
            <a:lvl2pPr marL="742950" indent="-285750" eaLnBrk="0" hangingPunct="0">
              <a:defRPr sz="7200">
                <a:solidFill>
                  <a:schemeClr val="tx1"/>
                </a:solidFill>
                <a:latin typeface="Times New Roman" pitchFamily="18" charset="0"/>
                <a:cs typeface="Arial" charset="0"/>
              </a:defRPr>
            </a:lvl2pPr>
            <a:lvl3pPr marL="1143000" indent="-228600" eaLnBrk="0" hangingPunct="0">
              <a:defRPr sz="7200">
                <a:solidFill>
                  <a:schemeClr val="tx1"/>
                </a:solidFill>
                <a:latin typeface="Times New Roman" pitchFamily="18" charset="0"/>
                <a:cs typeface="Arial" charset="0"/>
              </a:defRPr>
            </a:lvl3pPr>
            <a:lvl4pPr marL="1600200" indent="-228600" eaLnBrk="0" hangingPunct="0">
              <a:defRPr sz="7200">
                <a:solidFill>
                  <a:schemeClr val="tx1"/>
                </a:solidFill>
                <a:latin typeface="Times New Roman" pitchFamily="18" charset="0"/>
                <a:cs typeface="Arial" charset="0"/>
              </a:defRPr>
            </a:lvl4pPr>
            <a:lvl5pPr marL="2057400" indent="-228600" eaLnBrk="0" hangingPunct="0">
              <a:defRPr sz="7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7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7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7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7200">
                <a:solidFill>
                  <a:schemeClr val="tx1"/>
                </a:solidFill>
                <a:latin typeface="Times New Roman" pitchFamily="18" charset="0"/>
                <a:cs typeface="Arial" charset="0"/>
              </a:defRPr>
            </a:lvl9pPr>
          </a:lstStyle>
          <a:p>
            <a:pPr>
              <a:defRPr/>
            </a:pPr>
            <a:r>
              <a:rPr lang="en-US" sz="2600" b="1" kern="0" dirty="0">
                <a:solidFill>
                  <a:srgbClr val="FFFF00"/>
                </a:solidFill>
                <a:latin typeface="Times New Roman"/>
                <a:ea typeface="+mj-ea"/>
                <a:cs typeface="+mj-cs"/>
              </a:rPr>
              <a:t>Who promised Palestine to the Jews in 1917? God or Britain?</a:t>
            </a:r>
          </a:p>
          <a:p>
            <a:pPr>
              <a:defRPr/>
            </a:pPr>
            <a:r>
              <a:rPr lang="en-US" sz="1200" kern="0" dirty="0">
                <a:latin typeface="Times New Roman"/>
                <a:ea typeface="+mj-ea"/>
                <a:cs typeface="+mj-cs"/>
              </a:rPr>
              <a:t>In 1917  Britain issued the </a:t>
            </a:r>
            <a:r>
              <a:rPr lang="en-US" sz="1200" kern="0" dirty="0">
                <a:effectLst>
                  <a:outerShdw blurRad="38100" dist="38100" dir="2700000" algn="tl">
                    <a:srgbClr val="000000">
                      <a:alpha val="43137"/>
                    </a:srgbClr>
                  </a:outerShdw>
                </a:effectLst>
                <a:latin typeface="Times New Roman"/>
                <a:ea typeface="+mj-ea"/>
                <a:cs typeface="+mj-cs"/>
              </a:rPr>
              <a:t>Balfour Declaration (</a:t>
            </a:r>
            <a:r>
              <a:rPr lang="en-US" sz="1200" kern="0" dirty="0">
                <a:latin typeface="Times New Roman"/>
                <a:ea typeface="+mj-ea"/>
                <a:cs typeface="+mj-cs"/>
              </a:rPr>
              <a:t>promising Arab Palestine to world Jewry) and began a 30-year military occupation of Palestine to fulfill the promise through what British Colonel Charles Churchill envisioned in 1841 as a simultaneous and Europe-wide Jewish “agitation.”</a:t>
            </a:r>
          </a:p>
          <a:p>
            <a:pPr>
              <a:defRPr/>
            </a:pPr>
            <a:endParaRPr lang="en-US" sz="800" kern="0" dirty="0">
              <a:latin typeface="Times New Roman"/>
              <a:ea typeface="+mj-ea"/>
              <a:cs typeface="+mj-cs"/>
            </a:endParaRPr>
          </a:p>
          <a:p>
            <a:r>
              <a:rPr lang="en-US" sz="1200" dirty="0"/>
              <a:t>Arthur Balfour said: The Zionist movement would “</a:t>
            </a:r>
            <a:r>
              <a:rPr lang="en-US" sz="1200" dirty="0">
                <a:solidFill>
                  <a:schemeClr val="tx2"/>
                </a:solidFill>
              </a:rPr>
              <a:t>mitigate the age-long miseries created for Western civilization by the presence in its midst of a Body which it too long regarded as alien and even hostile, but which it was equally unable to expel or to absorb.</a:t>
            </a:r>
            <a:r>
              <a:rPr lang="en-US" sz="1200" dirty="0"/>
              <a:t>” Forward, 11/1/2017, </a:t>
            </a:r>
            <a:r>
              <a:rPr lang="en-US" sz="1200" dirty="0">
                <a:hlinkClick r:id="rId4"/>
              </a:rPr>
              <a:t>https://forward.com/opinion/386480/its-time-to-admit-that-arthur-balfour-was-a-white-supremacist-and-an-anti-s/</a:t>
            </a:r>
            <a:endParaRPr lang="en-US" sz="1200" kern="0" dirty="0">
              <a:latin typeface="Times New Roman"/>
              <a:ea typeface="+mj-ea"/>
              <a:cs typeface="+mj-cs"/>
            </a:endParaRPr>
          </a:p>
        </p:txBody>
      </p:sp>
      <p:sp>
        <p:nvSpPr>
          <p:cNvPr id="2" name="Rectangle 1"/>
          <p:cNvSpPr/>
          <p:nvPr/>
        </p:nvSpPr>
        <p:spPr>
          <a:xfrm>
            <a:off x="4114800" y="1531818"/>
            <a:ext cx="2530122" cy="2123658"/>
          </a:xfrm>
          <a:prstGeom prst="rect">
            <a:avLst/>
          </a:prstGeom>
        </p:spPr>
        <p:txBody>
          <a:bodyPr wrap="square">
            <a:spAutoFit/>
          </a:bodyPr>
          <a:lstStyle/>
          <a:p>
            <a:pPr lvl="0">
              <a:defRPr/>
            </a:pPr>
            <a:r>
              <a:rPr lang="en-US" sz="1000" dirty="0">
                <a:solidFill>
                  <a:srgbClr val="FFFF00"/>
                </a:solidFill>
              </a:rPr>
              <a:t>Watch</a:t>
            </a:r>
            <a:r>
              <a:rPr lang="en-US" sz="1000" dirty="0">
                <a:solidFill>
                  <a:srgbClr val="FFFFFF"/>
                </a:solidFill>
              </a:rPr>
              <a:t> George Galloway </a:t>
            </a:r>
          </a:p>
          <a:p>
            <a:pPr lvl="0">
              <a:defRPr/>
            </a:pPr>
            <a:r>
              <a:rPr lang="en-US" sz="1000" dirty="0">
                <a:solidFill>
                  <a:srgbClr val="FFFFFF"/>
                </a:solidFill>
              </a:rPr>
              <a:t>(long-time British Member of Parliament) discuss how </a:t>
            </a:r>
            <a:r>
              <a:rPr lang="en-US" sz="1000" dirty="0">
                <a:solidFill>
                  <a:schemeClr val="tx2"/>
                </a:solidFill>
              </a:rPr>
              <a:t>“the Balfour Declaration, made by Arthur Balfour, the British Foreign Secretary, promised on behalf of one people [</a:t>
            </a:r>
            <a:r>
              <a:rPr lang="en-US" sz="1000" dirty="0"/>
              <a:t>the British</a:t>
            </a:r>
            <a:r>
              <a:rPr lang="en-US" sz="1000" dirty="0">
                <a:solidFill>
                  <a:schemeClr val="tx2"/>
                </a:solidFill>
              </a:rPr>
              <a:t>] to a second people [</a:t>
            </a:r>
            <a:r>
              <a:rPr lang="en-US" sz="1000" dirty="0"/>
              <a:t>the Jews</a:t>
            </a:r>
            <a:r>
              <a:rPr lang="en-US" sz="1000" dirty="0">
                <a:solidFill>
                  <a:schemeClr val="tx2"/>
                </a:solidFill>
              </a:rPr>
              <a:t>] the land that belongs to a third people [</a:t>
            </a:r>
            <a:r>
              <a:rPr lang="en-US" sz="1000" dirty="0"/>
              <a:t>the Palestinians</a:t>
            </a:r>
            <a:r>
              <a:rPr lang="en-US" sz="1000" dirty="0">
                <a:solidFill>
                  <a:schemeClr val="tx2"/>
                </a:solidFill>
              </a:rPr>
              <a:t>]”, </a:t>
            </a:r>
            <a:r>
              <a:rPr lang="en-US" sz="1000" dirty="0">
                <a:solidFill>
                  <a:srgbClr val="FFFFFF"/>
                </a:solidFill>
              </a:rPr>
              <a:t>6/4/2015: </a:t>
            </a:r>
            <a:r>
              <a:rPr lang="en-US" sz="800" kern="0" dirty="0">
                <a:solidFill>
                  <a:srgbClr val="FFFF00"/>
                </a:solidFill>
                <a:latin typeface="Times New Roman"/>
                <a:hlinkClick r:id="rId5"/>
              </a:rPr>
              <a:t>https://www.youtube.com/watch?v=KZvmOQhcObw</a:t>
            </a:r>
            <a:r>
              <a:rPr lang="en-US" sz="800" kern="0" dirty="0">
                <a:solidFill>
                  <a:srgbClr val="FFFF00"/>
                </a:solidFill>
                <a:latin typeface="Times New Roman"/>
              </a:rPr>
              <a:t>  </a:t>
            </a:r>
          </a:p>
          <a:p>
            <a:pPr lvl="0">
              <a:defRPr/>
            </a:pPr>
            <a:r>
              <a:rPr lang="en-US" sz="1100" dirty="0">
                <a:solidFill>
                  <a:schemeClr val="tx2"/>
                </a:solidFill>
                <a:latin typeface="Times New Roman"/>
              </a:rPr>
              <a:t>Watch</a:t>
            </a:r>
            <a:r>
              <a:rPr lang="en-US" sz="1100" dirty="0">
                <a:latin typeface="Times New Roman"/>
              </a:rPr>
              <a:t> Alison Weir discuss “</a:t>
            </a:r>
            <a:r>
              <a:rPr lang="en-US" sz="1100" dirty="0">
                <a:solidFill>
                  <a:srgbClr val="FFFF00"/>
                </a:solidFill>
                <a:latin typeface="Times New Roman"/>
              </a:rPr>
              <a:t>The Hidden history of how the U.S. was used to create Israel</a:t>
            </a:r>
            <a:r>
              <a:rPr lang="en-US" sz="1100" dirty="0">
                <a:latin typeface="Times New Roman"/>
              </a:rPr>
              <a:t>,” If Americans Knew, 5/5/2015, </a:t>
            </a:r>
            <a:r>
              <a:rPr lang="en-US" sz="500" dirty="0">
                <a:latin typeface="Times New Roman"/>
                <a:hlinkClick r:id="rId6"/>
              </a:rPr>
              <a:t>https://www.youtube.com/watch?v=k4cNrbo15ME</a:t>
            </a:r>
            <a:r>
              <a:rPr lang="en-US" sz="500" dirty="0">
                <a:latin typeface="Times New Roman"/>
              </a:rPr>
              <a:t> </a:t>
            </a:r>
          </a:p>
        </p:txBody>
      </p:sp>
      <p:pic>
        <p:nvPicPr>
          <p:cNvPr id="3379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531818"/>
            <a:ext cx="4099308" cy="5330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1435" y="5791200"/>
            <a:ext cx="1366365" cy="830997"/>
          </a:xfrm>
          <a:prstGeom prst="rect">
            <a:avLst/>
          </a:prstGeom>
        </p:spPr>
        <p:txBody>
          <a:bodyPr wrap="square">
            <a:spAutoFit/>
          </a:bodyPr>
          <a:lstStyle/>
          <a:p>
            <a:r>
              <a:rPr lang="en-US" sz="800" b="1" dirty="0">
                <a:solidFill>
                  <a:schemeClr val="bg1"/>
                </a:solidFill>
              </a:rPr>
              <a:t>Israel Ministry of Foreign Affairs, 10/30/2015,</a:t>
            </a:r>
          </a:p>
          <a:p>
            <a:r>
              <a:rPr lang="en-US" sz="800" dirty="0">
                <a:hlinkClick r:id="rId8"/>
              </a:rPr>
              <a:t>http://mfa.gov.il/MFA/ForeignPolicy/Peace/Guide/Pages/The%20Balfour%20Declaration.aspx</a:t>
            </a:r>
            <a:r>
              <a:rPr lang="en-US" sz="800" dirty="0"/>
              <a:t> </a:t>
            </a:r>
          </a:p>
        </p:txBody>
      </p:sp>
      <p:sp>
        <p:nvSpPr>
          <p:cNvPr id="4" name="Rectangle 3"/>
          <p:cNvSpPr/>
          <p:nvPr/>
        </p:nvSpPr>
        <p:spPr>
          <a:xfrm>
            <a:off x="4099308" y="3657600"/>
            <a:ext cx="2487558" cy="1015663"/>
          </a:xfrm>
          <a:prstGeom prst="rect">
            <a:avLst/>
          </a:prstGeom>
        </p:spPr>
        <p:txBody>
          <a:bodyPr wrap="square">
            <a:spAutoFit/>
          </a:bodyPr>
          <a:lstStyle/>
          <a:p>
            <a:pPr lvl="0">
              <a:defRPr/>
            </a:pPr>
            <a:r>
              <a:rPr lang="en-US" sz="1000" kern="0" dirty="0">
                <a:latin typeface="Times New Roman"/>
              </a:rPr>
              <a:t>Prince Charles, heir to British Throne, wrote in 1986: </a:t>
            </a:r>
            <a:r>
              <a:rPr lang="en-US" sz="1000" b="1" kern="0" dirty="0">
                <a:solidFill>
                  <a:schemeClr val="tx2"/>
                </a:solidFill>
                <a:latin typeface="Times New Roman"/>
              </a:rPr>
              <a:t>"Surely some U.S. president has to have the courage to stand up and take on the Jewish lobby in U.S.? I must be naive, I suppose!" </a:t>
            </a:r>
            <a:r>
              <a:rPr lang="en-US" sz="1000" kern="0" dirty="0">
                <a:latin typeface="Times New Roman"/>
              </a:rPr>
              <a:t>Israel </a:t>
            </a:r>
            <a:r>
              <a:rPr lang="en-US" sz="1000" kern="0" dirty="0" err="1">
                <a:latin typeface="Times New Roman"/>
              </a:rPr>
              <a:t>Hayom</a:t>
            </a:r>
            <a:r>
              <a:rPr lang="en-US" sz="1000" kern="0" dirty="0">
                <a:latin typeface="Times New Roman"/>
              </a:rPr>
              <a:t>, 11/12/2017</a:t>
            </a:r>
            <a:r>
              <a:rPr lang="en-US" sz="300" kern="0" dirty="0">
                <a:latin typeface="Times New Roman"/>
              </a:rPr>
              <a:t>, </a:t>
            </a:r>
            <a:r>
              <a:rPr lang="en-US" sz="300" kern="0" dirty="0">
                <a:solidFill>
                  <a:schemeClr val="tx2"/>
                </a:solidFill>
                <a:latin typeface="Times New Roman"/>
                <a:hlinkClick r:id="rId9"/>
              </a:rPr>
              <a:t>http://www.israelhayom.com/2017/11/12/1986-prince-charles-letter-reveals-shocking-thoughts-on-jews/</a:t>
            </a:r>
            <a:r>
              <a:rPr lang="en-US" sz="300" kern="0" dirty="0">
                <a:solidFill>
                  <a:schemeClr val="tx2"/>
                </a:solidFill>
                <a:latin typeface="Times New Roman"/>
              </a:rPr>
              <a:t> </a:t>
            </a:r>
            <a:endParaRPr lang="en-US" sz="300" kern="0" dirty="0">
              <a:solidFill>
                <a:srgbClr val="FFFF00"/>
              </a:solidFill>
              <a:latin typeface="Times New Roman"/>
            </a:endParaRPr>
          </a:p>
        </p:txBody>
      </p:sp>
      <p:cxnSp>
        <p:nvCxnSpPr>
          <p:cNvPr id="6" name="Straight Connector 5"/>
          <p:cNvCxnSpPr/>
          <p:nvPr/>
        </p:nvCxnSpPr>
        <p:spPr bwMode="auto">
          <a:xfrm>
            <a:off x="4127448" y="1552600"/>
            <a:ext cx="255597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4088946" y="3679272"/>
            <a:ext cx="2632981"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 name="TextBox 4"/>
          <p:cNvSpPr txBox="1"/>
          <p:nvPr/>
        </p:nvSpPr>
        <p:spPr>
          <a:xfrm>
            <a:off x="32656" y="1600200"/>
            <a:ext cx="2177144" cy="1200329"/>
          </a:xfrm>
          <a:prstGeom prst="rect">
            <a:avLst/>
          </a:prstGeom>
          <a:noFill/>
        </p:spPr>
        <p:txBody>
          <a:bodyPr wrap="square" rtlCol="0">
            <a:spAutoFit/>
          </a:bodyPr>
          <a:lstStyle/>
          <a:p>
            <a:pPr algn="ctr"/>
            <a:r>
              <a:rPr lang="en-US" sz="1200" dirty="0">
                <a:solidFill>
                  <a:schemeClr val="bg1"/>
                </a:solidFill>
              </a:rPr>
              <a:t>Read this Balfour Declaration to see that the British government (Not God) promised Palestine to the Jews in 1917 and occupied Palestine for 30 years to fulfill the promise</a:t>
            </a:r>
          </a:p>
        </p:txBody>
      </p:sp>
      <p:sp>
        <p:nvSpPr>
          <p:cNvPr id="7" name="Rectangle 6"/>
          <p:cNvSpPr/>
          <p:nvPr/>
        </p:nvSpPr>
        <p:spPr>
          <a:xfrm>
            <a:off x="2514600" y="5849779"/>
            <a:ext cx="1676400" cy="246221"/>
          </a:xfrm>
          <a:prstGeom prst="rect">
            <a:avLst/>
          </a:prstGeom>
        </p:spPr>
        <p:txBody>
          <a:bodyPr wrap="square">
            <a:spAutoFit/>
          </a:bodyPr>
          <a:lstStyle/>
          <a:p>
            <a:r>
              <a:rPr lang="en-US" sz="1000" dirty="0">
                <a:solidFill>
                  <a:schemeClr val="bg1"/>
                </a:solidFill>
              </a:rPr>
              <a:t>Arthur James Balfour</a:t>
            </a:r>
          </a:p>
        </p:txBody>
      </p:sp>
      <p:sp>
        <p:nvSpPr>
          <p:cNvPr id="14" name="Rectangle 13"/>
          <p:cNvSpPr/>
          <p:nvPr/>
        </p:nvSpPr>
        <p:spPr>
          <a:xfrm>
            <a:off x="4088946" y="4649807"/>
            <a:ext cx="2586820" cy="2215991"/>
          </a:xfrm>
          <a:prstGeom prst="rect">
            <a:avLst/>
          </a:prstGeom>
        </p:spPr>
        <p:txBody>
          <a:bodyPr wrap="square">
            <a:spAutoFit/>
          </a:bodyPr>
          <a:lstStyle/>
          <a:p>
            <a:r>
              <a:rPr lang="en-US" sz="1200" dirty="0"/>
              <a:t>In 1943, President Roosevelt’s special envoy to the Middle East US Army Lt. Col. Harold Hoskins warned: </a:t>
            </a:r>
            <a:r>
              <a:rPr lang="en-US" sz="1200" dirty="0">
                <a:solidFill>
                  <a:schemeClr val="tx2"/>
                </a:solidFill>
              </a:rPr>
              <a:t>“Only by force can a Jewish state in Palestine be established or maintained” </a:t>
            </a:r>
            <a:r>
              <a:rPr lang="en-US" sz="1200" dirty="0"/>
              <a:t>See PPT 9</a:t>
            </a:r>
          </a:p>
          <a:p>
            <a:endParaRPr lang="en-US" sz="800" dirty="0">
              <a:solidFill>
                <a:schemeClr val="tx2"/>
              </a:solidFill>
            </a:endParaRPr>
          </a:p>
          <a:p>
            <a:r>
              <a:rPr lang="en-US" sz="1200" dirty="0"/>
              <a:t>In 1946, Albert Einstein warned that </a:t>
            </a:r>
          </a:p>
          <a:p>
            <a:r>
              <a:rPr lang="en-US" sz="1200" dirty="0">
                <a:solidFill>
                  <a:schemeClr val="tx2"/>
                </a:solidFill>
              </a:rPr>
              <a:t>a Jewish state in Palestine where a majority of the population is Arab would be “unjust and impractical.” </a:t>
            </a:r>
            <a:r>
              <a:rPr lang="en-US" sz="1200" dirty="0"/>
              <a:t>Forward, 11/22/2015</a:t>
            </a:r>
            <a:r>
              <a:rPr lang="en-US" sz="800" dirty="0"/>
              <a:t>, </a:t>
            </a:r>
            <a:r>
              <a:rPr lang="en-US" sz="200" dirty="0">
                <a:hlinkClick r:id="rId10"/>
              </a:rPr>
              <a:t>http://forward.com/news/325189/what-was-einsteins-relationship-to-judaism-and-zionism/</a:t>
            </a:r>
            <a:r>
              <a:rPr lang="en-US" sz="200" dirty="0"/>
              <a:t>  </a:t>
            </a:r>
          </a:p>
          <a:p>
            <a:endParaRPr lang="en-US" sz="200" dirty="0"/>
          </a:p>
          <a:p>
            <a:r>
              <a:rPr lang="en-US" sz="800" dirty="0">
                <a:hlinkClick r:id="rId11"/>
              </a:rPr>
              <a:t>http://www.valentinosghost.com/#anchorSummery</a:t>
            </a:r>
            <a:r>
              <a:rPr lang="en-US" sz="800" dirty="0"/>
              <a:t> </a:t>
            </a:r>
          </a:p>
        </p:txBody>
      </p:sp>
      <p:cxnSp>
        <p:nvCxnSpPr>
          <p:cNvPr id="17" name="Straight Connector 16"/>
          <p:cNvCxnSpPr/>
          <p:nvPr/>
        </p:nvCxnSpPr>
        <p:spPr bwMode="auto">
          <a:xfrm>
            <a:off x="4099308" y="4648200"/>
            <a:ext cx="257645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4114800" y="2895600"/>
            <a:ext cx="255597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088946" y="5638800"/>
            <a:ext cx="26166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Rectangle 8"/>
          <p:cNvSpPr/>
          <p:nvPr/>
        </p:nvSpPr>
        <p:spPr>
          <a:xfrm>
            <a:off x="6629400" y="1524000"/>
            <a:ext cx="1447800" cy="877163"/>
          </a:xfrm>
          <a:prstGeom prst="rect">
            <a:avLst/>
          </a:prstGeom>
        </p:spPr>
        <p:txBody>
          <a:bodyPr wrap="square">
            <a:spAutoFit/>
          </a:bodyPr>
          <a:lstStyle/>
          <a:p>
            <a:r>
              <a:rPr lang="en-US" sz="1200" dirty="0">
                <a:solidFill>
                  <a:srgbClr val="FF0000"/>
                </a:solidFill>
              </a:rPr>
              <a:t>Existence of Israel contrary to Torah teachings: Rabbi Weiss, </a:t>
            </a:r>
            <a:r>
              <a:rPr lang="en-US" sz="1000" dirty="0">
                <a:solidFill>
                  <a:schemeClr val="bg2"/>
                </a:solidFill>
              </a:rPr>
              <a:t>4/3/2014, </a:t>
            </a:r>
            <a:r>
              <a:rPr lang="en-US" sz="300" dirty="0">
                <a:solidFill>
                  <a:schemeClr val="bg2"/>
                </a:solidFill>
                <a:hlinkClick r:id="rId12"/>
              </a:rPr>
              <a:t>https://www.youtube.com/watch?v=WuAy2xkeniY</a:t>
            </a:r>
            <a:r>
              <a:rPr lang="en-US" sz="300" dirty="0">
                <a:solidFill>
                  <a:schemeClr val="bg2"/>
                </a:solidFill>
              </a:rPr>
              <a:t> </a:t>
            </a:r>
          </a:p>
        </p:txBody>
      </p:sp>
      <p:sp>
        <p:nvSpPr>
          <p:cNvPr id="19" name="Rectangle 18"/>
          <p:cNvSpPr/>
          <p:nvPr/>
        </p:nvSpPr>
        <p:spPr>
          <a:xfrm>
            <a:off x="1676400" y="2557046"/>
            <a:ext cx="2412546" cy="446276"/>
          </a:xfrm>
          <a:prstGeom prst="rect">
            <a:avLst/>
          </a:prstGeom>
        </p:spPr>
        <p:txBody>
          <a:bodyPr wrap="square">
            <a:spAutoFit/>
          </a:bodyPr>
          <a:lstStyle/>
          <a:p>
            <a:pPr algn="ctr"/>
            <a:r>
              <a:rPr lang="en-US" sz="1100" dirty="0">
                <a:solidFill>
                  <a:schemeClr val="bg1"/>
                </a:solidFill>
              </a:rPr>
              <a:t>The </a:t>
            </a:r>
            <a:r>
              <a:rPr lang="en-US" sz="1100" b="1" dirty="0">
                <a:solidFill>
                  <a:schemeClr val="bg1"/>
                </a:solidFill>
              </a:rPr>
              <a:t>Rothschild </a:t>
            </a:r>
            <a:r>
              <a:rPr lang="en-US" sz="1100" dirty="0">
                <a:solidFill>
                  <a:schemeClr val="bg1"/>
                </a:solidFill>
              </a:rPr>
              <a:t>Jewish family in 1906</a:t>
            </a:r>
          </a:p>
          <a:p>
            <a:pPr algn="ctr"/>
            <a:r>
              <a:rPr lang="en-US" sz="600" dirty="0">
                <a:solidFill>
                  <a:schemeClr val="bg1"/>
                </a:solidFill>
                <a:hlinkClick r:id="rId13"/>
              </a:rPr>
              <a:t>http://www.jewishencyclopedia.com/articles/12909-rothschild</a:t>
            </a:r>
            <a:r>
              <a:rPr lang="en-US" sz="600" dirty="0">
                <a:solidFill>
                  <a:schemeClr val="bg1"/>
                </a:solidFill>
              </a:rPr>
              <a:t> </a:t>
            </a:r>
          </a:p>
          <a:p>
            <a:pPr algn="ctr"/>
            <a:r>
              <a:rPr lang="en-US" sz="600" dirty="0">
                <a:solidFill>
                  <a:schemeClr val="bg1"/>
                </a:solidFill>
                <a:hlinkClick r:id="rId14"/>
              </a:rPr>
              <a:t>https://www.britannica.com/topic/Rothschild-family</a:t>
            </a:r>
            <a:r>
              <a:rPr lang="en-US" sz="600" dirty="0">
                <a:solidFill>
                  <a:schemeClr val="bg1"/>
                </a:solidFill>
              </a:rPr>
              <a:t> </a:t>
            </a:r>
          </a:p>
        </p:txBody>
      </p:sp>
      <p:cxnSp>
        <p:nvCxnSpPr>
          <p:cNvPr id="20" name="Straight Connector 19"/>
          <p:cNvCxnSpPr/>
          <p:nvPr/>
        </p:nvCxnSpPr>
        <p:spPr bwMode="auto">
          <a:xfrm flipH="1">
            <a:off x="-1" y="914400"/>
            <a:ext cx="911629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48389045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0" y="0"/>
            <a:ext cx="9144000" cy="2667000"/>
          </a:xfrm>
        </p:spPr>
        <p:txBody>
          <a:bodyPr/>
          <a:lstStyle/>
          <a:p>
            <a:pPr algn="l"/>
            <a:r>
              <a:rPr lang="en-US" altLang="en-US" sz="2800" b="1" dirty="0"/>
              <a:t>The British government promised Arab Palestine to world Jewry on 11/2/1917 and occupied Jerusalem on 12/11/1917</a:t>
            </a:r>
            <a:br>
              <a:rPr lang="en-US" altLang="en-US" sz="2400" b="1" dirty="0"/>
            </a:br>
            <a:r>
              <a:rPr lang="en-US" altLang="en-US" sz="1400" dirty="0">
                <a:solidFill>
                  <a:schemeClr val="tx1"/>
                </a:solidFill>
              </a:rPr>
              <a:t>This British promise was expressed in a letter (dated 11/2/1917) by British Foreign Secretary Arthur James Balfour to Lord Rothschild, a leading member a Jewish banking family in London. But the promise was not a personal letter from Balfour to Rothschild. It was debated by the British Cabinet “comma by comma” through the whole of 1917, approved by US President Wilson and the US Congress, and adhered to by France and Italy.  It was also approved at the San Remo Conference held by the Allies in 1920 and incorporated into the Palestine Mandate of the League of Nations in 1922 which was actually an implementation document for the promise (known as the Balfour Declaration). </a:t>
            </a:r>
            <a:r>
              <a:rPr lang="en-US" altLang="en-US" sz="900" dirty="0">
                <a:solidFill>
                  <a:schemeClr val="tx1"/>
                </a:solidFill>
              </a:rPr>
              <a:t>L. Wolf, 1919; B. Tuchman, 1984; H. </a:t>
            </a:r>
            <a:r>
              <a:rPr lang="en-US" altLang="en-US" sz="900" dirty="0" err="1">
                <a:solidFill>
                  <a:schemeClr val="tx1"/>
                </a:solidFill>
              </a:rPr>
              <a:t>Cattan</a:t>
            </a:r>
            <a:r>
              <a:rPr lang="en-US" altLang="en-US" sz="900" dirty="0">
                <a:solidFill>
                  <a:schemeClr val="tx1"/>
                </a:solidFill>
              </a:rPr>
              <a:t>, 1969; Y. </a:t>
            </a:r>
            <a:r>
              <a:rPr lang="en-US" altLang="en-US" sz="900" dirty="0" err="1">
                <a:solidFill>
                  <a:schemeClr val="tx1"/>
                </a:solidFill>
              </a:rPr>
              <a:t>Hazony</a:t>
            </a:r>
            <a:r>
              <a:rPr lang="en-US" altLang="en-US" sz="900" dirty="0">
                <a:solidFill>
                  <a:schemeClr val="tx1"/>
                </a:solidFill>
              </a:rPr>
              <a:t>, 200</a:t>
            </a:r>
            <a:r>
              <a:rPr lang="en-US" altLang="en-US" sz="900" dirty="0">
                <a:solidFill>
                  <a:srgbClr val="FFFF00"/>
                </a:solidFill>
              </a:rPr>
              <a:t>0.</a:t>
            </a:r>
            <a:br>
              <a:rPr lang="en-US" altLang="en-US" sz="1400" dirty="0">
                <a:solidFill>
                  <a:srgbClr val="FFFF00"/>
                </a:solidFill>
              </a:rPr>
            </a:br>
            <a:r>
              <a:rPr lang="en-US" altLang="en-US" sz="1800" b="1" dirty="0"/>
              <a:t>The following are two DIFFERENT versions of the British promise: the one on the left was adopted, the other was not. What’s the difference between the two, and why it’s significant?</a:t>
            </a:r>
          </a:p>
        </p:txBody>
      </p:sp>
      <p:sp>
        <p:nvSpPr>
          <p:cNvPr id="31747" name="Rectangle 3"/>
          <p:cNvSpPr>
            <a:spLocks noGrp="1" noChangeArrowheads="1"/>
          </p:cNvSpPr>
          <p:nvPr>
            <p:ph type="body" sz="half" idx="1"/>
          </p:nvPr>
        </p:nvSpPr>
        <p:spPr>
          <a:xfrm>
            <a:off x="4763" y="2752725"/>
            <a:ext cx="4419600" cy="2514600"/>
          </a:xfrm>
        </p:spPr>
        <p:txBody>
          <a:bodyPr/>
          <a:lstStyle/>
          <a:p>
            <a:pPr marL="0" indent="0">
              <a:lnSpc>
                <a:spcPct val="90000"/>
              </a:lnSpc>
              <a:buFontTx/>
              <a:buNone/>
            </a:pPr>
            <a:r>
              <a:rPr lang="en-US" altLang="en-US" sz="1800" dirty="0"/>
              <a:t>“His Majesty's Government view with </a:t>
            </a:r>
            <a:r>
              <a:rPr lang="en-US" altLang="en-US" sz="1800" dirty="0" err="1"/>
              <a:t>favour</a:t>
            </a:r>
            <a:r>
              <a:rPr lang="en-US" altLang="en-US" sz="1800" dirty="0"/>
              <a:t> the establishment in Palestine of </a:t>
            </a:r>
            <a:r>
              <a:rPr lang="en-US" altLang="en-US" sz="1800" b="1" dirty="0">
                <a:solidFill>
                  <a:schemeClr val="tx2"/>
                </a:solidFill>
              </a:rPr>
              <a:t>a</a:t>
            </a:r>
            <a:r>
              <a:rPr lang="en-US" altLang="en-US" sz="1800" dirty="0"/>
              <a:t> National Home for the Jewish people, and will use their best </a:t>
            </a:r>
            <a:r>
              <a:rPr lang="en-US" altLang="en-US" sz="1800" dirty="0" err="1"/>
              <a:t>endeavours</a:t>
            </a:r>
            <a:r>
              <a:rPr lang="en-US" altLang="en-US" sz="1800" dirty="0"/>
              <a:t> to facilitate the achievement of this object, it being clearly understood that nothing shall be done which may prejudice the civil and religious rights of existing non-Jewish communities in Palestine, or the rights and political status enjoyed by Jews in any other country.”</a:t>
            </a:r>
          </a:p>
        </p:txBody>
      </p:sp>
      <p:sp>
        <p:nvSpPr>
          <p:cNvPr id="31748" name="Rectangle 5"/>
          <p:cNvSpPr>
            <a:spLocks noGrp="1" noChangeArrowheads="1"/>
          </p:cNvSpPr>
          <p:nvPr>
            <p:ph type="body" sz="half" idx="2"/>
          </p:nvPr>
        </p:nvSpPr>
        <p:spPr>
          <a:xfrm>
            <a:off x="4514850" y="2673350"/>
            <a:ext cx="4648200" cy="2552700"/>
          </a:xfrm>
        </p:spPr>
        <p:txBody>
          <a:bodyPr/>
          <a:lstStyle/>
          <a:p>
            <a:pPr marL="0" indent="0">
              <a:lnSpc>
                <a:spcPct val="90000"/>
              </a:lnSpc>
              <a:buFontTx/>
              <a:buNone/>
            </a:pPr>
            <a:r>
              <a:rPr lang="en-US" altLang="en-US" sz="1800" dirty="0"/>
              <a:t>“His Majesty's Government view with </a:t>
            </a:r>
            <a:r>
              <a:rPr lang="en-US" altLang="en-US" sz="1800" dirty="0" err="1"/>
              <a:t>favour</a:t>
            </a:r>
            <a:r>
              <a:rPr lang="en-US" altLang="en-US" sz="1800" dirty="0"/>
              <a:t> the establishment in Palestine of </a:t>
            </a:r>
            <a:r>
              <a:rPr lang="en-US" altLang="en-US" sz="1800" b="1" dirty="0">
                <a:solidFill>
                  <a:schemeClr val="tx2"/>
                </a:solidFill>
              </a:rPr>
              <a:t>the</a:t>
            </a:r>
            <a:r>
              <a:rPr lang="en-US" altLang="en-US" sz="1800" dirty="0"/>
              <a:t> National Home for the Jewish people, and will use their best </a:t>
            </a:r>
            <a:r>
              <a:rPr lang="en-US" altLang="en-US" sz="1800" dirty="0" err="1"/>
              <a:t>endeavours</a:t>
            </a:r>
            <a:r>
              <a:rPr lang="en-US" altLang="en-US" sz="1800" dirty="0"/>
              <a:t> to facilitate the achievement of this object, it being clearly understood that nothing shall be done which may prejudice the civil and religious rights of existing non-Jewish communities in Palestine, or the rights and political status enjoyed by Jews in any other country.”</a:t>
            </a:r>
            <a:endParaRPr lang="en-US" altLang="en-US" sz="900" dirty="0"/>
          </a:p>
        </p:txBody>
      </p:sp>
      <p:sp>
        <p:nvSpPr>
          <p:cNvPr id="31749" name="Line 6"/>
          <p:cNvSpPr>
            <a:spLocks noChangeShapeType="1"/>
          </p:cNvSpPr>
          <p:nvPr/>
        </p:nvSpPr>
        <p:spPr bwMode="auto">
          <a:xfrm>
            <a:off x="4495800" y="2667000"/>
            <a:ext cx="0" cy="26177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750" name="Line 8"/>
          <p:cNvSpPr>
            <a:spLocks noChangeShapeType="1"/>
          </p:cNvSpPr>
          <p:nvPr/>
        </p:nvSpPr>
        <p:spPr bwMode="auto">
          <a:xfrm flipH="1">
            <a:off x="-4763" y="2667000"/>
            <a:ext cx="914400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31751" name="Straight Connector 2"/>
          <p:cNvCxnSpPr>
            <a:cxnSpLocks noChangeShapeType="1"/>
          </p:cNvCxnSpPr>
          <p:nvPr/>
        </p:nvCxnSpPr>
        <p:spPr bwMode="auto">
          <a:xfrm>
            <a:off x="-17463" y="5284788"/>
            <a:ext cx="9144001"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1752" name="TextBox 5"/>
          <p:cNvSpPr txBox="1">
            <a:spLocks noChangeArrowheads="1"/>
          </p:cNvSpPr>
          <p:nvPr/>
        </p:nvSpPr>
        <p:spPr bwMode="auto">
          <a:xfrm>
            <a:off x="23813" y="5226050"/>
            <a:ext cx="9148762"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rgbClr val="FFFF00"/>
                </a:solidFill>
              </a:rPr>
              <a:t>Napoleon promised Arab Palestine to world Jewry in 1799</a:t>
            </a:r>
          </a:p>
          <a:p>
            <a:pPr eaLnBrk="1" hangingPunct="1">
              <a:spcBef>
                <a:spcPct val="0"/>
              </a:spcBef>
              <a:buFontTx/>
              <a:buNone/>
            </a:pPr>
            <a:r>
              <a:rPr lang="en-US" altLang="en-US" sz="1800" dirty="0">
                <a:solidFill>
                  <a:srgbClr val="FFFF00"/>
                </a:solidFill>
              </a:rPr>
              <a:t>"Rightful heirs of Palestine! … Arise!… Hasten!..." France “offers to you [the Jews] at this very time, and contrary to expectations, Israel’s patrimony! France calls on you not indeed to conquer your patrimony, nay, only to take over that which has been conquered and, with that nation’s warranty and support, to maintain it against all comers.”  </a:t>
            </a:r>
            <a:r>
              <a:rPr lang="en-US" altLang="en-US" sz="900" dirty="0"/>
              <a:t>Napoleon Bonaparte, 1799, quoted in F. </a:t>
            </a:r>
            <a:r>
              <a:rPr lang="en-US" altLang="en-US" sz="900" dirty="0" err="1"/>
              <a:t>Kobler</a:t>
            </a:r>
            <a:r>
              <a:rPr lang="en-US" altLang="en-US" sz="900" dirty="0"/>
              <a:t>, 1975.</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ews_white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276600" y="0"/>
            <a:ext cx="5867400" cy="6838950"/>
          </a:xfrm>
        </p:spPr>
      </p:pic>
      <p:pic>
        <p:nvPicPr>
          <p:cNvPr id="2050" name="Picture 2" descr="https://upload.wikimedia.org/wikipedia/commons/9/97/Charlotte_Sunday_Observer_front_page_May_27_1917%2C_Twenty-Century_Dream_of_Israel_May_Be_Realized_by_America%27s_Entry_into_W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48" y="-14785"/>
            <a:ext cx="3257972" cy="61107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700" y="5598181"/>
            <a:ext cx="1658556" cy="523220"/>
          </a:xfrm>
          <a:prstGeom prst="rect">
            <a:avLst/>
          </a:prstGeom>
        </p:spPr>
        <p:txBody>
          <a:bodyPr wrap="square">
            <a:spAutoFit/>
          </a:bodyPr>
          <a:lstStyle/>
          <a:p>
            <a:r>
              <a:rPr lang="en-US" sz="400" dirty="0">
                <a:hlinkClick r:id="rId5"/>
              </a:rPr>
              <a:t>https://upload.wikimedia.org/wikipedia/commons/9/97/Charlotte_Sunday_Observer_front_page_May_27_1917%2C_Twenty-Century_Dream_of_Israel_May_Be_Realized_by_America%27s_Entry_into_War.jpg</a:t>
            </a:r>
            <a:r>
              <a:rPr lang="en-US" sz="400" dirty="0"/>
              <a:t>    </a:t>
            </a:r>
          </a:p>
          <a:p>
            <a:endParaRPr lang="en-US" sz="400" dirty="0"/>
          </a:p>
          <a:p>
            <a:endParaRPr lang="en-US" sz="400" dirty="0"/>
          </a:p>
          <a:p>
            <a:r>
              <a:rPr lang="en-US" sz="400" dirty="0">
                <a:hlinkClick r:id="rId6"/>
              </a:rPr>
              <a:t>http://www.bbc.co.uk/history/worldwars/wwone/battle_somme.shtml</a:t>
            </a:r>
            <a:r>
              <a:rPr lang="en-US" sz="400" dirty="0"/>
              <a:t>  </a:t>
            </a:r>
          </a:p>
        </p:txBody>
      </p:sp>
      <p:sp>
        <p:nvSpPr>
          <p:cNvPr id="3" name="Rectangle 2"/>
          <p:cNvSpPr/>
          <p:nvPr/>
        </p:nvSpPr>
        <p:spPr>
          <a:xfrm>
            <a:off x="-948" y="6096000"/>
            <a:ext cx="3245272" cy="784830"/>
          </a:xfrm>
          <a:prstGeom prst="rect">
            <a:avLst/>
          </a:prstGeom>
        </p:spPr>
        <p:txBody>
          <a:bodyPr wrap="square">
            <a:spAutoFit/>
          </a:bodyPr>
          <a:lstStyle/>
          <a:p>
            <a:r>
              <a:rPr lang="en-US" sz="1200" b="1" dirty="0">
                <a:solidFill>
                  <a:schemeClr val="tx2"/>
                </a:solidFill>
              </a:rPr>
              <a:t>Did Brits Kill New York City Cops to Get U.S. into WWII? </a:t>
            </a:r>
            <a:r>
              <a:rPr lang="en-US" sz="1200" dirty="0"/>
              <a:t>The Daily Beast, 7/16/2017</a:t>
            </a:r>
            <a:r>
              <a:rPr lang="en-US" sz="1000" dirty="0"/>
              <a:t>, </a:t>
            </a:r>
            <a:r>
              <a:rPr lang="en-US" sz="300" dirty="0">
                <a:hlinkClick r:id="rId7"/>
              </a:rPr>
              <a:t>http://www.thedailybeast.com/did-brits-kill-new-york-city-cops-to-get-us-into-wwii</a:t>
            </a:r>
            <a:r>
              <a:rPr lang="en-US" sz="300" dirty="0"/>
              <a:t>  </a:t>
            </a:r>
          </a:p>
          <a:p>
            <a:endParaRPr lang="en-US" sz="300" dirty="0"/>
          </a:p>
          <a:p>
            <a:endParaRPr lang="en-US" sz="300" dirty="0"/>
          </a:p>
          <a:p>
            <a:r>
              <a:rPr lang="en-US" sz="1200" b="1" dirty="0">
                <a:solidFill>
                  <a:schemeClr val="tx2"/>
                </a:solidFill>
              </a:rPr>
              <a:t>Overview of World War I,  </a:t>
            </a:r>
            <a:r>
              <a:rPr lang="en-US" sz="400" dirty="0">
                <a:hlinkClick r:id="rId8"/>
              </a:rPr>
              <a:t>http://www.digitalhistory.uh.edu/era.cfm?eraid=12&amp;smtid=1</a:t>
            </a:r>
            <a:r>
              <a:rPr lang="en-US" sz="400" dirty="0"/>
              <a:t> </a:t>
            </a:r>
          </a:p>
        </p:txBody>
      </p:sp>
      <p:cxnSp>
        <p:nvCxnSpPr>
          <p:cNvPr id="5" name="Straight Connector 4"/>
          <p:cNvCxnSpPr/>
          <p:nvPr/>
        </p:nvCxnSpPr>
        <p:spPr bwMode="auto">
          <a:xfrm>
            <a:off x="55444" y="6629400"/>
            <a:ext cx="32316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81000"/>
          </a:xfrm>
        </p:spPr>
        <p:txBody>
          <a:bodyPr/>
          <a:lstStyle/>
          <a:p>
            <a:pPr>
              <a:defRPr/>
            </a:pPr>
            <a:r>
              <a:rPr lang="en-US" sz="2400" b="1" dirty="0">
                <a:latin typeface="+mn-lt"/>
                <a:ea typeface="+mn-ea"/>
                <a:cs typeface="+mn-cs"/>
              </a:rPr>
              <a:t>Geography of Russia’s Jews by Provinces and Regions in 1897 </a:t>
            </a:r>
            <a:endParaRPr lang="en-US" sz="2400" dirty="0"/>
          </a:p>
        </p:txBody>
      </p:sp>
      <p:sp>
        <p:nvSpPr>
          <p:cNvPr id="33795" name="Content Placeholder 2"/>
          <p:cNvSpPr>
            <a:spLocks noGrp="1"/>
          </p:cNvSpPr>
          <p:nvPr>
            <p:ph idx="1"/>
          </p:nvPr>
        </p:nvSpPr>
        <p:spPr>
          <a:xfrm>
            <a:off x="0" y="381000"/>
            <a:ext cx="9144000" cy="6477000"/>
          </a:xfrm>
        </p:spPr>
        <p:txBody>
          <a:bodyPr/>
          <a:lstStyle/>
          <a:p>
            <a:r>
              <a:rPr lang="en-US" altLang="en-US" sz="1600" b="1" dirty="0"/>
              <a:t>Provinces and Regions 		Jewish Population 		Percent of Total Population </a:t>
            </a:r>
            <a:endParaRPr lang="en-US" altLang="en-US" sz="1000" b="1" dirty="0"/>
          </a:p>
          <a:p>
            <a:r>
              <a:rPr lang="en-US" altLang="en-US" sz="1000" dirty="0"/>
              <a:t>Grodno Province 			276,874 			17.28 	</a:t>
            </a:r>
          </a:p>
          <a:p>
            <a:r>
              <a:rPr lang="en-US" altLang="en-US" sz="1000" dirty="0" err="1"/>
              <a:t>Kovno</a:t>
            </a:r>
            <a:r>
              <a:rPr lang="en-US" altLang="en-US" sz="1000" dirty="0"/>
              <a:t> 				212,230 			13.71 	</a:t>
            </a:r>
          </a:p>
          <a:p>
            <a:r>
              <a:rPr lang="en-US" altLang="en-US" sz="1000" dirty="0"/>
              <a:t>Minsk 				338,657 			15.77 	</a:t>
            </a:r>
          </a:p>
          <a:p>
            <a:r>
              <a:rPr lang="en-US" altLang="en-US" sz="1000" dirty="0" err="1"/>
              <a:t>Mohilev</a:t>
            </a:r>
            <a:r>
              <a:rPr lang="en-US" altLang="en-US" sz="1000" dirty="0"/>
              <a:t> 				201,301 			11.92 	</a:t>
            </a:r>
          </a:p>
          <a:p>
            <a:r>
              <a:rPr lang="en-US" altLang="en-US" sz="1000" dirty="0"/>
              <a:t>Vilna 				205,261 			12.80 	</a:t>
            </a:r>
          </a:p>
          <a:p>
            <a:r>
              <a:rPr lang="en-US" altLang="en-US" sz="1000" dirty="0"/>
              <a:t>Vitebsk 				175,678 			11.80 	</a:t>
            </a:r>
          </a:p>
          <a:p>
            <a:r>
              <a:rPr lang="en-US" altLang="en-US" sz="1000" dirty="0"/>
              <a:t>Kiev 				427,863 			12.03 	</a:t>
            </a:r>
          </a:p>
          <a:p>
            <a:r>
              <a:rPr lang="en-US" altLang="en-US" sz="1000" dirty="0"/>
              <a:t>Podolia 				306,597 			12.15 	</a:t>
            </a:r>
          </a:p>
          <a:p>
            <a:r>
              <a:rPr lang="en-US" altLang="en-US" sz="1000" dirty="0"/>
              <a:t>Poltava 				111,417 			4.02 	</a:t>
            </a:r>
          </a:p>
          <a:p>
            <a:r>
              <a:rPr lang="en-US" altLang="en-US" sz="1000" dirty="0" err="1"/>
              <a:t>Tchernigov</a:t>
            </a:r>
            <a:r>
              <a:rPr lang="en-US" altLang="en-US" sz="1000" dirty="0"/>
              <a:t> 			114,630 			4.99 	</a:t>
            </a:r>
          </a:p>
          <a:p>
            <a:r>
              <a:rPr lang="en-US" altLang="en-US" sz="1000" dirty="0" err="1"/>
              <a:t>Volhynia</a:t>
            </a:r>
            <a:r>
              <a:rPr lang="en-US" altLang="en-US" sz="1000" dirty="0"/>
              <a:t> 				397,772 			13.31 	</a:t>
            </a:r>
          </a:p>
          <a:p>
            <a:r>
              <a:rPr lang="en-US" altLang="en-US" sz="1000" dirty="0"/>
              <a:t>Bessarabia 			225,637 			11.65 	</a:t>
            </a:r>
          </a:p>
          <a:p>
            <a:r>
              <a:rPr lang="en-US" altLang="en-US" sz="1000" dirty="0" err="1"/>
              <a:t>Ekatrinoslav</a:t>
            </a:r>
            <a:r>
              <a:rPr lang="en-US" altLang="en-US" sz="1000" dirty="0"/>
              <a:t> 			100,736 			4.77 	</a:t>
            </a:r>
          </a:p>
          <a:p>
            <a:r>
              <a:rPr lang="en-US" altLang="en-US" sz="1000" dirty="0"/>
              <a:t>Kherson 				337,282 			12.32 	</a:t>
            </a:r>
          </a:p>
          <a:p>
            <a:r>
              <a:rPr lang="en-US" altLang="en-US" sz="1000" dirty="0" err="1"/>
              <a:t>Tauride</a:t>
            </a:r>
            <a:r>
              <a:rPr lang="en-US" altLang="en-US" sz="1000" dirty="0"/>
              <a:t> 				66,125 			4.57 	</a:t>
            </a:r>
          </a:p>
          <a:p>
            <a:r>
              <a:rPr lang="en-US" altLang="en-US" sz="1000" dirty="0"/>
              <a:t>Kalisz 				72,339 			8.59 	</a:t>
            </a:r>
          </a:p>
          <a:p>
            <a:r>
              <a:rPr lang="en-US" altLang="en-US" sz="1000" dirty="0"/>
              <a:t>Kielce 				82,427 			10.82 	</a:t>
            </a:r>
          </a:p>
          <a:p>
            <a:r>
              <a:rPr lang="en-US" altLang="en-US" sz="1000" dirty="0" err="1"/>
              <a:t>Lomza</a:t>
            </a:r>
            <a:r>
              <a:rPr lang="en-US" altLang="en-US" sz="1000" dirty="0"/>
              <a:t> 				90,912 			15.69 	</a:t>
            </a:r>
          </a:p>
          <a:p>
            <a:r>
              <a:rPr lang="en-US" altLang="en-US" sz="1000" dirty="0"/>
              <a:t>Lublin 				153,728 			13.26 	</a:t>
            </a:r>
          </a:p>
          <a:p>
            <a:r>
              <a:rPr lang="en-US" altLang="en-US" sz="1000" dirty="0" err="1"/>
              <a:t>Piotrkow</a:t>
            </a:r>
            <a:r>
              <a:rPr lang="en-US" altLang="en-US" sz="1000" dirty="0"/>
              <a:t> 				222,299 			15.83 	</a:t>
            </a:r>
          </a:p>
          <a:p>
            <a:r>
              <a:rPr lang="en-US" altLang="en-US" sz="1000" dirty="0"/>
              <a:t>Plock 				50,473 			9.13 	</a:t>
            </a:r>
          </a:p>
          <a:p>
            <a:r>
              <a:rPr lang="en-US" altLang="en-US" sz="1000" dirty="0"/>
              <a:t>Radom 				113,277 			13.89 	</a:t>
            </a:r>
          </a:p>
          <a:p>
            <a:r>
              <a:rPr lang="en-US" altLang="en-US" sz="1000" dirty="0" err="1"/>
              <a:t>Siedle</a:t>
            </a:r>
            <a:r>
              <a:rPr lang="en-US" altLang="en-US" sz="1000" dirty="0"/>
              <a:t> 				122,370 			15.84 	</a:t>
            </a:r>
          </a:p>
          <a:p>
            <a:r>
              <a:rPr lang="en-US" altLang="en-US" sz="1000" dirty="0" err="1"/>
              <a:t>Suwalki</a:t>
            </a:r>
            <a:r>
              <a:rPr lang="en-US" altLang="en-US" sz="1000" dirty="0"/>
              <a:t> 				58,808 			10.09 	</a:t>
            </a:r>
          </a:p>
          <a:p>
            <a:r>
              <a:rPr lang="en-US" altLang="en-US" sz="1000" dirty="0"/>
              <a:t>Warsaw 				349,943 			18.12 	</a:t>
            </a:r>
          </a:p>
          <a:p>
            <a:r>
              <a:rPr lang="en-US" altLang="en-US" sz="1000" dirty="0"/>
              <a:t>Caucasus Region 			58,471 			0.63 	</a:t>
            </a:r>
          </a:p>
          <a:p>
            <a:r>
              <a:rPr lang="en-US" altLang="en-US" sz="1000" dirty="0"/>
              <a:t>Siberia Region 			34,477 			0.60 	</a:t>
            </a:r>
          </a:p>
          <a:p>
            <a:r>
              <a:rPr lang="en-US" altLang="en-US" sz="1000" dirty="0"/>
              <a:t>Central Asia Region 			12,729 			0.16 	</a:t>
            </a:r>
          </a:p>
          <a:p>
            <a:r>
              <a:rPr lang="en-US" altLang="en-US" sz="1000" dirty="0"/>
              <a:t>Other Provinces/Regions 			269,088 	</a:t>
            </a:r>
          </a:p>
          <a:p>
            <a:r>
              <a:rPr lang="en-US" altLang="en-US" sz="1000" b="1" dirty="0">
                <a:solidFill>
                  <a:schemeClr val="tx2"/>
                </a:solidFill>
              </a:rPr>
              <a:t>All Provinces/Regions 			5,189,401 			4.13 </a:t>
            </a:r>
          </a:p>
          <a:p>
            <a:pPr>
              <a:buFontTx/>
              <a:buNone/>
            </a:pPr>
            <a:endParaRPr lang="fr-FR" altLang="en-US" sz="300" dirty="0">
              <a:solidFill>
                <a:schemeClr val="tx2"/>
              </a:solidFill>
            </a:endParaRPr>
          </a:p>
          <a:p>
            <a:pPr>
              <a:buFontTx/>
              <a:buNone/>
            </a:pPr>
            <a:r>
              <a:rPr lang="fr-FR" altLang="en-US" sz="1000" dirty="0"/>
              <a:t>Source: </a:t>
            </a:r>
            <a:r>
              <a:rPr lang="fr-FR" altLang="en-US" sz="1000" dirty="0" err="1"/>
              <a:t>Compiled</a:t>
            </a:r>
            <a:r>
              <a:rPr lang="fr-FR" altLang="en-US" sz="1000" dirty="0"/>
              <a:t> </a:t>
            </a:r>
            <a:r>
              <a:rPr lang="fr-FR" altLang="en-US" sz="1000" dirty="0" err="1"/>
              <a:t>from</a:t>
            </a:r>
            <a:r>
              <a:rPr lang="fr-FR" altLang="en-US" sz="1000" dirty="0"/>
              <a:t>: </a:t>
            </a:r>
            <a:r>
              <a:rPr lang="fr-FR" altLang="en-US" sz="1000" dirty="0" err="1"/>
              <a:t>Jewish</a:t>
            </a:r>
            <a:r>
              <a:rPr lang="fr-FR" altLang="en-US" sz="1000" dirty="0"/>
              <a:t> </a:t>
            </a:r>
            <a:r>
              <a:rPr lang="fr-FR" altLang="en-US" sz="1000" dirty="0" err="1"/>
              <a:t>Colonization</a:t>
            </a:r>
            <a:r>
              <a:rPr lang="fr-FR" altLang="en-US" sz="1000" dirty="0"/>
              <a:t> Association, </a:t>
            </a:r>
            <a:r>
              <a:rPr lang="fr-FR" altLang="en-US" sz="1000" i="1" dirty="0"/>
              <a:t>Recueil de matériaux sur la situation économique des Israélites de Russie, d'après l'enquête de la </a:t>
            </a:r>
            <a:r>
              <a:rPr lang="fr-FR" altLang="en-US" sz="1000" i="1" dirty="0" err="1"/>
              <a:t>Jewish</a:t>
            </a:r>
            <a:r>
              <a:rPr lang="fr-FR" altLang="en-US" sz="1000" i="1" dirty="0"/>
              <a:t> </a:t>
            </a:r>
            <a:r>
              <a:rPr lang="fr-FR" altLang="en-US" sz="1000" i="1" dirty="0" err="1"/>
              <a:t>Colonization</a:t>
            </a:r>
            <a:r>
              <a:rPr lang="fr-FR" altLang="en-US" sz="1000" i="1" dirty="0"/>
              <a:t> Association, Tome II: La Grande Industrie, Misère et Bienfaisance, Instruction, Paris: F. Alcan, 1908, Appendice, Tableau 1, 2, 3, and Carte (Note: the </a:t>
            </a:r>
            <a:r>
              <a:rPr lang="fr-FR" altLang="en-US" sz="1000" i="1" dirty="0" err="1"/>
              <a:t>names</a:t>
            </a:r>
            <a:r>
              <a:rPr lang="fr-FR" altLang="en-US" sz="1000" i="1" dirty="0"/>
              <a:t> of </a:t>
            </a:r>
            <a:r>
              <a:rPr lang="fr-FR" altLang="en-US" sz="1000" i="1" dirty="0" err="1"/>
              <a:t>some</a:t>
            </a:r>
            <a:r>
              <a:rPr lang="fr-FR" altLang="en-US" sz="1000" i="1" dirty="0"/>
              <a:t> provinces </a:t>
            </a:r>
            <a:r>
              <a:rPr lang="fr-FR" altLang="en-US" sz="1000" i="1" dirty="0" err="1"/>
              <a:t>retain</a:t>
            </a:r>
            <a:r>
              <a:rPr lang="fr-FR" altLang="en-US" sz="1000" i="1" dirty="0"/>
              <a:t> </a:t>
            </a:r>
            <a:r>
              <a:rPr lang="fr-FR" altLang="en-US" sz="1000" i="1" dirty="0" err="1"/>
              <a:t>their</a:t>
            </a:r>
            <a:r>
              <a:rPr lang="fr-FR" altLang="en-US" sz="1000" i="1" dirty="0"/>
              <a:t> French </a:t>
            </a:r>
            <a:r>
              <a:rPr lang="fr-FR" altLang="en-US" sz="1000" i="1" dirty="0" err="1"/>
              <a:t>spelling</a:t>
            </a:r>
            <a:r>
              <a:rPr lang="fr-FR" altLang="en-US" sz="1000" i="1" dirty="0"/>
              <a:t>). </a:t>
            </a:r>
            <a:r>
              <a:rPr lang="fr-FR" altLang="en-US" sz="1000" i="1" dirty="0" err="1"/>
              <a:t>See</a:t>
            </a:r>
            <a:r>
              <a:rPr lang="fr-FR" altLang="en-US" sz="1000" i="1" dirty="0"/>
              <a:t> </a:t>
            </a:r>
            <a:r>
              <a:rPr lang="fr-FR" altLang="en-US" sz="1000" i="1" dirty="0" err="1"/>
              <a:t>also</a:t>
            </a:r>
            <a:r>
              <a:rPr lang="fr-FR" altLang="en-US" sz="1000" i="1" dirty="0"/>
              <a:t> </a:t>
            </a:r>
            <a:r>
              <a:rPr lang="fr-FR" altLang="en-US" sz="1000" i="1" dirty="0" err="1"/>
              <a:t>Jewish</a:t>
            </a:r>
            <a:r>
              <a:rPr lang="fr-FR" altLang="en-US" sz="1000" i="1" dirty="0"/>
              <a:t> </a:t>
            </a:r>
            <a:r>
              <a:rPr lang="fr-FR" altLang="en-US" sz="1000" i="1" dirty="0" err="1"/>
              <a:t>Colonization</a:t>
            </a:r>
            <a:r>
              <a:rPr lang="fr-FR" altLang="en-US" sz="1000" i="1" dirty="0"/>
              <a:t> Association, Recueil de matériaux sur la situation économique des Israélites de Russie, d'après l'enquête de la </a:t>
            </a:r>
            <a:r>
              <a:rPr lang="fr-FR" altLang="en-US" sz="1000" i="1" dirty="0" err="1"/>
              <a:t>Jewish</a:t>
            </a:r>
            <a:r>
              <a:rPr lang="fr-FR" altLang="en-US" sz="1000" i="1" dirty="0"/>
              <a:t> </a:t>
            </a:r>
            <a:r>
              <a:rPr lang="fr-FR" altLang="en-US" sz="1000" i="1" dirty="0" err="1"/>
              <a:t>Colonization</a:t>
            </a:r>
            <a:r>
              <a:rPr lang="fr-FR" altLang="en-US" sz="1000" i="1" dirty="0"/>
              <a:t> Association, Tome I: Introduction, Agriculture, Artisans et </a:t>
            </a:r>
            <a:r>
              <a:rPr lang="fr-FR" altLang="en-US" sz="1000" i="1" dirty="0" err="1"/>
              <a:t>Manoeuvres</a:t>
            </a:r>
            <a:r>
              <a:rPr lang="fr-FR" altLang="en-US" sz="1000" i="1" dirty="0"/>
              <a:t>, Paris: F. Alcan, 1908, pages 21-23. </a:t>
            </a:r>
            <a:r>
              <a:rPr lang="en-US" altLang="en-US" sz="1000" dirty="0">
                <a:solidFill>
                  <a:schemeClr val="tx2"/>
                </a:solidFill>
              </a:rPr>
              <a:t>	</a:t>
            </a:r>
          </a:p>
        </p:txBody>
      </p:sp>
      <p:sp>
        <p:nvSpPr>
          <p:cNvPr id="33796" name="TextBox 2"/>
          <p:cNvSpPr txBox="1">
            <a:spLocks noChangeArrowheads="1"/>
          </p:cNvSpPr>
          <p:nvPr/>
        </p:nvSpPr>
        <p:spPr bwMode="auto">
          <a:xfrm>
            <a:off x="7038975" y="804863"/>
            <a:ext cx="207645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srgbClr val="FFFF00"/>
                </a:solidFill>
              </a:rPr>
              <a:t>Population figures published by the Berman Jewish </a:t>
            </a:r>
            <a:r>
              <a:rPr lang="en-US" altLang="en-US" sz="1400" dirty="0" err="1">
                <a:solidFill>
                  <a:srgbClr val="FFFF00"/>
                </a:solidFill>
              </a:rPr>
              <a:t>DataBank</a:t>
            </a:r>
            <a:r>
              <a:rPr lang="en-US" altLang="en-US" sz="1400" dirty="0">
                <a:solidFill>
                  <a:srgbClr val="FFFF00"/>
                </a:solidFill>
              </a:rPr>
              <a:t> of the Jewish Federations of North America indicate that in 2016, US Jewish population was 6.8 million, and the world's Jewish population was 14.4 million. </a:t>
            </a:r>
          </a:p>
          <a:p>
            <a:pPr eaLnBrk="1" hangingPunct="1">
              <a:spcBef>
                <a:spcPct val="0"/>
              </a:spcBef>
              <a:buFontTx/>
              <a:buNone/>
            </a:pPr>
            <a:r>
              <a:rPr lang="en-US" altLang="en-US" sz="1400" dirty="0">
                <a:solidFill>
                  <a:srgbClr val="FFFFFF"/>
                </a:solidFill>
                <a:hlinkClick r:id="rId2"/>
              </a:rPr>
              <a:t>http://www.jewishdatabank.org/</a:t>
            </a:r>
            <a:r>
              <a:rPr lang="en-US" altLang="en-US" sz="1400" dirty="0">
                <a:solidFill>
                  <a:srgbClr val="FFFFFF"/>
                </a:solidFill>
              </a:rPr>
              <a:t> </a:t>
            </a:r>
          </a:p>
          <a:p>
            <a:pPr eaLnBrk="1" hangingPunct="1">
              <a:spcBef>
                <a:spcPct val="0"/>
              </a:spcBef>
              <a:buFontTx/>
              <a:buNone/>
            </a:pPr>
            <a:r>
              <a:rPr lang="en-US" altLang="en-US" sz="1400" dirty="0">
                <a:solidFill>
                  <a:srgbClr val="FFFFFF"/>
                </a:solidFill>
              </a:rPr>
              <a:t> </a:t>
            </a:r>
          </a:p>
          <a:p>
            <a:pPr eaLnBrk="1" hangingPunct="1">
              <a:spcBef>
                <a:spcPct val="0"/>
              </a:spcBef>
              <a:buFontTx/>
              <a:buNone/>
            </a:pPr>
            <a:r>
              <a:rPr lang="en-US" altLang="en-US" sz="1400" dirty="0">
                <a:solidFill>
                  <a:schemeClr val="tx2"/>
                </a:solidFill>
              </a:rPr>
              <a:t>How Fall Of Steven M. Cohen </a:t>
            </a:r>
            <a:r>
              <a:rPr lang="en-US" altLang="en-US" sz="1400" dirty="0"/>
              <a:t>[President of the Berman Jewish Policy Archive, a database of Jewish communal policy research at Stanford University] </a:t>
            </a:r>
            <a:r>
              <a:rPr lang="en-US" altLang="en-US" sz="1400" dirty="0">
                <a:solidFill>
                  <a:schemeClr val="tx2"/>
                </a:solidFill>
              </a:rPr>
              <a:t>Could Change The Field Of Counting Jews, </a:t>
            </a:r>
            <a:r>
              <a:rPr lang="en-US" altLang="en-US" sz="1400" dirty="0">
                <a:solidFill>
                  <a:srgbClr val="FFFFFF"/>
                </a:solidFill>
              </a:rPr>
              <a:t>Forward, 8/3/2018, </a:t>
            </a:r>
            <a:r>
              <a:rPr lang="en-US" altLang="en-US" sz="800" dirty="0">
                <a:solidFill>
                  <a:srgbClr val="FFFFFF"/>
                </a:solidFill>
                <a:hlinkClick r:id="rId3"/>
              </a:rPr>
              <a:t>https://forward.com/news/407361/how-fall-of-steven-m-cohen-could-change-the-field-of-counting-jews/</a:t>
            </a:r>
            <a:r>
              <a:rPr lang="en-US" altLang="en-US" sz="800" dirty="0">
                <a:solidFill>
                  <a:srgbClr val="FFFFFF"/>
                </a:solidFill>
              </a:rPr>
              <a:t> </a:t>
            </a:r>
          </a:p>
        </p:txBody>
      </p:sp>
      <p:cxnSp>
        <p:nvCxnSpPr>
          <p:cNvPr id="33797" name="Straight Connector 4"/>
          <p:cNvCxnSpPr>
            <a:cxnSpLocks noChangeShapeType="1"/>
          </p:cNvCxnSpPr>
          <p:nvPr/>
        </p:nvCxnSpPr>
        <p:spPr bwMode="auto">
          <a:xfrm>
            <a:off x="7038975" y="804863"/>
            <a:ext cx="21050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3798" name="Straight Connector 6"/>
          <p:cNvCxnSpPr>
            <a:cxnSpLocks noChangeShapeType="1"/>
          </p:cNvCxnSpPr>
          <p:nvPr/>
        </p:nvCxnSpPr>
        <p:spPr bwMode="auto">
          <a:xfrm>
            <a:off x="7038975" y="804863"/>
            <a:ext cx="26988" cy="53673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3799" name="Straight Connector 8"/>
          <p:cNvCxnSpPr>
            <a:cxnSpLocks noChangeShapeType="1"/>
          </p:cNvCxnSpPr>
          <p:nvPr/>
        </p:nvCxnSpPr>
        <p:spPr bwMode="auto">
          <a:xfrm>
            <a:off x="7065963" y="6172200"/>
            <a:ext cx="21050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 name="Straight Connector 3"/>
          <p:cNvCxnSpPr/>
          <p:nvPr/>
        </p:nvCxnSpPr>
        <p:spPr bwMode="auto">
          <a:xfrm>
            <a:off x="7038975" y="3505200"/>
            <a:ext cx="20764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
          <p:cNvSpPr txBox="1">
            <a:spLocks noChangeArrowheads="1"/>
          </p:cNvSpPr>
          <p:nvPr/>
        </p:nvSpPr>
        <p:spPr bwMode="auto">
          <a:xfrm>
            <a:off x="0" y="0"/>
            <a:ext cx="9144000" cy="6848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600" b="1" dirty="0">
                <a:solidFill>
                  <a:srgbClr val="FFFF00"/>
                </a:solidFill>
              </a:rPr>
              <a:t>Original names and countries of the new*</a:t>
            </a:r>
            <a:r>
              <a:rPr lang="en-US" altLang="en-US" sz="2600" b="1" i="1" dirty="0">
                <a:solidFill>
                  <a:srgbClr val="FFFF00"/>
                </a:solidFill>
              </a:rPr>
              <a:t> </a:t>
            </a:r>
            <a:r>
              <a:rPr lang="en-US" altLang="en-US" sz="2600" b="1" dirty="0">
                <a:solidFill>
                  <a:srgbClr val="FFFF00"/>
                </a:solidFill>
              </a:rPr>
              <a:t>children of Abraham</a:t>
            </a:r>
          </a:p>
          <a:p>
            <a:pPr>
              <a:spcBef>
                <a:spcPct val="0"/>
              </a:spcBef>
              <a:buFontTx/>
              <a:buNone/>
            </a:pPr>
            <a:r>
              <a:rPr lang="en-US" altLang="en-US" sz="1400" b="1" u="sng" dirty="0">
                <a:solidFill>
                  <a:srgbClr val="FFFFFF"/>
                </a:solidFill>
              </a:rPr>
              <a:t>Israeli Name </a:t>
            </a:r>
            <a:r>
              <a:rPr lang="en-US" altLang="en-US" sz="1400" b="1" dirty="0">
                <a:solidFill>
                  <a:srgbClr val="FFFFFF"/>
                </a:solidFill>
              </a:rPr>
              <a:t>	           </a:t>
            </a:r>
            <a:r>
              <a:rPr lang="en-US" altLang="en-US" sz="1400" b="1" u="sng" dirty="0">
                <a:solidFill>
                  <a:srgbClr val="FFFFFF"/>
                </a:solidFill>
              </a:rPr>
              <a:t>Original Name </a:t>
            </a:r>
            <a:r>
              <a:rPr lang="en-US" altLang="en-US" sz="1400" b="1" dirty="0">
                <a:solidFill>
                  <a:srgbClr val="FFFFFF"/>
                </a:solidFill>
              </a:rPr>
              <a:t>	</a:t>
            </a:r>
            <a:r>
              <a:rPr lang="en-US" altLang="en-US" sz="1400" b="1" u="sng" dirty="0">
                <a:solidFill>
                  <a:srgbClr val="FFFFFF"/>
                </a:solidFill>
              </a:rPr>
              <a:t>Original Country </a:t>
            </a:r>
            <a:r>
              <a:rPr lang="en-US" altLang="en-US" sz="1400" b="1" dirty="0">
                <a:solidFill>
                  <a:srgbClr val="FFFFFF"/>
                </a:solidFill>
              </a:rPr>
              <a:t>	</a:t>
            </a:r>
            <a:r>
              <a:rPr lang="en-US" altLang="en-US" sz="1400" b="1" u="sng" dirty="0">
                <a:solidFill>
                  <a:srgbClr val="FFFFFF"/>
                </a:solidFill>
              </a:rPr>
              <a:t>Top Services to the State of Israel</a:t>
            </a:r>
          </a:p>
          <a:p>
            <a:pPr>
              <a:spcBef>
                <a:spcPct val="0"/>
              </a:spcBef>
              <a:buFontTx/>
              <a:buNone/>
            </a:pPr>
            <a:r>
              <a:rPr lang="en-US" altLang="en-US" sz="1400" dirty="0">
                <a:solidFill>
                  <a:srgbClr val="FFFFFF"/>
                </a:solidFill>
              </a:rPr>
              <a:t>David Ben-Gurion 	           </a:t>
            </a:r>
            <a:r>
              <a:rPr lang="en-US" altLang="en-US" sz="1400" dirty="0" err="1">
                <a:solidFill>
                  <a:srgbClr val="FFFFFF"/>
                </a:solidFill>
              </a:rPr>
              <a:t>Grün</a:t>
            </a:r>
            <a:r>
              <a:rPr lang="en-US" altLang="en-US" sz="1400" dirty="0">
                <a:solidFill>
                  <a:srgbClr val="FFFFFF"/>
                </a:solidFill>
              </a:rPr>
              <a:t> 	       	Poland 		Prime Minister 1948-53 &amp; 1955-63</a:t>
            </a:r>
          </a:p>
          <a:p>
            <a:pPr>
              <a:spcBef>
                <a:spcPct val="0"/>
              </a:spcBef>
              <a:buFontTx/>
              <a:buNone/>
            </a:pPr>
            <a:r>
              <a:rPr lang="en-US" altLang="en-US" sz="1400" dirty="0">
                <a:solidFill>
                  <a:srgbClr val="FFFFFF"/>
                </a:solidFill>
              </a:rPr>
              <a:t>Moshe </a:t>
            </a:r>
            <a:r>
              <a:rPr lang="en-US" altLang="en-US" sz="1400" dirty="0" err="1">
                <a:solidFill>
                  <a:srgbClr val="FFFFFF"/>
                </a:solidFill>
              </a:rPr>
              <a:t>Sharett</a:t>
            </a:r>
            <a:r>
              <a:rPr lang="en-US" altLang="en-US" sz="1400" dirty="0">
                <a:solidFill>
                  <a:srgbClr val="FFFFFF"/>
                </a:solidFill>
              </a:rPr>
              <a:t> 	           </a:t>
            </a:r>
            <a:r>
              <a:rPr lang="en-US" altLang="en-US" sz="1400" dirty="0" err="1">
                <a:solidFill>
                  <a:srgbClr val="FFFFFF"/>
                </a:solidFill>
              </a:rPr>
              <a:t>Shertok</a:t>
            </a:r>
            <a:r>
              <a:rPr lang="en-US" altLang="en-US" sz="1400" dirty="0">
                <a:solidFill>
                  <a:srgbClr val="FFFFFF"/>
                </a:solidFill>
              </a:rPr>
              <a:t> 	Ukraine 		Prime Minister 1954-55</a:t>
            </a:r>
          </a:p>
          <a:p>
            <a:pPr>
              <a:spcBef>
                <a:spcPct val="0"/>
              </a:spcBef>
              <a:buFontTx/>
              <a:buNone/>
            </a:pPr>
            <a:r>
              <a:rPr lang="en-US" altLang="en-US" sz="1400" dirty="0">
                <a:solidFill>
                  <a:srgbClr val="FFFFFF"/>
                </a:solidFill>
              </a:rPr>
              <a:t>Levi Eshkol 	            	           </a:t>
            </a:r>
            <a:r>
              <a:rPr lang="en-US" altLang="en-US" sz="1400" dirty="0" err="1">
                <a:solidFill>
                  <a:srgbClr val="FFFFFF"/>
                </a:solidFill>
              </a:rPr>
              <a:t>Shkolnik</a:t>
            </a:r>
            <a:r>
              <a:rPr lang="en-US" altLang="en-US" sz="1400" dirty="0">
                <a:solidFill>
                  <a:srgbClr val="FFFFFF"/>
                </a:solidFill>
              </a:rPr>
              <a:t> 	Ukraine 		Prime Minister 1963-69</a:t>
            </a:r>
          </a:p>
          <a:p>
            <a:pPr>
              <a:spcBef>
                <a:spcPct val="0"/>
              </a:spcBef>
              <a:buFontTx/>
              <a:buNone/>
            </a:pPr>
            <a:r>
              <a:rPr lang="en-US" altLang="en-US" sz="1400" dirty="0">
                <a:solidFill>
                  <a:srgbClr val="FFFFFF"/>
                </a:solidFill>
              </a:rPr>
              <a:t>Golda Meir 	            	           </a:t>
            </a:r>
            <a:r>
              <a:rPr lang="en-US" altLang="en-US" sz="1400" dirty="0" err="1">
                <a:solidFill>
                  <a:srgbClr val="FFFFFF"/>
                </a:solidFill>
              </a:rPr>
              <a:t>Mabovitch</a:t>
            </a:r>
            <a:r>
              <a:rPr lang="en-US" altLang="en-US" sz="1400" dirty="0">
                <a:solidFill>
                  <a:srgbClr val="FFFFFF"/>
                </a:solidFill>
              </a:rPr>
              <a:t> 	Ukraine 		Prime Minister 1969-74</a:t>
            </a:r>
          </a:p>
          <a:p>
            <a:pPr>
              <a:spcBef>
                <a:spcPct val="0"/>
              </a:spcBef>
              <a:buFontTx/>
              <a:buNone/>
            </a:pPr>
            <a:r>
              <a:rPr lang="en-US" altLang="en-US" sz="1400" dirty="0">
                <a:solidFill>
                  <a:srgbClr val="FFFFFF"/>
                </a:solidFill>
              </a:rPr>
              <a:t>Yitzhak Rabin 	           </a:t>
            </a:r>
            <a:r>
              <a:rPr lang="en-US" altLang="en-US" sz="1400" dirty="0" err="1">
                <a:solidFill>
                  <a:srgbClr val="FFFFFF"/>
                </a:solidFill>
              </a:rPr>
              <a:t>Rubitzov</a:t>
            </a:r>
            <a:r>
              <a:rPr lang="en-US" altLang="en-US" sz="1400" dirty="0">
                <a:solidFill>
                  <a:srgbClr val="FFFFFF"/>
                </a:solidFill>
              </a:rPr>
              <a:t> 	 Ukraine 		Prime Minister 1974-77 &amp; 1992-95</a:t>
            </a:r>
          </a:p>
          <a:p>
            <a:pPr>
              <a:spcBef>
                <a:spcPct val="0"/>
              </a:spcBef>
              <a:buFontTx/>
              <a:buNone/>
            </a:pPr>
            <a:r>
              <a:rPr lang="nl-NL" altLang="en-US" sz="1400" dirty="0">
                <a:solidFill>
                  <a:srgbClr val="FFFFFF"/>
                </a:solidFill>
              </a:rPr>
              <a:t>Menachem Begin 	           Begin 	 Belarus 		Prime Minister 1977-83</a:t>
            </a:r>
          </a:p>
          <a:p>
            <a:pPr>
              <a:spcBef>
                <a:spcPct val="0"/>
              </a:spcBef>
              <a:buFontTx/>
              <a:buNone/>
            </a:pPr>
            <a:r>
              <a:rPr lang="en-US" altLang="en-US" sz="1400" dirty="0">
                <a:solidFill>
                  <a:srgbClr val="FFFFFF"/>
                </a:solidFill>
              </a:rPr>
              <a:t>Yitzhak Shamir 	           </a:t>
            </a:r>
            <a:r>
              <a:rPr lang="en-US" altLang="en-US" sz="1400" dirty="0" err="1">
                <a:solidFill>
                  <a:srgbClr val="FFFFFF"/>
                </a:solidFill>
              </a:rPr>
              <a:t>Yzernitzky</a:t>
            </a:r>
            <a:r>
              <a:rPr lang="en-US" altLang="en-US" sz="1400" dirty="0">
                <a:solidFill>
                  <a:srgbClr val="FFFFFF"/>
                </a:solidFill>
              </a:rPr>
              <a:t> 	 Poland 		Prime Minister 1983-84 &amp; 1992-95</a:t>
            </a:r>
          </a:p>
          <a:p>
            <a:pPr>
              <a:spcBef>
                <a:spcPct val="0"/>
              </a:spcBef>
              <a:buFontTx/>
              <a:buNone/>
            </a:pPr>
            <a:r>
              <a:rPr lang="en-US" altLang="en-US" sz="1400" b="1" dirty="0">
                <a:solidFill>
                  <a:srgbClr val="FFFF00"/>
                </a:solidFill>
              </a:rPr>
              <a:t>Benjamin Netanyahu                </a:t>
            </a:r>
            <a:r>
              <a:rPr lang="en-US" altLang="en-US" sz="1400" b="1" dirty="0" err="1">
                <a:solidFill>
                  <a:srgbClr val="FFFF00"/>
                </a:solidFill>
              </a:rPr>
              <a:t>Milikowsky</a:t>
            </a:r>
            <a:r>
              <a:rPr lang="en-US" altLang="en-US" sz="1400" b="1" dirty="0">
                <a:solidFill>
                  <a:srgbClr val="FFFF00"/>
                </a:solidFill>
              </a:rPr>
              <a:t> 	 Lithuania 		Prime Minister 1996-99/2009-present</a:t>
            </a:r>
          </a:p>
          <a:p>
            <a:pPr>
              <a:spcBef>
                <a:spcPct val="0"/>
              </a:spcBef>
              <a:buFontTx/>
              <a:buNone/>
            </a:pPr>
            <a:r>
              <a:rPr lang="en-US" altLang="en-US" sz="1400" dirty="0">
                <a:solidFill>
                  <a:srgbClr val="FFFFFF"/>
                </a:solidFill>
              </a:rPr>
              <a:t>Ehud Barak 	            	            </a:t>
            </a:r>
            <a:r>
              <a:rPr lang="en-US" altLang="en-US" sz="1400" dirty="0" err="1">
                <a:solidFill>
                  <a:srgbClr val="FFFFFF"/>
                </a:solidFill>
              </a:rPr>
              <a:t>Brug</a:t>
            </a:r>
            <a:r>
              <a:rPr lang="en-US" altLang="en-US" sz="1400" dirty="0">
                <a:solidFill>
                  <a:srgbClr val="FFFFFF"/>
                </a:solidFill>
              </a:rPr>
              <a:t> 	 Belarus 		Prime Minister 1999-01</a:t>
            </a:r>
          </a:p>
          <a:p>
            <a:pPr>
              <a:spcBef>
                <a:spcPct val="0"/>
              </a:spcBef>
              <a:buFontTx/>
              <a:buNone/>
            </a:pPr>
            <a:r>
              <a:rPr lang="en-US" altLang="en-US" sz="1400" dirty="0">
                <a:solidFill>
                  <a:srgbClr val="FFFFFF"/>
                </a:solidFill>
              </a:rPr>
              <a:t>Ariel Sharon 	            </a:t>
            </a:r>
            <a:r>
              <a:rPr lang="en-US" altLang="en-US" sz="1400" dirty="0" err="1">
                <a:solidFill>
                  <a:srgbClr val="FFFFFF"/>
                </a:solidFill>
              </a:rPr>
              <a:t>Sheinerman</a:t>
            </a:r>
            <a:r>
              <a:rPr lang="en-US" altLang="en-US" sz="1400" dirty="0">
                <a:solidFill>
                  <a:srgbClr val="FFFFFF"/>
                </a:solidFill>
              </a:rPr>
              <a:t>           Belarus 		Prime Minister 2001-06</a:t>
            </a:r>
          </a:p>
          <a:p>
            <a:pPr>
              <a:spcBef>
                <a:spcPct val="0"/>
              </a:spcBef>
              <a:buFontTx/>
              <a:buNone/>
            </a:pPr>
            <a:r>
              <a:rPr lang="nb-NO" altLang="en-US" sz="1400" dirty="0">
                <a:solidFill>
                  <a:srgbClr val="FFFFFF"/>
                </a:solidFill>
              </a:rPr>
              <a:t>Ehud Olmert 	            Olmert 	 Ukraine 		Prime Minister 2006-2009</a:t>
            </a:r>
          </a:p>
          <a:p>
            <a:pPr>
              <a:spcBef>
                <a:spcPct val="0"/>
              </a:spcBef>
              <a:buFontTx/>
              <a:buNone/>
            </a:pPr>
            <a:r>
              <a:rPr lang="de-DE" altLang="en-US" sz="1400" dirty="0">
                <a:solidFill>
                  <a:srgbClr val="FFFFFF"/>
                </a:solidFill>
              </a:rPr>
              <a:t>Chaim Weizmann 	            Weizmann 	 Belarus 		President 1949-52</a:t>
            </a:r>
          </a:p>
          <a:p>
            <a:pPr>
              <a:spcBef>
                <a:spcPct val="0"/>
              </a:spcBef>
              <a:buFontTx/>
              <a:buNone/>
            </a:pPr>
            <a:r>
              <a:rPr lang="nl-NL" altLang="en-US" sz="1400" dirty="0">
                <a:solidFill>
                  <a:srgbClr val="FFFFFF"/>
                </a:solidFill>
              </a:rPr>
              <a:t>Itzhak Ben-Zvi 	            Shimshelevitz       Ukraine 		President 1952-63</a:t>
            </a:r>
          </a:p>
          <a:p>
            <a:pPr>
              <a:spcBef>
                <a:spcPct val="0"/>
              </a:spcBef>
              <a:buFontTx/>
              <a:buNone/>
            </a:pPr>
            <a:r>
              <a:rPr lang="en-US" altLang="en-US" sz="1400" dirty="0" err="1">
                <a:solidFill>
                  <a:srgbClr val="FFFFFF"/>
                </a:solidFill>
              </a:rPr>
              <a:t>Zalman</a:t>
            </a:r>
            <a:r>
              <a:rPr lang="en-US" altLang="en-US" sz="1400" dirty="0">
                <a:solidFill>
                  <a:srgbClr val="FFFFFF"/>
                </a:solidFill>
              </a:rPr>
              <a:t> </a:t>
            </a:r>
            <a:r>
              <a:rPr lang="en-US" altLang="en-US" sz="1400" dirty="0" err="1">
                <a:solidFill>
                  <a:srgbClr val="FFFFFF"/>
                </a:solidFill>
              </a:rPr>
              <a:t>Shazar</a:t>
            </a:r>
            <a:r>
              <a:rPr lang="en-US" altLang="en-US" sz="1400" dirty="0">
                <a:solidFill>
                  <a:srgbClr val="FFFFFF"/>
                </a:solidFill>
              </a:rPr>
              <a:t> 	            </a:t>
            </a:r>
            <a:r>
              <a:rPr lang="en-US" altLang="en-US" sz="1400" dirty="0" err="1">
                <a:solidFill>
                  <a:srgbClr val="FFFFFF"/>
                </a:solidFill>
              </a:rPr>
              <a:t>Rubashov</a:t>
            </a:r>
            <a:r>
              <a:rPr lang="en-US" altLang="en-US" sz="1400" dirty="0">
                <a:solidFill>
                  <a:srgbClr val="FFFFFF"/>
                </a:solidFill>
              </a:rPr>
              <a:t> 	 Belarus 		President 1963-73</a:t>
            </a:r>
          </a:p>
          <a:p>
            <a:pPr>
              <a:spcBef>
                <a:spcPct val="0"/>
              </a:spcBef>
              <a:buFontTx/>
              <a:buNone/>
            </a:pPr>
            <a:r>
              <a:rPr lang="en-US" altLang="en-US" sz="1400" dirty="0">
                <a:solidFill>
                  <a:srgbClr val="FFFFFF"/>
                </a:solidFill>
              </a:rPr>
              <a:t>Yitzhak Navon 	            Navon 	 Spain 		President 1978-83</a:t>
            </a:r>
          </a:p>
          <a:p>
            <a:pPr>
              <a:spcBef>
                <a:spcPct val="0"/>
              </a:spcBef>
              <a:buFontTx/>
              <a:buNone/>
            </a:pPr>
            <a:r>
              <a:rPr lang="en-US" altLang="en-US" sz="1400" dirty="0">
                <a:solidFill>
                  <a:srgbClr val="FFFFFF"/>
                </a:solidFill>
              </a:rPr>
              <a:t>Chaim Herzog 	            Herzog 	 Poland 		President 1983-93</a:t>
            </a:r>
          </a:p>
          <a:p>
            <a:pPr>
              <a:spcBef>
                <a:spcPct val="0"/>
              </a:spcBef>
              <a:buFontTx/>
              <a:buNone/>
            </a:pPr>
            <a:r>
              <a:rPr lang="de-DE" altLang="en-US" sz="1400" dirty="0">
                <a:solidFill>
                  <a:srgbClr val="FFFFFF"/>
                </a:solidFill>
              </a:rPr>
              <a:t>Ezer Weizman 	            Weizman 	 Belarus 		President 1993-00</a:t>
            </a:r>
          </a:p>
          <a:p>
            <a:pPr>
              <a:spcBef>
                <a:spcPct val="0"/>
              </a:spcBef>
              <a:buFontTx/>
              <a:buNone/>
            </a:pPr>
            <a:r>
              <a:rPr lang="sv-SE" altLang="en-US" sz="1400" dirty="0">
                <a:solidFill>
                  <a:srgbClr val="FFFFFF"/>
                </a:solidFill>
              </a:rPr>
              <a:t>Moshe Katsav 	            Qassab 	 Iran 		President 2000-07</a:t>
            </a:r>
          </a:p>
          <a:p>
            <a:pPr>
              <a:spcBef>
                <a:spcPct val="0"/>
              </a:spcBef>
              <a:buFontTx/>
              <a:buNone/>
            </a:pPr>
            <a:r>
              <a:rPr lang="en-US" altLang="en-US" sz="1400" dirty="0"/>
              <a:t>Shimon Peres 	            </a:t>
            </a:r>
            <a:r>
              <a:rPr lang="en-US" altLang="en-US" sz="1400" dirty="0" err="1"/>
              <a:t>Perski</a:t>
            </a:r>
            <a:r>
              <a:rPr lang="en-US" altLang="en-US" sz="1400" dirty="0"/>
              <a:t> 	 Belarus 		President 2007-2014</a:t>
            </a:r>
          </a:p>
          <a:p>
            <a:pPr>
              <a:spcBef>
                <a:spcPct val="0"/>
              </a:spcBef>
              <a:buFontTx/>
              <a:buNone/>
            </a:pPr>
            <a:r>
              <a:rPr lang="en-US" altLang="en-US" sz="1400" b="1" dirty="0">
                <a:solidFill>
                  <a:schemeClr val="tx2"/>
                </a:solidFill>
              </a:rPr>
              <a:t>Reuven </a:t>
            </a:r>
            <a:r>
              <a:rPr lang="en-US" altLang="en-US" sz="1400" b="1" dirty="0" err="1">
                <a:solidFill>
                  <a:schemeClr val="tx2"/>
                </a:solidFill>
              </a:rPr>
              <a:t>Rivlin</a:t>
            </a:r>
            <a:r>
              <a:rPr lang="en-US" altLang="en-US" sz="1400" b="1" dirty="0">
                <a:solidFill>
                  <a:schemeClr val="tx2"/>
                </a:solidFill>
              </a:rPr>
              <a:t>                            </a:t>
            </a:r>
            <a:r>
              <a:rPr lang="en-US" altLang="en-US" sz="1400" b="1" dirty="0" err="1">
                <a:solidFill>
                  <a:schemeClr val="tx2"/>
                </a:solidFill>
              </a:rPr>
              <a:t>Rivlin</a:t>
            </a:r>
            <a:r>
              <a:rPr lang="en-US" altLang="en-US" sz="1400" b="1" dirty="0">
                <a:solidFill>
                  <a:schemeClr val="tx2"/>
                </a:solidFill>
              </a:rPr>
              <a:t>	 Austria		President 2014-present</a:t>
            </a:r>
          </a:p>
          <a:p>
            <a:pPr>
              <a:spcBef>
                <a:spcPct val="0"/>
              </a:spcBef>
              <a:buFontTx/>
              <a:buNone/>
            </a:pPr>
            <a:r>
              <a:rPr lang="en-US" altLang="en-US" sz="1000" dirty="0">
                <a:solidFill>
                  <a:srgbClr val="FFFFFF"/>
                </a:solidFill>
              </a:rPr>
              <a:t>Source: Israel Ministry of Foreign Affairs, “Personalities: The Presidents of the State of Israel and The Prime Ministers of the State of Israel,” 19 August 2006, http://www.israel-mfa.gov.il/mfa. A couple of the biographies were updated from the website of </a:t>
            </a:r>
            <a:r>
              <a:rPr lang="en-US" altLang="en-US" sz="1000" dirty="0" err="1">
                <a:solidFill>
                  <a:srgbClr val="FFFFFF"/>
                </a:solidFill>
              </a:rPr>
              <a:t>Wikepedia</a:t>
            </a:r>
            <a:r>
              <a:rPr lang="en-US" altLang="en-US" sz="1000" dirty="0">
                <a:solidFill>
                  <a:srgbClr val="FFFFFF"/>
                </a:solidFill>
              </a:rPr>
              <a:t> Free Encyclopedia, 11 February 2008, </a:t>
            </a:r>
            <a:r>
              <a:rPr lang="en-US" altLang="en-US" sz="1000" dirty="0">
                <a:solidFill>
                  <a:srgbClr val="FFFFFF"/>
                </a:solidFill>
                <a:hlinkClick r:id="rId2"/>
              </a:rPr>
              <a:t>http://en.wikipedia.org</a:t>
            </a:r>
            <a:endParaRPr lang="en-US" altLang="en-US" sz="1000" dirty="0">
              <a:solidFill>
                <a:srgbClr val="FFFFFF"/>
              </a:solidFill>
            </a:endParaRPr>
          </a:p>
          <a:p>
            <a:pPr eaLnBrk="1" hangingPunct="1">
              <a:spcBef>
                <a:spcPct val="0"/>
              </a:spcBef>
              <a:buFontTx/>
              <a:buNone/>
            </a:pPr>
            <a:r>
              <a:rPr lang="en-US" altLang="en-US" sz="1100" dirty="0">
                <a:solidFill>
                  <a:srgbClr val="FFFF00"/>
                </a:solidFill>
              </a:rPr>
              <a:t>*The “Semitic” ancestry and inheritance claimed by Zionism and Israel in the name of contemporary Jews have been rejected and exposed by many scholars, including </a:t>
            </a:r>
            <a:r>
              <a:rPr lang="en-US" altLang="en-US" sz="1100" b="1" dirty="0">
                <a:solidFill>
                  <a:srgbClr val="FFFF00"/>
                </a:solidFill>
              </a:rPr>
              <a:t>(1) Hungarian Ashkenazi Jew Arthur Koestler </a:t>
            </a:r>
            <a:r>
              <a:rPr lang="en-US" altLang="en-US" sz="1100" dirty="0">
                <a:solidFill>
                  <a:srgbClr val="FFFF00"/>
                </a:solidFill>
              </a:rPr>
              <a:t>in his book </a:t>
            </a:r>
            <a:r>
              <a:rPr lang="en-US" altLang="en-US" sz="1100" i="1" dirty="0">
                <a:solidFill>
                  <a:srgbClr val="FFFF00"/>
                </a:solidFill>
              </a:rPr>
              <a:t>The Thirteenth Tribe: The </a:t>
            </a:r>
            <a:r>
              <a:rPr lang="en-US" altLang="en-US" sz="1100" i="1" dirty="0" err="1">
                <a:solidFill>
                  <a:srgbClr val="FFFF00"/>
                </a:solidFill>
              </a:rPr>
              <a:t>Khazar</a:t>
            </a:r>
            <a:r>
              <a:rPr lang="en-US" altLang="en-US" sz="1100" i="1" dirty="0">
                <a:solidFill>
                  <a:srgbClr val="FFFF00"/>
                </a:solidFill>
              </a:rPr>
              <a:t> Empire and its Heritage; </a:t>
            </a:r>
            <a:r>
              <a:rPr lang="en-US" altLang="en-US" sz="1100" b="1" dirty="0">
                <a:solidFill>
                  <a:srgbClr val="FFFF00"/>
                </a:solidFill>
              </a:rPr>
              <a:t>(2) British archaeologist Michael Rice</a:t>
            </a:r>
            <a:r>
              <a:rPr lang="en-US" altLang="en-US" sz="1100" dirty="0">
                <a:solidFill>
                  <a:srgbClr val="FFFF00"/>
                </a:solidFill>
              </a:rPr>
              <a:t> in his book </a:t>
            </a:r>
            <a:r>
              <a:rPr lang="en-US" altLang="en-US" sz="1100" i="1" dirty="0">
                <a:solidFill>
                  <a:srgbClr val="FFFF00"/>
                </a:solidFill>
              </a:rPr>
              <a:t>False Inheritance: Israel in Palestine and the Search for a Solution, </a:t>
            </a:r>
            <a:r>
              <a:rPr lang="en-US" altLang="en-US" sz="1100" dirty="0">
                <a:solidFill>
                  <a:srgbClr val="FFFF00"/>
                </a:solidFill>
              </a:rPr>
              <a:t>(</a:t>
            </a:r>
            <a:r>
              <a:rPr lang="en-US" altLang="en-US" sz="1100" b="1" dirty="0">
                <a:solidFill>
                  <a:srgbClr val="FFFF00"/>
                </a:solidFill>
              </a:rPr>
              <a:t>3) Tel Aviv University Professor Paul Wexler </a:t>
            </a:r>
            <a:r>
              <a:rPr lang="en-US" altLang="en-US" sz="1100" dirty="0">
                <a:solidFill>
                  <a:srgbClr val="FFFF00"/>
                </a:solidFill>
              </a:rPr>
              <a:t>in his four books </a:t>
            </a:r>
            <a:r>
              <a:rPr lang="en-US" altLang="en-US" sz="1100" i="1" dirty="0">
                <a:solidFill>
                  <a:srgbClr val="FFFF00"/>
                </a:solidFill>
              </a:rPr>
              <a:t>(a) The Ashkenazic Jews: A </a:t>
            </a:r>
            <a:r>
              <a:rPr lang="en-US" altLang="en-US" sz="1100" i="1" dirty="0" err="1">
                <a:solidFill>
                  <a:srgbClr val="FFFF00"/>
                </a:solidFill>
              </a:rPr>
              <a:t>Slavo</a:t>
            </a:r>
            <a:r>
              <a:rPr lang="en-US" altLang="en-US" sz="1100" i="1" dirty="0">
                <a:solidFill>
                  <a:srgbClr val="FFFF00"/>
                </a:solidFill>
              </a:rPr>
              <a:t>-Turkic People in Search of a Jewish Identity, (b) The Non-Jewish Origins of the Sephardic Jews, (c) Two-tiered </a:t>
            </a:r>
            <a:r>
              <a:rPr lang="en-US" altLang="en-US" sz="1100" i="1" dirty="0" err="1">
                <a:solidFill>
                  <a:srgbClr val="FFFF00"/>
                </a:solidFill>
              </a:rPr>
              <a:t>Relexification</a:t>
            </a:r>
            <a:r>
              <a:rPr lang="en-US" altLang="en-US" sz="1100" i="1" dirty="0">
                <a:solidFill>
                  <a:srgbClr val="FFFF00"/>
                </a:solidFill>
              </a:rPr>
              <a:t> in Yiddish: Jews, Sorbs, </a:t>
            </a:r>
            <a:r>
              <a:rPr lang="en-US" altLang="en-US" sz="1100" i="1" dirty="0" err="1">
                <a:solidFill>
                  <a:srgbClr val="FFFF00"/>
                </a:solidFill>
              </a:rPr>
              <a:t>Khazars</a:t>
            </a:r>
            <a:r>
              <a:rPr lang="en-US" altLang="en-US" sz="1100" i="1" dirty="0">
                <a:solidFill>
                  <a:srgbClr val="FFFF00"/>
                </a:solidFill>
              </a:rPr>
              <a:t>, and the Kiev-</a:t>
            </a:r>
            <a:r>
              <a:rPr lang="en-US" altLang="en-US" sz="1100" i="1" dirty="0" err="1">
                <a:solidFill>
                  <a:srgbClr val="FFFF00"/>
                </a:solidFill>
              </a:rPr>
              <a:t>Polessian</a:t>
            </a:r>
            <a:r>
              <a:rPr lang="en-US" altLang="en-US" sz="1100" i="1" dirty="0">
                <a:solidFill>
                  <a:srgbClr val="FFFF00"/>
                </a:solidFill>
              </a:rPr>
              <a:t> Dialect; (d) Jewish and Non-Jewish Creators of “Jewish” Languages, and </a:t>
            </a:r>
            <a:r>
              <a:rPr lang="en-US" altLang="en-US" sz="1100" b="1" dirty="0">
                <a:solidFill>
                  <a:srgbClr val="FFFF00"/>
                </a:solidFill>
              </a:rPr>
              <a:t>(4) Tel Aviv University Professor </a:t>
            </a:r>
            <a:r>
              <a:rPr lang="en-US" altLang="en-US" sz="1100" b="1" dirty="0" err="1">
                <a:solidFill>
                  <a:srgbClr val="FFFF00"/>
                </a:solidFill>
              </a:rPr>
              <a:t>Shlomo</a:t>
            </a:r>
            <a:r>
              <a:rPr lang="en-US" altLang="en-US" sz="1100" b="1" dirty="0">
                <a:solidFill>
                  <a:srgbClr val="FFFF00"/>
                </a:solidFill>
              </a:rPr>
              <a:t> Sand </a:t>
            </a:r>
            <a:r>
              <a:rPr lang="en-US" altLang="en-US" sz="1100" dirty="0">
                <a:solidFill>
                  <a:srgbClr val="FFFF00"/>
                </a:solidFill>
              </a:rPr>
              <a:t>in his two books </a:t>
            </a:r>
            <a:r>
              <a:rPr lang="en-US" altLang="en-US" sz="1100" i="1" dirty="0">
                <a:solidFill>
                  <a:srgbClr val="FFFF00"/>
                </a:solidFill>
              </a:rPr>
              <a:t>(a) The Invention of the Jewish People and (b) The Invention of the Land of Israel. </a:t>
            </a:r>
          </a:p>
          <a:p>
            <a:pPr eaLnBrk="1" hangingPunct="1">
              <a:spcBef>
                <a:spcPct val="0"/>
              </a:spcBef>
              <a:buFontTx/>
              <a:buNone/>
            </a:pPr>
            <a:r>
              <a:rPr lang="en-US" altLang="en-US" sz="1100" dirty="0">
                <a:solidFill>
                  <a:schemeClr val="tx2"/>
                </a:solidFill>
              </a:rPr>
              <a:t>Ibn </a:t>
            </a:r>
            <a:r>
              <a:rPr lang="en-US" altLang="en-US" sz="1100" dirty="0" err="1">
                <a:solidFill>
                  <a:schemeClr val="tx2"/>
                </a:solidFill>
              </a:rPr>
              <a:t>Fadlan</a:t>
            </a:r>
            <a:r>
              <a:rPr lang="en-US" altLang="en-US" sz="1100" dirty="0">
                <a:solidFill>
                  <a:schemeClr val="tx2"/>
                </a:solidFill>
              </a:rPr>
              <a:t> visited the </a:t>
            </a:r>
            <a:r>
              <a:rPr lang="en-US" altLang="en-US" sz="1100" dirty="0" err="1">
                <a:solidFill>
                  <a:schemeClr val="tx2"/>
                </a:solidFill>
              </a:rPr>
              <a:t>Khazar</a:t>
            </a:r>
            <a:r>
              <a:rPr lang="en-US" altLang="en-US" sz="1100" dirty="0">
                <a:solidFill>
                  <a:schemeClr val="tx2"/>
                </a:solidFill>
              </a:rPr>
              <a:t> city [Astrakhan, Russia]  on the </a:t>
            </a:r>
            <a:r>
              <a:rPr lang="en-US" altLang="en-US" sz="1100" dirty="0" err="1">
                <a:solidFill>
                  <a:schemeClr val="tx2"/>
                </a:solidFill>
              </a:rPr>
              <a:t>Itil</a:t>
            </a:r>
            <a:r>
              <a:rPr lang="en-US" altLang="en-US" sz="1100" dirty="0">
                <a:solidFill>
                  <a:schemeClr val="tx2"/>
                </a:solidFill>
              </a:rPr>
              <a:t> [Volga] River in 921 AD and wrote:  </a:t>
            </a:r>
            <a:r>
              <a:rPr lang="en-US" altLang="en-US" sz="1100" b="1" dirty="0">
                <a:solidFill>
                  <a:schemeClr val="tx2"/>
                </a:solidFill>
              </a:rPr>
              <a:t>“The </a:t>
            </a:r>
            <a:r>
              <a:rPr lang="en-US" altLang="en-US" sz="1100" b="1" dirty="0" err="1">
                <a:solidFill>
                  <a:schemeClr val="tx2"/>
                </a:solidFill>
              </a:rPr>
              <a:t>Khazars</a:t>
            </a:r>
            <a:r>
              <a:rPr lang="en-US" altLang="en-US" sz="1100" b="1" dirty="0">
                <a:solidFill>
                  <a:schemeClr val="tx2"/>
                </a:solidFill>
              </a:rPr>
              <a:t> and their king are all Jews” , </a:t>
            </a:r>
            <a:r>
              <a:rPr lang="en-US" altLang="en-US" sz="1100" i="1" dirty="0">
                <a:solidFill>
                  <a:schemeClr val="tx2"/>
                </a:solidFill>
              </a:rPr>
              <a:t>Ibn </a:t>
            </a:r>
            <a:r>
              <a:rPr lang="en-US" altLang="en-US" sz="1100" i="1" dirty="0" err="1">
                <a:solidFill>
                  <a:schemeClr val="tx2"/>
                </a:solidFill>
              </a:rPr>
              <a:t>Fadlan</a:t>
            </a:r>
            <a:r>
              <a:rPr lang="en-US" altLang="en-US" sz="1100" i="1" dirty="0">
                <a:solidFill>
                  <a:schemeClr val="tx2"/>
                </a:solidFill>
              </a:rPr>
              <a:t> and the Land of Darkness</a:t>
            </a:r>
            <a:r>
              <a:rPr lang="en-US" altLang="en-US" sz="1100" dirty="0">
                <a:solidFill>
                  <a:schemeClr val="tx2"/>
                </a:solidFill>
              </a:rPr>
              <a:t>, translated with an introduction by Paul </a:t>
            </a:r>
            <a:r>
              <a:rPr lang="en-US" altLang="en-US" sz="1100" dirty="0" err="1">
                <a:solidFill>
                  <a:schemeClr val="tx2"/>
                </a:solidFill>
              </a:rPr>
              <a:t>Lunde</a:t>
            </a:r>
            <a:r>
              <a:rPr lang="en-US" altLang="en-US" sz="1100" dirty="0">
                <a:solidFill>
                  <a:schemeClr val="tx2"/>
                </a:solidFill>
              </a:rPr>
              <a:t> and Caroline Stone, </a:t>
            </a:r>
            <a:r>
              <a:rPr lang="en-US" altLang="en-US" sz="1100" dirty="0" err="1">
                <a:solidFill>
                  <a:schemeClr val="tx2"/>
                </a:solidFill>
              </a:rPr>
              <a:t>Pinguin</a:t>
            </a:r>
            <a:r>
              <a:rPr lang="en-US" altLang="en-US" sz="1100" dirty="0">
                <a:solidFill>
                  <a:schemeClr val="tx2"/>
                </a:solidFill>
              </a:rPr>
              <a:t> Books, London, 2012, </a:t>
            </a:r>
            <a:r>
              <a:rPr lang="en-US" altLang="en-US" sz="1100" dirty="0"/>
              <a:t>p. 58.</a:t>
            </a:r>
          </a:p>
          <a:p>
            <a:pPr eaLnBrk="1" hangingPunct="1">
              <a:spcBef>
                <a:spcPct val="0"/>
              </a:spcBef>
              <a:buFontTx/>
              <a:buNone/>
            </a:pPr>
            <a:r>
              <a:rPr lang="en-US" altLang="en-US" sz="1100" dirty="0"/>
              <a:t>Ibn al-</a:t>
            </a:r>
            <a:r>
              <a:rPr lang="en-US" altLang="en-US" sz="1100" dirty="0" err="1"/>
              <a:t>Faqih’s</a:t>
            </a:r>
            <a:r>
              <a:rPr lang="en-US" altLang="en-US" sz="1100" dirty="0"/>
              <a:t> </a:t>
            </a:r>
            <a:r>
              <a:rPr lang="en-US" altLang="en-US" sz="1100" dirty="0" err="1"/>
              <a:t>kitab</a:t>
            </a:r>
            <a:r>
              <a:rPr lang="en-US" altLang="en-US" sz="1100" dirty="0"/>
              <a:t> al-</a:t>
            </a:r>
            <a:r>
              <a:rPr lang="en-US" altLang="en-US" sz="1100" dirty="0" err="1"/>
              <a:t>buldan</a:t>
            </a:r>
            <a:r>
              <a:rPr lang="en-US" altLang="en-US" sz="1100" dirty="0"/>
              <a:t> of the tenth century AD noted with a spontaneous precision that “</a:t>
            </a:r>
            <a:r>
              <a:rPr lang="en-US" altLang="en-US" sz="1100" dirty="0">
                <a:solidFill>
                  <a:schemeClr val="tx2"/>
                </a:solidFill>
              </a:rPr>
              <a:t>the </a:t>
            </a:r>
            <a:r>
              <a:rPr lang="en-US" altLang="en-US" sz="1100" dirty="0" err="1">
                <a:solidFill>
                  <a:schemeClr val="tx2"/>
                </a:solidFill>
              </a:rPr>
              <a:t>Khazars</a:t>
            </a:r>
            <a:r>
              <a:rPr lang="en-US" altLang="en-US" sz="1100" dirty="0">
                <a:solidFill>
                  <a:schemeClr val="tx2"/>
                </a:solidFill>
              </a:rPr>
              <a:t> are all Jews, but Judaized (only) recently</a:t>
            </a:r>
            <a:r>
              <a:rPr lang="en-US" altLang="en-US" sz="1100" dirty="0"/>
              <a:t>” (</a:t>
            </a:r>
            <a:r>
              <a:rPr lang="ar-SA" altLang="en-US" sz="1100" dirty="0"/>
              <a:t>من قريب</a:t>
            </a:r>
            <a:r>
              <a:rPr lang="en-US" altLang="en-US" sz="1100" dirty="0"/>
              <a:t>).</a:t>
            </a:r>
          </a:p>
        </p:txBody>
      </p:sp>
      <p:sp>
        <p:nvSpPr>
          <p:cNvPr id="2" name="TextBox 1"/>
          <p:cNvSpPr txBox="1"/>
          <p:nvPr/>
        </p:nvSpPr>
        <p:spPr>
          <a:xfrm>
            <a:off x="7086600" y="2970074"/>
            <a:ext cx="2057400" cy="1754326"/>
          </a:xfrm>
          <a:prstGeom prst="rect">
            <a:avLst/>
          </a:prstGeom>
          <a:noFill/>
        </p:spPr>
        <p:txBody>
          <a:bodyPr wrap="square" rtlCol="0">
            <a:spAutoFit/>
          </a:bodyPr>
          <a:lstStyle/>
          <a:p>
            <a:r>
              <a:rPr lang="en-US" sz="1200" dirty="0">
                <a:solidFill>
                  <a:schemeClr val="tx2"/>
                </a:solidFill>
              </a:rPr>
              <a:t>Ibn </a:t>
            </a:r>
            <a:r>
              <a:rPr lang="en-US" sz="1200" dirty="0" err="1">
                <a:solidFill>
                  <a:schemeClr val="tx2"/>
                </a:solidFill>
              </a:rPr>
              <a:t>Rusta</a:t>
            </a:r>
            <a:r>
              <a:rPr lang="en-US" sz="1200" dirty="0">
                <a:solidFill>
                  <a:schemeClr val="tx2"/>
                </a:solidFill>
              </a:rPr>
              <a:t> on the </a:t>
            </a:r>
            <a:r>
              <a:rPr lang="en-US" sz="1200" dirty="0" err="1">
                <a:solidFill>
                  <a:schemeClr val="tx2"/>
                </a:solidFill>
              </a:rPr>
              <a:t>Khazars</a:t>
            </a:r>
            <a:r>
              <a:rPr lang="en-US" sz="1200" dirty="0">
                <a:solidFill>
                  <a:schemeClr val="tx2"/>
                </a:solidFill>
              </a:rPr>
              <a:t> 903-913 AD: “Their supreme authority [</a:t>
            </a:r>
            <a:r>
              <a:rPr lang="en-US" sz="1200" dirty="0" err="1">
                <a:solidFill>
                  <a:schemeClr val="tx2"/>
                </a:solidFill>
              </a:rPr>
              <a:t>Khaqan</a:t>
            </a:r>
            <a:r>
              <a:rPr lang="en-US" sz="1200" dirty="0">
                <a:solidFill>
                  <a:schemeClr val="tx2"/>
                </a:solidFill>
              </a:rPr>
              <a:t>] is Jewish, and so is the </a:t>
            </a:r>
            <a:r>
              <a:rPr lang="en-US" sz="1200" dirty="0" err="1">
                <a:solidFill>
                  <a:schemeClr val="tx2"/>
                </a:solidFill>
              </a:rPr>
              <a:t>Isha</a:t>
            </a:r>
            <a:r>
              <a:rPr lang="en-US" sz="1200" dirty="0">
                <a:solidFill>
                  <a:schemeClr val="tx2"/>
                </a:solidFill>
              </a:rPr>
              <a:t> [king] and those commanding officers and important men who support him. The rest of them follow a religion like the religion of the Turks” p 117</a:t>
            </a:r>
          </a:p>
        </p:txBody>
      </p:sp>
      <p:cxnSp>
        <p:nvCxnSpPr>
          <p:cNvPr id="4" name="Straight Connector 3"/>
          <p:cNvCxnSpPr/>
          <p:nvPr/>
        </p:nvCxnSpPr>
        <p:spPr bwMode="auto">
          <a:xfrm>
            <a:off x="7086600" y="2971800"/>
            <a:ext cx="205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7086600" y="2970074"/>
            <a:ext cx="0" cy="175432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7086600" y="4724400"/>
            <a:ext cx="205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6248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0"/>
            <a:ext cx="9144000" cy="1981200"/>
          </a:xfrm>
        </p:spPr>
        <p:txBody>
          <a:bodyPr/>
          <a:lstStyle/>
          <a:p>
            <a:r>
              <a:rPr lang="en-US" altLang="en-US" b="1" dirty="0"/>
              <a:t>Soviet Government Plans Jewish Republic in Siberia, </a:t>
            </a:r>
            <a:r>
              <a:rPr lang="en-US" altLang="en-US" b="1" dirty="0" err="1"/>
              <a:t>Kalenin</a:t>
            </a:r>
            <a:r>
              <a:rPr lang="en-US" altLang="en-US" b="1" dirty="0"/>
              <a:t> Says</a:t>
            </a:r>
            <a:br>
              <a:rPr lang="en-US" altLang="en-US" b="1" dirty="0"/>
            </a:br>
            <a:r>
              <a:rPr lang="en-US" altLang="en-US" sz="2000" b="1" dirty="0"/>
              <a:t>Jewish Telegraphic Agency, </a:t>
            </a:r>
            <a:r>
              <a:rPr lang="en-US" altLang="en-US" sz="2000" dirty="0"/>
              <a:t>January 3, 1923,</a:t>
            </a:r>
            <a:br>
              <a:rPr lang="en-US" altLang="en-US" sz="2000" dirty="0"/>
            </a:br>
            <a:r>
              <a:rPr lang="en-US" altLang="en-US" sz="1400" dirty="0">
                <a:hlinkClick r:id="rId2"/>
              </a:rPr>
              <a:t>http://archive.jta.org/article/1926/08/16/2762918/soviet-government-plans-jewish-republic-in-siberia-kalenin-says</a:t>
            </a:r>
            <a:r>
              <a:rPr lang="en-US" altLang="en-US" sz="1400" dirty="0"/>
              <a:t>  </a:t>
            </a:r>
            <a:br>
              <a:rPr lang="en-US" altLang="en-US" sz="1400" dirty="0"/>
            </a:br>
            <a:endParaRPr lang="en-US" altLang="en-US" sz="1400" dirty="0"/>
          </a:p>
        </p:txBody>
      </p:sp>
      <p:sp>
        <p:nvSpPr>
          <p:cNvPr id="35843" name="Content Placeholder 2"/>
          <p:cNvSpPr>
            <a:spLocks noGrp="1"/>
          </p:cNvSpPr>
          <p:nvPr>
            <p:ph idx="1"/>
          </p:nvPr>
        </p:nvSpPr>
        <p:spPr>
          <a:xfrm>
            <a:off x="0" y="1981200"/>
            <a:ext cx="9144000" cy="4876800"/>
          </a:xfrm>
        </p:spPr>
        <p:txBody>
          <a:bodyPr/>
          <a:lstStyle/>
          <a:p>
            <a:r>
              <a:rPr lang="en-US" altLang="en-US" sz="1400" dirty="0"/>
              <a:t>The establishment of a Jewish republic in Siberia, under the auspices of the Union of Socialist Soviet Republics, is the latest plan of the Soviet Government, according to an article published in the New York "Herald-Tribune" by Elias </a:t>
            </a:r>
            <a:r>
              <a:rPr lang="en-US" altLang="en-US" sz="1400" dirty="0" err="1"/>
              <a:t>Tobenkin</a:t>
            </a:r>
            <a:r>
              <a:rPr lang="en-US" altLang="en-US" sz="1400" dirty="0"/>
              <a:t>, American Jewish writer and author of the novel "The God of Might", who spent five months in Soviet Russia as correspondent for the "Herald-Tribune."</a:t>
            </a:r>
          </a:p>
          <a:p>
            <a:r>
              <a:rPr lang="en-US" altLang="en-US" sz="1400" dirty="0"/>
              <a:t>Mr. </a:t>
            </a:r>
            <a:r>
              <a:rPr lang="en-US" altLang="en-US" sz="1400" dirty="0" err="1"/>
              <a:t>Tobenkin</a:t>
            </a:r>
            <a:r>
              <a:rPr lang="en-US" altLang="en-US" sz="1400" dirty="0"/>
              <a:t> reproduces in his article an interview with Michael </a:t>
            </a:r>
            <a:r>
              <a:rPr lang="en-US" altLang="en-US" sz="1400" dirty="0" err="1"/>
              <a:t>Kalenin</a:t>
            </a:r>
            <a:r>
              <a:rPr lang="en-US" altLang="en-US" sz="1400" dirty="0"/>
              <a:t>, President of the Soviet Republic, on this matter.</a:t>
            </a:r>
          </a:p>
          <a:p>
            <a:r>
              <a:rPr lang="en-US" altLang="en-US" sz="1400" dirty="0"/>
              <a:t>"'I would like to see a Jewish republic established in Russia, in Siberia. It need not be a very big republic--half a million people would do. Nor need the whole of this half million population be exclusively </a:t>
            </a:r>
            <a:r>
              <a:rPr lang="en-US" altLang="en-US" sz="1400" dirty="0" err="1"/>
              <a:t>landworkers</a:t>
            </a:r>
            <a:r>
              <a:rPr lang="en-US" altLang="en-US" sz="1400" dirty="0"/>
              <a:t>. Such a Jewish republic could very well consist of a combination of peasants, with home artisans and skilled mechanics,' </a:t>
            </a:r>
            <a:r>
              <a:rPr lang="en-US" altLang="en-US" sz="1400" dirty="0" err="1"/>
              <a:t>Kalenin</a:t>
            </a:r>
            <a:r>
              <a:rPr lang="en-US" altLang="en-US" sz="1400" dirty="0"/>
              <a:t> stated….</a:t>
            </a:r>
          </a:p>
          <a:p>
            <a:r>
              <a:rPr lang="en-US" altLang="en-US" sz="1400" dirty="0"/>
              <a:t>"The President of the Soviet Republic at this point found himself discussing Zionism. M. </a:t>
            </a:r>
            <a:r>
              <a:rPr lang="en-US" altLang="en-US" sz="1400" dirty="0" err="1"/>
              <a:t>Kalenin</a:t>
            </a:r>
            <a:r>
              <a:rPr lang="en-US" altLang="en-US" sz="1400" dirty="0"/>
              <a:t> did not seem familiar with the word 'Palestine' and regularly substituted the word 'Mesopotamia' for it.</a:t>
            </a:r>
          </a:p>
          <a:p>
            <a:r>
              <a:rPr lang="en-US" altLang="en-US" sz="1400" dirty="0"/>
              <a:t>"</a:t>
            </a:r>
            <a:r>
              <a:rPr lang="en-US" altLang="en-US" sz="1400" b="1" dirty="0">
                <a:solidFill>
                  <a:schemeClr val="tx2"/>
                </a:solidFill>
              </a:rPr>
              <a:t>'I understand,' he said, 'that there is a movement on foot in certain countries of Europe and in America to settle Jews on land in Mesopotamia [Palestine]. Of course, we are not going to hinder any one who wishes to leave the country to expatriate himself. But it is an insult to us to say that Jews need to go away from Russia to engage in agriculture or in any other pursuit. There is not the slightest juridical discrimination among nationalities in our country. There is not a trace of a Jewish question in law or in fact anywhere in the Soviet Union</a:t>
            </a:r>
            <a:r>
              <a:rPr lang="en-US" altLang="en-US" sz="1400" dirty="0"/>
              <a:t>.‘… "The Jews, by reason of their not being permitted to take root in the soil, had, before the revolution, a merchant class running up to 42 per cent of the total Jewish inhabitants in Russia. The revolution, with its ban on private trade, left this class economically helpless…"'It is the plan of the Jewish spokesmen in Soviet Russia to give their people a natural footing in the country by converting 20 per cent of the Jewish population into farmers.”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0" y="-9525"/>
            <a:ext cx="9144000" cy="2057400"/>
          </a:xfrm>
        </p:spPr>
        <p:txBody>
          <a:bodyPr/>
          <a:lstStyle/>
          <a:p>
            <a:r>
              <a:rPr lang="en-US" altLang="en-US" sz="5400" b="1" dirty="0"/>
              <a:t>Text of Kalinin’s Statement on Jewish Question in Russia</a:t>
            </a:r>
            <a:br>
              <a:rPr lang="en-US" altLang="en-US" sz="5400" b="1" dirty="0"/>
            </a:br>
            <a:r>
              <a:rPr lang="en-US" altLang="en-US" sz="1800" dirty="0"/>
              <a:t>Jewish Telegraphic Agency, July 30, 1926</a:t>
            </a:r>
            <a:br>
              <a:rPr lang="en-US" altLang="en-US" sz="1800" dirty="0"/>
            </a:br>
            <a:r>
              <a:rPr lang="en-US" altLang="en-US" sz="1000" dirty="0">
                <a:hlinkClick r:id="rId2"/>
              </a:rPr>
              <a:t>http://www.jta.org/1926/07/30/archive/text-of-kalinins-statement-on-jewish-question-in-russia</a:t>
            </a:r>
            <a:r>
              <a:rPr lang="en-US" altLang="en-US" sz="1000" dirty="0"/>
              <a:t> </a:t>
            </a:r>
          </a:p>
        </p:txBody>
      </p:sp>
      <p:sp>
        <p:nvSpPr>
          <p:cNvPr id="36867" name="Content Placeholder 2"/>
          <p:cNvSpPr>
            <a:spLocks noGrp="1"/>
          </p:cNvSpPr>
          <p:nvPr>
            <p:ph idx="1"/>
          </p:nvPr>
        </p:nvSpPr>
        <p:spPr>
          <a:xfrm>
            <a:off x="-9525" y="1981200"/>
            <a:ext cx="9144000" cy="4876800"/>
          </a:xfrm>
        </p:spPr>
        <p:txBody>
          <a:bodyPr/>
          <a:lstStyle/>
          <a:p>
            <a:pPr marL="0" indent="0">
              <a:buFontTx/>
              <a:buNone/>
            </a:pPr>
            <a:r>
              <a:rPr lang="en-US" altLang="en-US" sz="1400" dirty="0"/>
              <a:t>The statement of M. Kalinin, chairman of the Central Executive Committee of the Soviets, dealing with the Jewish question in Soviet Russia and particularly with the Jewish Colonization question and the opposition manifested against it by some peasant elements…. </a:t>
            </a:r>
          </a:p>
          <a:p>
            <a:pPr marL="0" indent="0">
              <a:buFontTx/>
              <a:buNone/>
            </a:pPr>
            <a:r>
              <a:rPr lang="en-US" altLang="en-US" sz="1400" dirty="0"/>
              <a:t>“The first stages of the revolution fell most severely upon the small traders and the artisans, upon just that section of the population which consisted almost exclusively of Jews... The small nationalities feel that the Soviet Government is a real mother, not a step-mother. We have discovered among us peoples of whose existence no one knew and today they are equals among equals. All of them enjoy national autonomy. Only the Jews dispersed among the other nationalities could not obtain territorial autonomy, although their numbers, from two-and-a-half to three million people in the Soviet Union, gives them the right to autonomy... So the Jews have asked the Soviet Governments to provide them with land. The Government of the Soviet Union realized that the greatest part of the Jewish masses can be saved from ruin and destruction only by settling them on the land and for this reason a committee was formed for settling the Jewish toiling masses on the land... The Jews have by fate been made accustomed to life in a temperate Southern climate. They live in the Ukraine, Poland and South Russia. Czarism did not allow them to go northward and Siberia was closed to them... So the Government seeks to settle them in places where the climate and other conditions are not dissimilar from those to which they are accustomed. </a:t>
            </a:r>
            <a:r>
              <a:rPr lang="en-US" altLang="en-US" sz="1400" dirty="0">
                <a:solidFill>
                  <a:schemeClr val="tx2"/>
                </a:solidFill>
              </a:rPr>
              <a:t>During the Czarist regime, a great number of Jews emigrated to America and of late there is the idea of settling most of the Jews in Palestine, an idea supported by foreign Jewish capitalists. This movement is still very strong. The Zionists wage a campaign against the Soviet Government, enticing the Jewish impoverished masses to Palestine where they fall into slavery to British and Jewish capital. The Soviet Government cannot sit by and see not the rich man but the beguiled Jewish poor learning its territory. </a:t>
            </a:r>
            <a:r>
              <a:rPr lang="en-US" altLang="en-US" sz="1400" dirty="0"/>
              <a:t>The Jewish communists, not those communists who occupy important positions with us who are only Jews by descent, but those Jewish communists who live among the Jewish masses </a:t>
            </a:r>
            <a:r>
              <a:rPr lang="en-US" altLang="en-US" sz="1400" dirty="0">
                <a:solidFill>
                  <a:schemeClr val="tx2"/>
                </a:solidFill>
              </a:rPr>
              <a:t>have approached the Government asking it to settle in the Soviet Union those emigrants who would go to Palestine and for this purpose to raise the funds which are being collected abroad for the settling of the Jews on the land in Russia."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52040"/>
            <a:ext cx="9145136" cy="480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 Box 6"/>
          <p:cNvSpPr txBox="1">
            <a:spLocks noChangeArrowheads="1"/>
          </p:cNvSpPr>
          <p:nvPr/>
        </p:nvSpPr>
        <p:spPr bwMode="auto">
          <a:xfrm>
            <a:off x="0" y="0"/>
            <a:ext cx="9145137"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5200" b="1" dirty="0">
                <a:solidFill>
                  <a:schemeClr val="tx2"/>
                </a:solidFill>
              </a:rPr>
              <a:t>Soviet Joseph Stalin’s Promised Homeland for the Jews (1928)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0"/>
            <a:ext cx="9144000" cy="1828800"/>
          </a:xfrm>
        </p:spPr>
        <p:txBody>
          <a:bodyPr/>
          <a:lstStyle/>
          <a:p>
            <a:r>
              <a:rPr lang="en-US" altLang="en-US" sz="4000" b="1" dirty="0"/>
              <a:t>In 1943, US Army Colonel Hoskins warned President Roosevelt against the creation of a Jewish state in Palestine </a:t>
            </a:r>
          </a:p>
        </p:txBody>
      </p:sp>
      <p:sp>
        <p:nvSpPr>
          <p:cNvPr id="38915" name="Content Placeholder 2"/>
          <p:cNvSpPr>
            <a:spLocks noGrp="1"/>
          </p:cNvSpPr>
          <p:nvPr>
            <p:ph idx="1"/>
          </p:nvPr>
        </p:nvSpPr>
        <p:spPr>
          <a:xfrm>
            <a:off x="0" y="1828800"/>
            <a:ext cx="9144000" cy="5029200"/>
          </a:xfrm>
        </p:spPr>
        <p:txBody>
          <a:bodyPr/>
          <a:lstStyle/>
          <a:p>
            <a:r>
              <a:rPr lang="en-US" altLang="en-US" sz="1800" dirty="0"/>
              <a:t>In a 1943 secret memo to President Franklin D. Roosevelt, special envoy to the Middle East US Army Lt. Col. Harold Hoskins, warned against the creation of a Jewish state in Palestine: </a:t>
            </a:r>
            <a:r>
              <a:rPr lang="en-US" altLang="en-US" sz="1800" b="1" dirty="0">
                <a:solidFill>
                  <a:schemeClr val="tx2"/>
                </a:solidFill>
              </a:rPr>
              <a:t>“… Not only you as President but the American people as a whole should realize that, if the American government decides to support the establishment of a Jewish state in Palestine… they are committing the American people to the use of force in that area, since only by force can a Jewish state in Palestine be established or maintained.”----</a:t>
            </a:r>
            <a:r>
              <a:rPr lang="en-US" altLang="en-US" sz="1800" dirty="0"/>
              <a:t>Ben Bradley, “The secret files: Washington, Israel and the Gulf,” videocassette (60 min.), Washington, D.C.: WETA, 1991.</a:t>
            </a:r>
          </a:p>
          <a:p>
            <a:r>
              <a:rPr lang="en-US" altLang="en-US" sz="2000" dirty="0">
                <a:solidFill>
                  <a:schemeClr val="tx2"/>
                </a:solidFill>
              </a:rPr>
              <a:t>“Even in 1946, when the horrors of the Holocaust were still raw, [Albert] Einstein’s views were unchanged. In an interview with the </a:t>
            </a:r>
            <a:r>
              <a:rPr lang="en-US" altLang="en-US" sz="2000" dirty="0" err="1">
                <a:solidFill>
                  <a:schemeClr val="tx2"/>
                </a:solidFill>
              </a:rPr>
              <a:t>Forverts</a:t>
            </a:r>
            <a:r>
              <a:rPr lang="en-US" altLang="en-US" sz="2000" dirty="0">
                <a:solidFill>
                  <a:schemeClr val="tx2"/>
                </a:solidFill>
              </a:rPr>
              <a:t>, Einstein warned that a “Jewish commonwealth” where a majority of the population is Arab would be “</a:t>
            </a:r>
            <a:r>
              <a:rPr lang="en-US" altLang="en-US" sz="2000" b="1" dirty="0">
                <a:solidFill>
                  <a:schemeClr val="tx2"/>
                </a:solidFill>
              </a:rPr>
              <a:t>unjust and impractical</a:t>
            </a:r>
            <a:r>
              <a:rPr lang="en-US" altLang="en-US" sz="2000" dirty="0">
                <a:solidFill>
                  <a:schemeClr val="tx2"/>
                </a:solidFill>
              </a:rPr>
              <a:t>.” Testifying in Washington that same year to an international committee examining the Palestine question, Einstein said, “</a:t>
            </a:r>
            <a:r>
              <a:rPr lang="en-US" altLang="en-US" sz="2000" b="1" dirty="0">
                <a:solidFill>
                  <a:schemeClr val="tx2"/>
                </a:solidFill>
              </a:rPr>
              <a:t>The state idea is not in my heart</a:t>
            </a:r>
            <a:r>
              <a:rPr lang="en-US" altLang="en-US" sz="2000" dirty="0">
                <a:solidFill>
                  <a:schemeClr val="tx2"/>
                </a:solidFill>
              </a:rPr>
              <a:t>.” If Einstein’s opposition to a Jewish state was disappointing for Zionists, then his religious views disappointed religious Jews as well as atheists.” </a:t>
            </a:r>
            <a:r>
              <a:rPr lang="en-US" altLang="en-US" sz="2000" dirty="0"/>
              <a:t>Forward, 11/22/2015, </a:t>
            </a:r>
            <a:r>
              <a:rPr lang="en-US" altLang="en-US" sz="1800" dirty="0">
                <a:hlinkClick r:id="rId2"/>
              </a:rPr>
              <a:t>http://forward.com/news/325189/what-was-einsteins-relationship-to-judaism-and-zionism/</a:t>
            </a:r>
            <a:r>
              <a:rPr lang="en-US" altLang="en-US" sz="1800" dirty="0"/>
              <a:t> </a:t>
            </a:r>
          </a:p>
        </p:txBody>
      </p:sp>
      <p:cxnSp>
        <p:nvCxnSpPr>
          <p:cNvPr id="3" name="Straight Connector 2"/>
          <p:cNvCxnSpPr/>
          <p:nvPr/>
        </p:nvCxnSpPr>
        <p:spPr bwMode="auto">
          <a:xfrm>
            <a:off x="0" y="4093029"/>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0" y="0"/>
            <a:ext cx="9144000" cy="1524000"/>
          </a:xfrm>
        </p:spPr>
        <p:txBody>
          <a:bodyPr/>
          <a:lstStyle/>
          <a:p>
            <a:r>
              <a:rPr lang="en-US" altLang="en-US" sz="3400" b="1" dirty="0"/>
              <a:t>The Palestine question was the main concern during the historic encounter between President Roosevelt and King Ibn Saud  in 1945</a:t>
            </a:r>
          </a:p>
        </p:txBody>
      </p:sp>
      <p:sp>
        <p:nvSpPr>
          <p:cNvPr id="39939" name="Content Placeholder 2"/>
          <p:cNvSpPr>
            <a:spLocks noGrp="1"/>
          </p:cNvSpPr>
          <p:nvPr>
            <p:ph idx="1"/>
          </p:nvPr>
        </p:nvSpPr>
        <p:spPr>
          <a:xfrm>
            <a:off x="-7938" y="1600200"/>
            <a:ext cx="9144001" cy="5257800"/>
          </a:xfrm>
        </p:spPr>
        <p:txBody>
          <a:bodyPr/>
          <a:lstStyle/>
          <a:p>
            <a:pPr marL="0" indent="0">
              <a:buFontTx/>
              <a:buNone/>
            </a:pPr>
            <a:r>
              <a:rPr lang="en-US" altLang="en-US" sz="1300" dirty="0"/>
              <a:t>“President Roosevelt took the initiative of inviting Ibn Saud to meet with him for the first time in February 1945 on board of the USS </a:t>
            </a:r>
            <a:r>
              <a:rPr lang="en-US" altLang="en-US" sz="1300" i="1" dirty="0"/>
              <a:t>Quincy</a:t>
            </a:r>
            <a:r>
              <a:rPr lang="en-US" altLang="en-US" sz="1300" dirty="0"/>
              <a:t> on Great Bitter Lake in the Suez Canal. At the meeting, following warm pleasantries and evidence of mutual goodwill (including Roosevelt's gift to the king of one of his wheelchairs), the entire meeting became a vigorous exchange on the Palestine question. This had been the central theme of earlier correspondence between the two leaders, beginning with a letter from Ibn Saud to the president dated November 29, 1938, and the president’s reply of January 2, 1939. In July 1943, Roosevelt had ordered Harold Hoskins, the son of American missionaries and a speaker of Arabic, to Saudi Arabia to determine by personal contact with Ibn Saud whether the king would be willing to meet with Chaim </a:t>
            </a:r>
            <a:r>
              <a:rPr lang="en-US" altLang="en-US" sz="1300" dirty="0" err="1"/>
              <a:t>Weizman</a:t>
            </a:r>
            <a:r>
              <a:rPr lang="en-US" altLang="en-US" sz="1300" dirty="0"/>
              <a:t> or other representatives of the Jewish Agency. The purpose would be to seek a ‘solution of basic problems affecting Palestine acceptable to both Arabs and Jews.’ Hoskins was personally well received. His report to Roosevelt recounted a weeklong visit to Riyadh, where he held frequent sessions alone with Ibn Saud. The king was appreciative of the opportunity Hoskins offered to speak frankly on many sensitive topics without an interpreter. The subject dealt with were many, but </a:t>
            </a:r>
            <a:r>
              <a:rPr lang="en-US" altLang="en-US" sz="1300" b="1" dirty="0">
                <a:solidFill>
                  <a:schemeClr val="tx2"/>
                </a:solidFill>
              </a:rPr>
              <a:t>Palestine was the main concern</a:t>
            </a:r>
            <a:r>
              <a:rPr lang="en-US" altLang="en-US" sz="1300" dirty="0"/>
              <a:t>. The king chose his words to the president with the utmost care. He said he could neither enter into such talks himself nor authorize a representative to do so. He feared a stage-by-stage wipeout of the Palestinian Arab population; also, he revealed a personal hatred of </a:t>
            </a:r>
            <a:r>
              <a:rPr lang="en-US" altLang="en-US" sz="1300" dirty="0" err="1"/>
              <a:t>Weizman</a:t>
            </a:r>
            <a:r>
              <a:rPr lang="en-US" altLang="en-US" sz="1300" dirty="0"/>
              <a:t>, based on </a:t>
            </a:r>
            <a:r>
              <a:rPr lang="en-US" altLang="en-US" sz="1300" dirty="0" err="1"/>
              <a:t>Weizman’s</a:t>
            </a:r>
            <a:r>
              <a:rPr lang="en-US" altLang="en-US" sz="1300" dirty="0"/>
              <a:t> alleged attempt to bribe him with 20 million pounds sterling, to be ‘guaranteed’ by President Roosevelt. The king later told me that </a:t>
            </a:r>
            <a:r>
              <a:rPr lang="en-US" altLang="en-US" sz="1300" dirty="0" err="1"/>
              <a:t>Weizman’s</a:t>
            </a:r>
            <a:r>
              <a:rPr lang="en-US" altLang="en-US" sz="1300" dirty="0"/>
              <a:t> proposed intermediary was H. St. John </a:t>
            </a:r>
            <a:r>
              <a:rPr lang="en-US" altLang="en-US" sz="1300" dirty="0" err="1"/>
              <a:t>Philby</a:t>
            </a:r>
            <a:r>
              <a:rPr lang="en-US" altLang="en-US" sz="1300" dirty="0"/>
              <a:t>.” Hoskins made his report to Roosevelt in person in a one-hour breakfast talk on September 27, 1943, only a few days before the scheduled arrival in Washington of Princes Faisal and Khalid. To Hoskins, Roosevelt expressed full understanding of the reason for the king’s refusal to meet with </a:t>
            </a:r>
            <a:r>
              <a:rPr lang="en-US" altLang="en-US" sz="1300" dirty="0" err="1"/>
              <a:t>Weizman</a:t>
            </a:r>
            <a:r>
              <a:rPr lang="en-US" altLang="en-US" sz="1300" dirty="0"/>
              <a:t>, and the president also showed irritation that his name had been mentioned as a guarantor, for which, he said, there was no basis in fact. The nearest he ever came to bordering on a discussion of this subject, Roosevelt said, was a suggestion he made several years earlier to Stephen Wise, chairman of the American Zionist Emergency Council, that if the Jews wanted to get more land in Palestine, they might well think of buying arable land outside of Palestine and assisting Arabs financially to move from Palestine to such areas. Roosevelt also told Hoskins that he favored an international trusteeship for Palestine, as recommended by the Department of State.”</a:t>
            </a:r>
          </a:p>
          <a:p>
            <a:pPr marL="0" indent="0">
              <a:buFontTx/>
              <a:buNone/>
            </a:pPr>
            <a:r>
              <a:rPr lang="en-US" altLang="en-US" sz="1300" dirty="0">
                <a:solidFill>
                  <a:schemeClr val="tx2"/>
                </a:solidFill>
              </a:rPr>
              <a:t>Source: Parker Hart, Saudi Arabia and the United States: Birth of a Security Partnership, Indiana University Press, 1998, pp. 38-39</a:t>
            </a:r>
          </a:p>
          <a:p>
            <a:pPr marL="0" indent="0">
              <a:buFontTx/>
              <a:buNone/>
            </a:pPr>
            <a:r>
              <a:rPr lang="en-US" altLang="en-US" sz="1300" dirty="0"/>
              <a:t>See also William Eddy’s memorandum  of the conversation printed in </a:t>
            </a:r>
            <a:r>
              <a:rPr lang="en-US" altLang="en-US" sz="1300" i="1" dirty="0">
                <a:solidFill>
                  <a:schemeClr val="tx2"/>
                </a:solidFill>
              </a:rPr>
              <a:t>Foreign Relations of the United States</a:t>
            </a:r>
            <a:r>
              <a:rPr lang="en-US" altLang="en-US" sz="1300" dirty="0"/>
              <a:t>, 1945, vol. 8, pp. 1-3 and 7-9 , and in Eddy’s personal account, </a:t>
            </a:r>
            <a:r>
              <a:rPr lang="en-US" altLang="en-US" sz="1300" i="1" dirty="0">
                <a:solidFill>
                  <a:schemeClr val="tx2"/>
                </a:solidFill>
              </a:rPr>
              <a:t>F.D.R. Meets Ibn </a:t>
            </a:r>
            <a:r>
              <a:rPr lang="en-US" altLang="en-US" sz="1300" i="1" dirty="0" err="1">
                <a:solidFill>
                  <a:schemeClr val="tx2"/>
                </a:solidFill>
              </a:rPr>
              <a:t>Sa’ud</a:t>
            </a:r>
            <a:r>
              <a:rPr lang="en-US" altLang="en-US" sz="1300" dirty="0"/>
              <a:t>, published in 1954.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ChangeArrowheads="1"/>
          </p:cNvSpPr>
          <p:nvPr/>
        </p:nvSpPr>
        <p:spPr bwMode="auto">
          <a:xfrm>
            <a:off x="3165385" y="0"/>
            <a:ext cx="3189989" cy="690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chemeClr val="tx2"/>
                </a:solidFill>
              </a:rPr>
              <a:t>Ethnic cleansing &amp; River Diversion </a:t>
            </a:r>
          </a:p>
          <a:p>
            <a:pPr eaLnBrk="1" hangingPunct="1">
              <a:spcBef>
                <a:spcPct val="0"/>
              </a:spcBef>
              <a:buFontTx/>
              <a:buNone/>
            </a:pPr>
            <a:r>
              <a:rPr lang="en-US" altLang="en-US" sz="1200" dirty="0">
                <a:solidFill>
                  <a:srgbClr val="FFFFFF"/>
                </a:solidFill>
              </a:rPr>
              <a:t>* Israeli historian and political scientist </a:t>
            </a:r>
            <a:r>
              <a:rPr lang="en-US" altLang="en-US" sz="1200" dirty="0" err="1">
                <a:solidFill>
                  <a:srgbClr val="FFFFFF"/>
                </a:solidFill>
              </a:rPr>
              <a:t>Ilan</a:t>
            </a:r>
            <a:r>
              <a:rPr lang="en-US" altLang="en-US" sz="1200" dirty="0">
                <a:solidFill>
                  <a:srgbClr val="FFFFFF"/>
                </a:solidFill>
              </a:rPr>
              <a:t> </a:t>
            </a:r>
            <a:r>
              <a:rPr lang="en-US" altLang="en-US" sz="1200" dirty="0" err="1">
                <a:solidFill>
                  <a:srgbClr val="FFFFFF"/>
                </a:solidFill>
              </a:rPr>
              <a:t>Pappe</a:t>
            </a:r>
            <a:r>
              <a:rPr lang="en-US" altLang="en-US" sz="1200" dirty="0">
                <a:solidFill>
                  <a:srgbClr val="FFFFFF"/>
                </a:solidFill>
              </a:rPr>
              <a:t> describes and documents the planning and execution of the ethnic cleansing of Palestine by 11 Jewish settlers sitting in a room </a:t>
            </a:r>
            <a:r>
              <a:rPr lang="en-US" altLang="en-US" sz="1200" dirty="0">
                <a:solidFill>
                  <a:srgbClr val="FFFF00"/>
                </a:solidFill>
              </a:rPr>
              <a:t>beneath Marxist-style posters that carried slogans such as ‘Brothers in Arms</a:t>
            </a:r>
            <a:r>
              <a:rPr lang="en-US" altLang="en-US" sz="1200" dirty="0">
                <a:solidFill>
                  <a:srgbClr val="FFFFFF"/>
                </a:solidFill>
              </a:rPr>
              <a:t>:’ </a:t>
            </a:r>
          </a:p>
          <a:p>
            <a:pPr eaLnBrk="1" hangingPunct="1">
              <a:spcBef>
                <a:spcPct val="0"/>
              </a:spcBef>
              <a:buFontTx/>
              <a:buNone/>
            </a:pPr>
            <a:r>
              <a:rPr lang="en-US" altLang="en-US" sz="1200" dirty="0">
                <a:solidFill>
                  <a:srgbClr val="FFFFFF"/>
                </a:solidFill>
              </a:rPr>
              <a:t>* “</a:t>
            </a:r>
            <a:r>
              <a:rPr lang="en-US" altLang="en-US" sz="1200" dirty="0">
                <a:solidFill>
                  <a:srgbClr val="FFFF00"/>
                </a:solidFill>
              </a:rPr>
              <a:t>In this building [the Red House in the Jewish settlement of Tel-Aviv], on a cold Wednesday afternoon, 10 March 1948, a group of eleven men, veteran Zionist leaders together with young military Jewish officers, put the final touches to a plan [</a:t>
            </a:r>
            <a:r>
              <a:rPr lang="en-US" altLang="en-US" sz="1200" i="1" dirty="0">
                <a:solidFill>
                  <a:srgbClr val="FFFF00"/>
                </a:solidFill>
              </a:rPr>
              <a:t>Plan </a:t>
            </a:r>
            <a:r>
              <a:rPr lang="en-US" altLang="en-US" sz="1200" i="1" dirty="0" err="1">
                <a:solidFill>
                  <a:srgbClr val="FFFF00"/>
                </a:solidFill>
              </a:rPr>
              <a:t>Dalet</a:t>
            </a:r>
            <a:r>
              <a:rPr lang="en-US" altLang="en-US" sz="1200" dirty="0">
                <a:solidFill>
                  <a:srgbClr val="FFFF00"/>
                </a:solidFill>
              </a:rPr>
              <a:t>] for the ethnic cleansing of Palestine</a:t>
            </a:r>
            <a:r>
              <a:rPr lang="en-US" altLang="en-US" sz="1200" dirty="0">
                <a:solidFill>
                  <a:srgbClr val="FFFFFF"/>
                </a:solidFill>
              </a:rPr>
              <a:t>.”	</a:t>
            </a:r>
          </a:p>
          <a:p>
            <a:pPr eaLnBrk="1" hangingPunct="1">
              <a:spcBef>
                <a:spcPct val="0"/>
              </a:spcBef>
              <a:buFontTx/>
              <a:buNone/>
            </a:pPr>
            <a:r>
              <a:rPr lang="en-US" altLang="en-US" sz="1200" dirty="0">
                <a:solidFill>
                  <a:srgbClr val="FFFFFF"/>
                </a:solidFill>
              </a:rPr>
              <a:t>* “The orders came with a detailed description of the methods to be employed to forcibly evict the people: </a:t>
            </a:r>
            <a:r>
              <a:rPr lang="en-US" altLang="en-US" sz="1200" dirty="0">
                <a:solidFill>
                  <a:srgbClr val="FFFF00"/>
                </a:solidFill>
              </a:rPr>
              <a:t>large-scale intimidation</a:t>
            </a:r>
            <a:r>
              <a:rPr lang="en-US" altLang="en-US" sz="1200" dirty="0">
                <a:solidFill>
                  <a:srgbClr val="FFFFFF"/>
                </a:solidFill>
              </a:rPr>
              <a:t>; </a:t>
            </a:r>
            <a:r>
              <a:rPr lang="en-US" altLang="en-US" sz="1200" dirty="0">
                <a:solidFill>
                  <a:srgbClr val="FFFF00"/>
                </a:solidFill>
              </a:rPr>
              <a:t>laying siege to and bombarding villages and population </a:t>
            </a:r>
            <a:r>
              <a:rPr lang="en-US" altLang="en-US" sz="1200" dirty="0" err="1">
                <a:solidFill>
                  <a:srgbClr val="FFFF00"/>
                </a:solidFill>
              </a:rPr>
              <a:t>centres</a:t>
            </a:r>
            <a:r>
              <a:rPr lang="en-US" altLang="en-US" sz="1200" dirty="0">
                <a:solidFill>
                  <a:srgbClr val="FFFFFF"/>
                </a:solidFill>
              </a:rPr>
              <a:t>; </a:t>
            </a:r>
            <a:r>
              <a:rPr lang="en-US" altLang="en-US" sz="1200" dirty="0">
                <a:solidFill>
                  <a:srgbClr val="FFFF00"/>
                </a:solidFill>
              </a:rPr>
              <a:t>setting fire to homes, properties and goods</a:t>
            </a:r>
            <a:r>
              <a:rPr lang="en-US" altLang="en-US" sz="1200" dirty="0">
                <a:solidFill>
                  <a:srgbClr val="FFFFFF"/>
                </a:solidFill>
              </a:rPr>
              <a:t>; </a:t>
            </a:r>
            <a:r>
              <a:rPr lang="en-US" altLang="en-US" sz="1200" dirty="0">
                <a:solidFill>
                  <a:srgbClr val="FFFF00"/>
                </a:solidFill>
              </a:rPr>
              <a:t>expulsion</a:t>
            </a:r>
            <a:r>
              <a:rPr lang="en-US" altLang="en-US" sz="1200" dirty="0">
                <a:solidFill>
                  <a:srgbClr val="FFFFFF"/>
                </a:solidFill>
              </a:rPr>
              <a:t>;  </a:t>
            </a:r>
            <a:r>
              <a:rPr lang="en-US" altLang="en-US" sz="1200" dirty="0">
                <a:solidFill>
                  <a:srgbClr val="FFFF00"/>
                </a:solidFill>
              </a:rPr>
              <a:t>demolition</a:t>
            </a:r>
            <a:r>
              <a:rPr lang="en-US" altLang="en-US" sz="1200" dirty="0">
                <a:solidFill>
                  <a:srgbClr val="FFFFFF"/>
                </a:solidFill>
              </a:rPr>
              <a:t>; and, finally, </a:t>
            </a:r>
            <a:r>
              <a:rPr lang="en-US" altLang="en-US" sz="1200" dirty="0">
                <a:solidFill>
                  <a:srgbClr val="FFFF00"/>
                </a:solidFill>
              </a:rPr>
              <a:t>planting mines among the rubble to prevent any of the expelled inhabitants from returning</a:t>
            </a:r>
            <a:r>
              <a:rPr lang="en-US" altLang="en-US" sz="1200" dirty="0">
                <a:solidFill>
                  <a:srgbClr val="FFFFFF"/>
                </a:solidFill>
              </a:rPr>
              <a:t>. Each unit was issued with its own </a:t>
            </a:r>
            <a:r>
              <a:rPr lang="en-US" altLang="en-US" sz="1200" dirty="0">
                <a:solidFill>
                  <a:srgbClr val="FFFF00"/>
                </a:solidFill>
              </a:rPr>
              <a:t>list of villages and </a:t>
            </a:r>
            <a:r>
              <a:rPr lang="en-US" altLang="en-US" sz="1200" dirty="0" err="1">
                <a:solidFill>
                  <a:srgbClr val="FFFF00"/>
                </a:solidFill>
              </a:rPr>
              <a:t>neighbourhoods</a:t>
            </a:r>
            <a:r>
              <a:rPr lang="en-US" altLang="en-US" sz="1200" dirty="0">
                <a:solidFill>
                  <a:srgbClr val="FFFF00"/>
                </a:solidFill>
              </a:rPr>
              <a:t> </a:t>
            </a:r>
            <a:r>
              <a:rPr lang="en-US" altLang="en-US" sz="1200" dirty="0">
                <a:solidFill>
                  <a:srgbClr val="FFFFFF"/>
                </a:solidFill>
              </a:rPr>
              <a:t>as the targets of this master plan.”  </a:t>
            </a:r>
          </a:p>
          <a:p>
            <a:pPr eaLnBrk="1" hangingPunct="1">
              <a:spcBef>
                <a:spcPct val="0"/>
              </a:spcBef>
              <a:buFontTx/>
              <a:buNone/>
            </a:pPr>
            <a:r>
              <a:rPr lang="en-US" altLang="en-US" sz="1200" dirty="0" err="1">
                <a:solidFill>
                  <a:srgbClr val="FFFFFF"/>
                </a:solidFill>
              </a:rPr>
              <a:t>Ilan</a:t>
            </a:r>
            <a:r>
              <a:rPr lang="en-US" altLang="en-US" sz="1200" dirty="0">
                <a:solidFill>
                  <a:srgbClr val="FFFFFF"/>
                </a:solidFill>
              </a:rPr>
              <a:t> </a:t>
            </a:r>
            <a:r>
              <a:rPr lang="en-US" altLang="en-US" sz="1200" dirty="0" err="1">
                <a:solidFill>
                  <a:srgbClr val="FFFFFF"/>
                </a:solidFill>
              </a:rPr>
              <a:t>Pappe</a:t>
            </a:r>
            <a:r>
              <a:rPr lang="en-US" altLang="en-US" sz="1200" dirty="0">
                <a:solidFill>
                  <a:srgbClr val="FFFFFF"/>
                </a:solidFill>
              </a:rPr>
              <a:t>, </a:t>
            </a:r>
            <a:r>
              <a:rPr lang="en-US" altLang="en-US" sz="1200" i="1" dirty="0">
                <a:solidFill>
                  <a:srgbClr val="FFFFFF"/>
                </a:solidFill>
              </a:rPr>
              <a:t>The Ethnic Cleansing of Palestine,</a:t>
            </a:r>
            <a:r>
              <a:rPr lang="en-US" altLang="en-US" sz="1200" dirty="0">
                <a:solidFill>
                  <a:srgbClr val="FFFFFF"/>
                </a:solidFill>
              </a:rPr>
              <a:t> Oxford: </a:t>
            </a:r>
            <a:r>
              <a:rPr lang="en-US" altLang="en-US" sz="1200" dirty="0" err="1">
                <a:solidFill>
                  <a:srgbClr val="FFFFFF"/>
                </a:solidFill>
              </a:rPr>
              <a:t>Oneworld</a:t>
            </a:r>
            <a:r>
              <a:rPr lang="en-US" altLang="en-US" sz="1200" dirty="0">
                <a:solidFill>
                  <a:srgbClr val="FFFFFF"/>
                </a:solidFill>
              </a:rPr>
              <a:t>, 2006, p. xii-xiii.</a:t>
            </a:r>
          </a:p>
          <a:p>
            <a:pPr eaLnBrk="1" hangingPunct="1">
              <a:spcBef>
                <a:spcPct val="0"/>
              </a:spcBef>
              <a:buFontTx/>
              <a:buNone/>
            </a:pPr>
            <a:endParaRPr lang="en-US" altLang="en-US" sz="300" dirty="0">
              <a:solidFill>
                <a:srgbClr val="FFFFFF"/>
              </a:solidFill>
            </a:endParaRPr>
          </a:p>
          <a:p>
            <a:pPr eaLnBrk="1" hangingPunct="1">
              <a:spcBef>
                <a:spcPct val="0"/>
              </a:spcBef>
              <a:buFontTx/>
              <a:buNone/>
            </a:pPr>
            <a:r>
              <a:rPr lang="en-US" altLang="en-US" sz="1800" dirty="0">
                <a:solidFill>
                  <a:schemeClr val="tx2"/>
                </a:solidFill>
              </a:rPr>
              <a:t>Diversion of the only river (The Jordan River) in an arid country away from its 20 million-year-old natural course.</a:t>
            </a:r>
          </a:p>
        </p:txBody>
      </p:sp>
      <p:sp>
        <p:nvSpPr>
          <p:cNvPr id="6" name="Rectangle 5"/>
          <p:cNvSpPr/>
          <p:nvPr/>
        </p:nvSpPr>
        <p:spPr>
          <a:xfrm>
            <a:off x="-10888" y="4826675"/>
            <a:ext cx="3176274" cy="2031325"/>
          </a:xfrm>
          <a:prstGeom prst="rect">
            <a:avLst/>
          </a:prstGeom>
        </p:spPr>
        <p:txBody>
          <a:bodyPr wrap="square">
            <a:spAutoFit/>
          </a:bodyPr>
          <a:lstStyle/>
          <a:p>
            <a:r>
              <a:rPr lang="en-US" altLang="en-US" sz="1400" dirty="0">
                <a:solidFill>
                  <a:schemeClr val="tx2"/>
                </a:solidFill>
              </a:rPr>
              <a:t>The 1948 ethnic cleansing of native Palestinian Muslims and Christians by incoming Jewish settlers is known in Arabic as the </a:t>
            </a:r>
            <a:r>
              <a:rPr lang="en-US" altLang="en-US" sz="1400" i="1" dirty="0" err="1">
                <a:solidFill>
                  <a:schemeClr val="tx2"/>
                </a:solidFill>
              </a:rPr>
              <a:t>Alnakba</a:t>
            </a:r>
            <a:r>
              <a:rPr lang="en-US" altLang="en-US" sz="1400" dirty="0">
                <a:solidFill>
                  <a:schemeClr val="tx2"/>
                </a:solidFill>
              </a:rPr>
              <a:t> or the Catastrophe:</a:t>
            </a:r>
          </a:p>
          <a:p>
            <a:endParaRPr lang="en-US" sz="1200" dirty="0"/>
          </a:p>
          <a:p>
            <a:r>
              <a:rPr lang="en-US" sz="1200" dirty="0" err="1"/>
              <a:t>Alnakba</a:t>
            </a:r>
            <a:r>
              <a:rPr lang="en-US" sz="1200" dirty="0"/>
              <a:t> English P1, </a:t>
            </a:r>
            <a:r>
              <a:rPr lang="en-US" sz="500" dirty="0">
                <a:hlinkClick r:id="rId2"/>
              </a:rPr>
              <a:t>https://www.youtube.com/watch?v=bm7dMhE80dw</a:t>
            </a:r>
            <a:r>
              <a:rPr lang="en-US" sz="500" dirty="0"/>
              <a:t>  </a:t>
            </a:r>
          </a:p>
          <a:p>
            <a:r>
              <a:rPr lang="en-US" sz="1200" dirty="0" err="1"/>
              <a:t>Alnakba</a:t>
            </a:r>
            <a:r>
              <a:rPr lang="en-US" sz="1200" dirty="0"/>
              <a:t> English P2, </a:t>
            </a:r>
            <a:r>
              <a:rPr lang="en-US" sz="500" dirty="0">
                <a:hlinkClick r:id="rId3"/>
              </a:rPr>
              <a:t>https://www.youtube.com/watch?v=jYvimRnlTqE#t=6117</a:t>
            </a:r>
            <a:r>
              <a:rPr lang="en-US" sz="500" dirty="0"/>
              <a:t> </a:t>
            </a:r>
          </a:p>
          <a:p>
            <a:endParaRPr lang="en-US" sz="500" dirty="0"/>
          </a:p>
          <a:p>
            <a:pPr marL="0" marR="0">
              <a:spcBef>
                <a:spcPts val="0"/>
              </a:spcBef>
              <a:spcAft>
                <a:spcPts val="0"/>
              </a:spcAft>
            </a:pPr>
            <a:r>
              <a:rPr lang="en-US" sz="1200" b="1" dirty="0">
                <a:solidFill>
                  <a:schemeClr val="tx2"/>
                </a:solidFill>
                <a:latin typeface="Calibri" panose="020F0502020204030204" pitchFamily="34" charset="0"/>
                <a:ea typeface="Calibri" panose="020F0502020204030204" pitchFamily="34" charset="0"/>
                <a:cs typeface="Arial" panose="020B0604020202020204" pitchFamily="34" charset="0"/>
              </a:rPr>
              <a:t>The 70</a:t>
            </a:r>
            <a:r>
              <a:rPr lang="en-US" sz="1200" b="1" baseline="30000" dirty="0">
                <a:solidFill>
                  <a:schemeClr val="tx2"/>
                </a:solidFill>
                <a:latin typeface="Calibri" panose="020F0502020204030204" pitchFamily="34" charset="0"/>
                <a:ea typeface="Calibri" panose="020F0502020204030204" pitchFamily="34" charset="0"/>
                <a:cs typeface="Arial" panose="020B0604020202020204" pitchFamily="34" charset="0"/>
              </a:rPr>
              <a:t>th</a:t>
            </a:r>
            <a:r>
              <a:rPr lang="en-US" sz="1200" b="1" dirty="0">
                <a:solidFill>
                  <a:schemeClr val="tx2"/>
                </a:solidFill>
                <a:latin typeface="Calibri" panose="020F0502020204030204" pitchFamily="34" charset="0"/>
                <a:ea typeface="Calibri" panose="020F0502020204030204" pitchFamily="34" charset="0"/>
                <a:cs typeface="Arial" panose="020B0604020202020204" pitchFamily="34" charset="0"/>
              </a:rPr>
              <a:t> Anniversary of the Palestinian Nakba (Catastrophe)</a:t>
            </a:r>
            <a:endParaRPr lang="en-US" sz="500" b="1" dirty="0">
              <a:solidFill>
                <a:schemeClr val="tx2"/>
              </a:solidFill>
              <a:latin typeface="+mj-lt"/>
              <a:ea typeface="Calibri" panose="020F0502020204030204" pitchFamily="34" charset="0"/>
              <a:cs typeface="Arial" panose="020B0604020202020204" pitchFamily="34" charset="0"/>
            </a:endParaRPr>
          </a:p>
          <a:p>
            <a:pPr marL="0" marR="0">
              <a:spcBef>
                <a:spcPts val="0"/>
              </a:spcBef>
              <a:spcAft>
                <a:spcPts val="0"/>
              </a:spcAft>
            </a:pPr>
            <a:r>
              <a:rPr lang="en-US" sz="500" u="sng" dirty="0">
                <a:solidFill>
                  <a:srgbClr val="0563C1"/>
                </a:solidFill>
                <a:latin typeface="+mj-lt"/>
                <a:ea typeface="Calibri" panose="020F0502020204030204" pitchFamily="34" charset="0"/>
                <a:cs typeface="Arial" panose="020B0604020202020204" pitchFamily="34" charset="0"/>
                <a:hlinkClick r:id="rId4"/>
              </a:rPr>
              <a:t>http://www.almayadeen.net/episodes/877023/</a:t>
            </a:r>
            <a:r>
              <a:rPr lang="ar-SA" sz="500" u="sng" dirty="0">
                <a:solidFill>
                  <a:srgbClr val="0563C1"/>
                </a:solidFill>
                <a:latin typeface="+mj-lt"/>
                <a:ea typeface="Calibri" panose="020F0502020204030204" pitchFamily="34" charset="0"/>
                <a:cs typeface="Arial" panose="020B0604020202020204" pitchFamily="34" charset="0"/>
                <a:hlinkClick r:id="rId4"/>
              </a:rPr>
              <a:t>كلمة-حرة_الذكرى-الـ-70-للنكبة-الفلسطينية</a:t>
            </a:r>
            <a:r>
              <a:rPr lang="en-US" sz="500" u="sng" dirty="0">
                <a:solidFill>
                  <a:srgbClr val="0563C1"/>
                </a:solidFill>
                <a:latin typeface="+mj-lt"/>
                <a:ea typeface="Calibri" panose="020F0502020204030204" pitchFamily="34" charset="0"/>
                <a:cs typeface="Arial" panose="020B0604020202020204" pitchFamily="34" charset="0"/>
                <a:hlinkClick r:id="rId4"/>
              </a:rPr>
              <a:t>/</a:t>
            </a:r>
            <a:r>
              <a:rPr lang="en-US" sz="500" dirty="0">
                <a:latin typeface="+mj-lt"/>
                <a:ea typeface="Calibri" panose="020F0502020204030204" pitchFamily="34" charset="0"/>
                <a:cs typeface="Arial" panose="020B0604020202020204" pitchFamily="34" charset="0"/>
              </a:rPr>
              <a:t> </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7" y="0"/>
            <a:ext cx="3176273"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bwMode="auto">
          <a:xfrm>
            <a:off x="3142342" y="4850039"/>
            <a:ext cx="1" cy="2007961"/>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5375" y="0"/>
            <a:ext cx="282388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7848599" y="4876800"/>
            <a:ext cx="1330657" cy="1938992"/>
          </a:xfrm>
          <a:prstGeom prst="rect">
            <a:avLst/>
          </a:prstGeom>
        </p:spPr>
        <p:txBody>
          <a:bodyPr wrap="square">
            <a:spAutoFit/>
          </a:bodyPr>
          <a:lstStyle/>
          <a:p>
            <a:r>
              <a:rPr lang="en-US" sz="1200" dirty="0">
                <a:solidFill>
                  <a:schemeClr val="bg1"/>
                </a:solidFill>
              </a:rPr>
              <a:t>CC</a:t>
            </a:r>
          </a:p>
          <a:p>
            <a:r>
              <a:rPr lang="en-US" sz="1200" b="1" dirty="0">
                <a:solidFill>
                  <a:schemeClr val="bg1"/>
                </a:solidFill>
              </a:rPr>
              <a:t>National Water Carrier of Israel, </a:t>
            </a:r>
            <a:r>
              <a:rPr lang="en-US" sz="1200" dirty="0">
                <a:solidFill>
                  <a:schemeClr val="bg1"/>
                </a:solidFill>
              </a:rPr>
              <a:t>by </a:t>
            </a:r>
            <a:r>
              <a:rPr lang="en-US" sz="1200" dirty="0" err="1">
                <a:solidFill>
                  <a:schemeClr val="bg1"/>
                </a:solidFill>
              </a:rPr>
              <a:t>AdamHej</a:t>
            </a:r>
            <a:r>
              <a:rPr lang="en-US" sz="1200" dirty="0">
                <a:solidFill>
                  <a:schemeClr val="bg1"/>
                </a:solidFill>
              </a:rPr>
              <a:t>, 15 March 2015, </a:t>
            </a:r>
            <a:r>
              <a:rPr lang="en-US" sz="1200" dirty="0">
                <a:hlinkClick r:id="rId7"/>
              </a:rPr>
              <a:t>https://commons.wikimedia.org/wiki/File:National_Water_Carrier_of_Israel_-en.svg</a:t>
            </a:r>
            <a:r>
              <a:rPr lang="en-US" sz="1200" dirty="0"/>
              <a:t> </a:t>
            </a:r>
          </a:p>
        </p:txBody>
      </p:sp>
      <p:cxnSp>
        <p:nvCxnSpPr>
          <p:cNvPr id="12" name="Straight Connector 11"/>
          <p:cNvCxnSpPr/>
          <p:nvPr/>
        </p:nvCxnSpPr>
        <p:spPr bwMode="auto">
          <a:xfrm>
            <a:off x="3142342" y="5638800"/>
            <a:ext cx="321303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762000"/>
            <a:ext cx="91821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Box 6"/>
          <p:cNvSpPr txBox="1">
            <a:spLocks noChangeArrowheads="1"/>
          </p:cNvSpPr>
          <p:nvPr/>
        </p:nvSpPr>
        <p:spPr bwMode="auto">
          <a:xfrm>
            <a:off x="0" y="4724400"/>
            <a:ext cx="32940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solidFill>
                  <a:srgbClr val="000000"/>
                </a:solidFill>
              </a:rPr>
              <a:t>Source: Jeff Gates, </a:t>
            </a:r>
            <a:r>
              <a:rPr lang="en-US" altLang="en-US" sz="1200" i="1" dirty="0">
                <a:solidFill>
                  <a:srgbClr val="000000"/>
                </a:solidFill>
              </a:rPr>
              <a:t>Guilt by Association</a:t>
            </a:r>
            <a:r>
              <a:rPr lang="en-US" altLang="en-US" sz="1200" dirty="0">
                <a:solidFill>
                  <a:srgbClr val="000000"/>
                </a:solidFill>
              </a:rPr>
              <a:t>, page 180</a:t>
            </a:r>
          </a:p>
        </p:txBody>
      </p:sp>
      <p:sp>
        <p:nvSpPr>
          <p:cNvPr id="41988" name="TextBox 4"/>
          <p:cNvSpPr txBox="1">
            <a:spLocks noChangeArrowheads="1"/>
          </p:cNvSpPr>
          <p:nvPr/>
        </p:nvSpPr>
        <p:spPr bwMode="auto">
          <a:xfrm>
            <a:off x="4114800" y="4953000"/>
            <a:ext cx="5029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srgbClr val="FF0000"/>
                </a:solidFill>
              </a:rPr>
              <a:t>“Sometime in the late 1950s, that world-class gossip and occasional historian, John F. Kennedy, told me how, in 1948, Harry S. Truman had been pretty much abandoned by everyone when he came to run for president. Then an American Zionist brought him two million dollars in cash, in a suitcase, aboard his whistle-stop campaign train. ‘That’s why our recognition of Israel was rushed through so fast.’”---</a:t>
            </a:r>
            <a:r>
              <a:rPr lang="en-US" altLang="en-US" sz="1000" dirty="0">
                <a:solidFill>
                  <a:srgbClr val="FF0000"/>
                </a:solidFill>
              </a:rPr>
              <a:t>Gore Vidal, </a:t>
            </a:r>
            <a:r>
              <a:rPr lang="en-US" altLang="en-US" sz="1000" dirty="0">
                <a:solidFill>
                  <a:srgbClr val="000000"/>
                </a:solidFill>
              </a:rPr>
              <a:t>Quoted in Grant F. Smith</a:t>
            </a:r>
            <a:r>
              <a:rPr lang="en-US" altLang="en-US" sz="1000" i="1" dirty="0">
                <a:solidFill>
                  <a:srgbClr val="000000"/>
                </a:solidFill>
              </a:rPr>
              <a:t>, Spy Trade: How Israel’s Lobby Undermines America’s Economy</a:t>
            </a:r>
            <a:r>
              <a:rPr lang="en-US" altLang="en-US" sz="1000" dirty="0">
                <a:solidFill>
                  <a:srgbClr val="000000"/>
                </a:solidFill>
              </a:rPr>
              <a:t>, Institute for Research: Middle Eastern Policy, Inc., Washington, DC, 2008, page 27</a:t>
            </a:r>
          </a:p>
        </p:txBody>
      </p:sp>
      <p:sp>
        <p:nvSpPr>
          <p:cNvPr id="8" name="Rectangle 7"/>
          <p:cNvSpPr/>
          <p:nvPr/>
        </p:nvSpPr>
        <p:spPr>
          <a:xfrm>
            <a:off x="0" y="0"/>
            <a:ext cx="9144000" cy="708025"/>
          </a:xfrm>
          <a:prstGeom prst="rect">
            <a:avLst/>
          </a:prstGeom>
        </p:spPr>
        <p:txBody>
          <a:bodyPr>
            <a:spAutoFit/>
          </a:bodyPr>
          <a:lstStyle/>
          <a:p>
            <a:pPr algn="ctr">
              <a:defRPr/>
            </a:pPr>
            <a:r>
              <a:rPr lang="en-US" sz="2000" b="1" dirty="0">
                <a:solidFill>
                  <a:srgbClr val="FFFF00"/>
                </a:solidFill>
                <a:effectLst>
                  <a:outerShdw blurRad="38100" dist="38100" dir="2700000" algn="tl">
                    <a:srgbClr val="000000">
                      <a:alpha val="43137"/>
                    </a:srgbClr>
                  </a:outerShdw>
                </a:effectLst>
              </a:rPr>
              <a:t>U.S. President Harry Truman recognized Israel 11 minutes after its proclamation, </a:t>
            </a:r>
          </a:p>
          <a:p>
            <a:pPr algn="ctr">
              <a:defRPr/>
            </a:pPr>
            <a:r>
              <a:rPr lang="en-US" sz="2000" b="1" dirty="0">
                <a:solidFill>
                  <a:srgbClr val="FFFF00"/>
                </a:solidFill>
                <a:effectLst>
                  <a:outerShdw blurRad="38100" dist="38100" dir="2700000" algn="tl">
                    <a:srgbClr val="000000">
                      <a:alpha val="43137"/>
                    </a:srgbClr>
                  </a:outerShdw>
                </a:effectLst>
              </a:rPr>
              <a:t>      but he recognized it as a “provisional” government and a “non-Jewish” state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0" y="0"/>
            <a:ext cx="9144000" cy="2286000"/>
          </a:xfrm>
        </p:spPr>
        <p:txBody>
          <a:bodyPr/>
          <a:lstStyle/>
          <a:p>
            <a:r>
              <a:rPr lang="en-US" altLang="en-US" b="1" dirty="0"/>
              <a:t>Palestine Refugees Hearings</a:t>
            </a:r>
            <a:br>
              <a:rPr lang="en-US" altLang="en-US" sz="8000" dirty="0"/>
            </a:br>
            <a:r>
              <a:rPr lang="en-US" altLang="en-US" sz="2400" dirty="0"/>
              <a:t> </a:t>
            </a:r>
            <a:r>
              <a:rPr lang="en-US" altLang="en-US" sz="2000" dirty="0"/>
              <a:t>before the Committee on Foreign Affairs , House of Representative , Eighty-First Congress on Senate Joint Resolution 153</a:t>
            </a:r>
            <a:br>
              <a:rPr lang="en-US" altLang="en-US" sz="1800" dirty="0"/>
            </a:br>
            <a:r>
              <a:rPr lang="en-US" altLang="en-US" sz="2000" dirty="0">
                <a:solidFill>
                  <a:schemeClr val="tx1"/>
                </a:solidFill>
              </a:rPr>
              <a:t>A Joint Resolution for the Authorization of a Contribution by the United States to the United Nations Relief and Works Agency for Palestine Refugees in the Near East</a:t>
            </a:r>
            <a:br>
              <a:rPr lang="en-US" altLang="en-US" sz="2800" dirty="0"/>
            </a:br>
            <a:r>
              <a:rPr lang="en-US" altLang="en-US" sz="2800" dirty="0"/>
              <a:t>Washington, DC, February 16 and 17, 1950</a:t>
            </a:r>
          </a:p>
        </p:txBody>
      </p:sp>
      <p:sp>
        <p:nvSpPr>
          <p:cNvPr id="43011" name="Content Placeholder 2"/>
          <p:cNvSpPr>
            <a:spLocks noGrp="1"/>
          </p:cNvSpPr>
          <p:nvPr>
            <p:ph idx="1"/>
          </p:nvPr>
        </p:nvSpPr>
        <p:spPr>
          <a:xfrm>
            <a:off x="0" y="2514600"/>
            <a:ext cx="6019800" cy="4343400"/>
          </a:xfrm>
        </p:spPr>
        <p:txBody>
          <a:bodyPr/>
          <a:lstStyle/>
          <a:p>
            <a:pPr>
              <a:buFontTx/>
              <a:buNone/>
            </a:pPr>
            <a:r>
              <a:rPr lang="en-US" altLang="en-US" sz="1600" b="1" dirty="0">
                <a:solidFill>
                  <a:schemeClr val="tx2"/>
                </a:solidFill>
              </a:rPr>
              <a:t>Mr. [John M.] </a:t>
            </a:r>
            <a:r>
              <a:rPr lang="en-US" altLang="en-US" sz="1600" b="1" dirty="0" err="1">
                <a:solidFill>
                  <a:schemeClr val="tx2"/>
                </a:solidFill>
              </a:rPr>
              <a:t>Vorys</a:t>
            </a:r>
            <a:r>
              <a:rPr lang="en-US" altLang="en-US" sz="1600" b="1" dirty="0">
                <a:solidFill>
                  <a:schemeClr val="tx2"/>
                </a:solidFill>
              </a:rPr>
              <a:t> [House Committee on Foreign Affairs]. </a:t>
            </a:r>
            <a:r>
              <a:rPr lang="en-US" altLang="en-US" sz="1600" dirty="0"/>
              <a:t>Looking at the Path of Immigration it would appear that 800,000 Jews came in , and 750,000 Arabs went out. Would that be a statement, nearly, of the cause and effect?</a:t>
            </a:r>
          </a:p>
          <a:p>
            <a:pPr>
              <a:buFontTx/>
              <a:buNone/>
            </a:pPr>
            <a:r>
              <a:rPr lang="en-US" altLang="en-US" sz="1600" b="1" dirty="0">
                <a:solidFill>
                  <a:schemeClr val="tx2"/>
                </a:solidFill>
              </a:rPr>
              <a:t>Mr. [George C.]  McGhee [Assistant Secretary of State for Near Eastern, South Asian, and African Affairs]. </a:t>
            </a:r>
            <a:r>
              <a:rPr lang="en-US" altLang="en-US" sz="1600" dirty="0"/>
              <a:t>No, sir, I do not think you can say there is a direct cause and effect relationship. Of course there was a considerable movement into Palestine, starting in 1919. One might reason that there is an indirect cause and effect.</a:t>
            </a:r>
          </a:p>
          <a:p>
            <a:pPr>
              <a:buFontTx/>
              <a:buNone/>
            </a:pPr>
            <a:r>
              <a:rPr lang="en-US" altLang="en-US" sz="1600" b="1" dirty="0">
                <a:solidFill>
                  <a:schemeClr val="tx2"/>
                </a:solidFill>
              </a:rPr>
              <a:t>Mr. </a:t>
            </a:r>
            <a:r>
              <a:rPr lang="en-US" altLang="en-US" sz="1600" b="1" dirty="0" err="1">
                <a:solidFill>
                  <a:schemeClr val="tx2"/>
                </a:solidFill>
              </a:rPr>
              <a:t>Vorys</a:t>
            </a:r>
            <a:r>
              <a:rPr lang="en-US" altLang="en-US" sz="1600" b="1" dirty="0">
                <a:solidFill>
                  <a:schemeClr val="tx2"/>
                </a:solidFill>
              </a:rPr>
              <a:t> [Ohio]. </a:t>
            </a:r>
            <a:r>
              <a:rPr lang="en-US" altLang="en-US" sz="1600" dirty="0"/>
              <a:t>I have no further questions.</a:t>
            </a:r>
          </a:p>
          <a:p>
            <a:pPr>
              <a:buFontTx/>
              <a:buNone/>
            </a:pPr>
            <a:r>
              <a:rPr lang="en-US" altLang="en-US" sz="1600" b="1" dirty="0">
                <a:solidFill>
                  <a:schemeClr val="tx2"/>
                </a:solidFill>
              </a:rPr>
              <a:t>Chairman John </a:t>
            </a:r>
            <a:r>
              <a:rPr lang="en-US" altLang="en-US" sz="1600" b="1" dirty="0" err="1">
                <a:solidFill>
                  <a:schemeClr val="tx2"/>
                </a:solidFill>
              </a:rPr>
              <a:t>Kee</a:t>
            </a:r>
            <a:r>
              <a:rPr lang="en-US" altLang="en-US" sz="1600" b="1" dirty="0">
                <a:solidFill>
                  <a:schemeClr val="tx2"/>
                </a:solidFill>
              </a:rPr>
              <a:t> [West Virginia]. </a:t>
            </a:r>
            <a:r>
              <a:rPr lang="en-US" altLang="en-US" sz="1600" dirty="0"/>
              <a:t>Mr. Battle?</a:t>
            </a:r>
          </a:p>
          <a:p>
            <a:pPr>
              <a:buFontTx/>
              <a:buNone/>
            </a:pPr>
            <a:r>
              <a:rPr lang="en-US" altLang="en-US" sz="1600" b="1" dirty="0">
                <a:solidFill>
                  <a:schemeClr val="tx2"/>
                </a:solidFill>
              </a:rPr>
              <a:t>Mr. [Laurie C.] Battle [Alabama]. </a:t>
            </a:r>
            <a:r>
              <a:rPr lang="en-US" altLang="en-US" sz="1600" dirty="0"/>
              <a:t>I have no further questions.</a:t>
            </a:r>
          </a:p>
          <a:p>
            <a:pPr>
              <a:buFontTx/>
              <a:buNone/>
            </a:pPr>
            <a:r>
              <a:rPr lang="en-US" altLang="en-US" sz="1600" b="1" dirty="0">
                <a:solidFill>
                  <a:schemeClr val="tx2"/>
                </a:solidFill>
              </a:rPr>
              <a:t>Chairman </a:t>
            </a:r>
            <a:r>
              <a:rPr lang="en-US" altLang="en-US" sz="1600" b="1" dirty="0" err="1">
                <a:solidFill>
                  <a:schemeClr val="tx2"/>
                </a:solidFill>
              </a:rPr>
              <a:t>Kee</a:t>
            </a:r>
            <a:r>
              <a:rPr lang="en-US" altLang="en-US" sz="1600" b="1" dirty="0">
                <a:solidFill>
                  <a:schemeClr val="tx2"/>
                </a:solidFill>
              </a:rPr>
              <a:t> </a:t>
            </a:r>
            <a:r>
              <a:rPr lang="en-US" altLang="en-US" sz="1600" dirty="0"/>
              <a:t>. Mr. </a:t>
            </a:r>
            <a:r>
              <a:rPr lang="en-US" altLang="en-US" sz="1600" dirty="0" err="1"/>
              <a:t>Merrow</a:t>
            </a:r>
            <a:r>
              <a:rPr lang="en-US" altLang="en-US" sz="1600" dirty="0"/>
              <a:t>?</a:t>
            </a:r>
          </a:p>
          <a:p>
            <a:pPr>
              <a:buFontTx/>
              <a:buNone/>
            </a:pPr>
            <a:r>
              <a:rPr lang="en-US" altLang="en-US" sz="1600" b="1" dirty="0">
                <a:solidFill>
                  <a:schemeClr val="tx2"/>
                </a:solidFill>
              </a:rPr>
              <a:t>Mr. [Chester E.] </a:t>
            </a:r>
            <a:r>
              <a:rPr lang="en-US" altLang="en-US" sz="1600" b="1" dirty="0" err="1">
                <a:solidFill>
                  <a:schemeClr val="tx2"/>
                </a:solidFill>
              </a:rPr>
              <a:t>Merrow</a:t>
            </a:r>
            <a:r>
              <a:rPr lang="en-US" altLang="en-US" sz="1600" b="1" dirty="0">
                <a:solidFill>
                  <a:schemeClr val="tx2"/>
                </a:solidFill>
              </a:rPr>
              <a:t> [New Hampshire]. </a:t>
            </a:r>
            <a:r>
              <a:rPr lang="en-US" altLang="en-US" sz="1600" dirty="0"/>
              <a:t>I have no further questions.</a:t>
            </a:r>
          </a:p>
          <a:p>
            <a:pPr>
              <a:buFontTx/>
              <a:buNone/>
            </a:pPr>
            <a:endParaRPr lang="en-US" altLang="en-US" sz="1800" dirty="0"/>
          </a:p>
          <a:p>
            <a:pPr>
              <a:buFontTx/>
              <a:buNone/>
            </a:pPr>
            <a:endParaRPr lang="en-US" altLang="en-US" sz="2000" dirty="0"/>
          </a:p>
          <a:p>
            <a:pPr>
              <a:buFontTx/>
              <a:buNone/>
            </a:pPr>
            <a:endParaRPr lang="en-US" altLang="en-US" sz="2000" dirty="0"/>
          </a:p>
          <a:p>
            <a:r>
              <a:rPr lang="en-US" altLang="en-US" sz="2400" dirty="0"/>
              <a:t> </a:t>
            </a:r>
          </a:p>
        </p:txBody>
      </p:sp>
      <p:sp>
        <p:nvSpPr>
          <p:cNvPr id="43012" name="TextBox 3"/>
          <p:cNvSpPr txBox="1">
            <a:spLocks noChangeArrowheads="1"/>
          </p:cNvSpPr>
          <p:nvPr/>
        </p:nvSpPr>
        <p:spPr bwMode="auto">
          <a:xfrm>
            <a:off x="5943600" y="2457450"/>
            <a:ext cx="3200400"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rgbClr val="FFFF00"/>
                </a:solidFill>
              </a:rPr>
              <a:t>Trump and Allies Seek End to Refugee Status for Millions of Palestinians: Jared Kushner, U.S. President Donald Trump’s son-in-law and senior advisor, has quietly been trying to do away with the U.N. relief agency that has provided food and essential services to millions of Palestinian refugees for decades, according to internal emails obtained by Foreign Policy. </a:t>
            </a:r>
            <a:r>
              <a:rPr lang="en-US" altLang="en-US" sz="1600" dirty="0"/>
              <a:t>Foreign Policy, 8/3/2018, </a:t>
            </a:r>
            <a:r>
              <a:rPr lang="en-US" altLang="en-US" sz="700" dirty="0">
                <a:hlinkClick r:id="rId2"/>
              </a:rPr>
              <a:t>https://foreignpolicy.com/2018/08/03/trump-palestinians-israel-refugees-unrwaand-allies-seek-end-to-refugee-status-for-millions-of-palestinians-united-nations-relief-and-works-agency-unrwa-israel-palestine-peace-plan-jared-kushner-greenb/</a:t>
            </a:r>
            <a:r>
              <a:rPr lang="en-US" altLang="en-US" sz="700" dirty="0"/>
              <a:t> </a:t>
            </a:r>
            <a:endParaRPr lang="en-US" altLang="en-US" sz="700" b="1" dirty="0"/>
          </a:p>
        </p:txBody>
      </p:sp>
      <p:cxnSp>
        <p:nvCxnSpPr>
          <p:cNvPr id="43013" name="Straight Connector 2"/>
          <p:cNvCxnSpPr>
            <a:cxnSpLocks noChangeShapeType="1"/>
          </p:cNvCxnSpPr>
          <p:nvPr/>
        </p:nvCxnSpPr>
        <p:spPr bwMode="auto">
          <a:xfrm>
            <a:off x="5943600" y="5791200"/>
            <a:ext cx="0" cy="1066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3014" name="Straight Connector 8"/>
          <p:cNvCxnSpPr>
            <a:cxnSpLocks noChangeShapeType="1"/>
          </p:cNvCxnSpPr>
          <p:nvPr/>
        </p:nvCxnSpPr>
        <p:spPr bwMode="auto">
          <a:xfrm flipV="1">
            <a:off x="5943600" y="2438400"/>
            <a:ext cx="0" cy="3352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3015" name="Straight Connector 10"/>
          <p:cNvCxnSpPr>
            <a:cxnSpLocks noChangeShapeType="1"/>
          </p:cNvCxnSpPr>
          <p:nvPr/>
        </p:nvCxnSpPr>
        <p:spPr bwMode="auto">
          <a:xfrm>
            <a:off x="5943600" y="2438400"/>
            <a:ext cx="3200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Text Box 2"/>
          <p:cNvSpPr txBox="1">
            <a:spLocks noChangeArrowheads="1"/>
          </p:cNvSpPr>
          <p:nvPr/>
        </p:nvSpPr>
        <p:spPr bwMode="auto">
          <a:xfrm>
            <a:off x="5233988" y="1247775"/>
            <a:ext cx="3879850" cy="5687711"/>
          </a:xfrm>
          <a:prstGeom prst="rect">
            <a:avLst/>
          </a:prstGeom>
          <a:solidFill>
            <a:srgbClr val="0000FF"/>
          </a:solidFill>
          <a:ln w="9525">
            <a:noFill/>
            <a:miter lim="800000"/>
            <a:headEnd/>
            <a:tailEnd/>
          </a:ln>
          <a:effectLst/>
        </p:spPr>
        <p:txBody>
          <a:bodyPr>
            <a:spAutoFit/>
          </a:bodyPr>
          <a:lstStyle/>
          <a:p>
            <a:pPr algn="ctr">
              <a:lnSpc>
                <a:spcPct val="90000"/>
              </a:lnSpc>
              <a:defRPr/>
            </a:pPr>
            <a:r>
              <a:rPr lang="en-US" sz="2000" b="1" dirty="0">
                <a:solidFill>
                  <a:schemeClr val="tx2"/>
                </a:solidFill>
                <a:effectLst>
                  <a:outerShdw blurRad="38100" dist="38100" dir="2700000" algn="tl">
                    <a:srgbClr val="000000"/>
                  </a:outerShdw>
                </a:effectLst>
              </a:rPr>
              <a:t>Palestinian Dispossession and Dispersal 1948-2000</a:t>
            </a:r>
          </a:p>
          <a:p>
            <a:pPr>
              <a:lnSpc>
                <a:spcPct val="90000"/>
              </a:lnSpc>
              <a:defRPr/>
            </a:pPr>
            <a:r>
              <a:rPr lang="en-US" sz="1400" dirty="0"/>
              <a:t>Palestine/Israel (4,715,000), Jordan (2,540,000), Lebanon (500,000), Syria (443,000), Saudi Arabia (334,000), Iraq (87,000), Egypt (72,000), Kuwait (35,000), Libya (31,000), Other Arab States (570,000). </a:t>
            </a:r>
            <a:r>
              <a:rPr lang="en-US" sz="1400" dirty="0">
                <a:cs typeface="Times New Roman" pitchFamily="18" charset="0"/>
              </a:rPr>
              <a:t>Source: De </a:t>
            </a:r>
            <a:r>
              <a:rPr lang="en-US" sz="1400" dirty="0" err="1">
                <a:cs typeface="Times New Roman" pitchFamily="18" charset="0"/>
              </a:rPr>
              <a:t>Blij</a:t>
            </a:r>
            <a:r>
              <a:rPr lang="en-US" sz="1400" dirty="0">
                <a:cs typeface="Times New Roman" pitchFamily="18" charset="0"/>
              </a:rPr>
              <a:t>, H.J. and Muller, P. O. </a:t>
            </a:r>
            <a:r>
              <a:rPr lang="en-US" sz="1400" dirty="0">
                <a:solidFill>
                  <a:schemeClr val="tx2"/>
                </a:solidFill>
                <a:cs typeface="Times New Roman" pitchFamily="18" charset="0"/>
              </a:rPr>
              <a:t>(2002), </a:t>
            </a:r>
            <a:r>
              <a:rPr lang="en-US" sz="1400" i="1" dirty="0">
                <a:cs typeface="Times New Roman" pitchFamily="18" charset="0"/>
              </a:rPr>
              <a:t>Geography: Realms, Regions, and Concepts</a:t>
            </a:r>
            <a:r>
              <a:rPr lang="en-US" sz="1400" dirty="0">
                <a:cs typeface="Times New Roman" pitchFamily="18" charset="0"/>
              </a:rPr>
              <a:t>, 10th Edition. New York: John Wiley &amp; Sons. Page 314.</a:t>
            </a:r>
          </a:p>
          <a:p>
            <a:pPr>
              <a:lnSpc>
                <a:spcPct val="90000"/>
              </a:lnSpc>
              <a:defRPr/>
            </a:pPr>
            <a:endParaRPr lang="en-US" sz="1000" dirty="0">
              <a:cs typeface="Times New Roman" pitchFamily="18" charset="0"/>
            </a:endParaRPr>
          </a:p>
          <a:p>
            <a:pPr>
              <a:lnSpc>
                <a:spcPct val="90000"/>
              </a:lnSpc>
              <a:defRPr/>
            </a:pPr>
            <a:r>
              <a:rPr lang="en-US" sz="2400" dirty="0">
                <a:solidFill>
                  <a:schemeClr val="tx2"/>
                </a:solidFill>
                <a:cs typeface="Times New Roman" pitchFamily="18" charset="0"/>
              </a:rPr>
              <a:t>At the </a:t>
            </a:r>
            <a:r>
              <a:rPr lang="en-US" sz="2400" b="1" dirty="0">
                <a:solidFill>
                  <a:schemeClr val="tx2"/>
                </a:solidFill>
                <a:cs typeface="Times New Roman" pitchFamily="18" charset="0"/>
              </a:rPr>
              <a:t>end of 2016</a:t>
            </a:r>
            <a:r>
              <a:rPr lang="en-US" sz="2400" dirty="0">
                <a:solidFill>
                  <a:schemeClr val="tx2"/>
                </a:solidFill>
                <a:cs typeface="Times New Roman" pitchFamily="18" charset="0"/>
              </a:rPr>
              <a:t>, the estimated number of Palestinians in the world was </a:t>
            </a:r>
            <a:r>
              <a:rPr lang="en-US" sz="2400" b="1" dirty="0">
                <a:solidFill>
                  <a:schemeClr val="tx2"/>
                </a:solidFill>
                <a:cs typeface="Times New Roman" pitchFamily="18" charset="0"/>
              </a:rPr>
              <a:t>12.70 million</a:t>
            </a:r>
            <a:r>
              <a:rPr lang="en-US" sz="2400" dirty="0">
                <a:solidFill>
                  <a:schemeClr val="tx2"/>
                </a:solidFill>
                <a:cs typeface="Times New Roman" pitchFamily="18" charset="0"/>
              </a:rPr>
              <a:t>, of whom 6.41 million in Palestine-Israel and 6.28 million in foreign countries,  Palestinian Central Bureau of Statistics, </a:t>
            </a:r>
            <a:endParaRPr lang="ar-SA" sz="1800" dirty="0">
              <a:cs typeface="Times New Roman" pitchFamily="18" charset="0"/>
            </a:endParaRPr>
          </a:p>
          <a:p>
            <a:pPr algn="r">
              <a:lnSpc>
                <a:spcPct val="90000"/>
              </a:lnSpc>
              <a:defRPr/>
            </a:pPr>
            <a:r>
              <a:rPr lang="ar-SA" sz="1800" dirty="0">
                <a:cs typeface="Times New Roman" pitchFamily="18" charset="0"/>
              </a:rPr>
              <a:t>الجهاز المركزي للإحصاء الفلسطيني، الفلسطينيون في نهاية عام 2016</a:t>
            </a:r>
          </a:p>
          <a:p>
            <a:pPr>
              <a:lnSpc>
                <a:spcPct val="90000"/>
              </a:lnSpc>
              <a:defRPr/>
            </a:pPr>
            <a:r>
              <a:rPr lang="en-US" sz="1400" dirty="0">
                <a:cs typeface="Times New Roman" pitchFamily="18" charset="0"/>
                <a:hlinkClick r:id="rId3"/>
              </a:rPr>
              <a:t>http://www.pcbs.gov.ps/Downloads/book2242.pdf</a:t>
            </a:r>
            <a:r>
              <a:rPr lang="en-US" sz="1400" dirty="0">
                <a:cs typeface="Times New Roman" pitchFamily="18" charset="0"/>
              </a:rPr>
              <a:t> </a:t>
            </a:r>
          </a:p>
        </p:txBody>
      </p:sp>
      <p:sp>
        <p:nvSpPr>
          <p:cNvPr id="590851" name="Rectangle 3"/>
          <p:cNvSpPr>
            <a:spLocks noChangeArrowheads="1"/>
          </p:cNvSpPr>
          <p:nvPr/>
        </p:nvSpPr>
        <p:spPr bwMode="auto">
          <a:xfrm>
            <a:off x="0" y="1262063"/>
            <a:ext cx="3048000" cy="5456878"/>
          </a:xfrm>
          <a:prstGeom prst="rect">
            <a:avLst/>
          </a:prstGeom>
          <a:solidFill>
            <a:srgbClr val="0000FF"/>
          </a:solidFill>
          <a:ln w="9525">
            <a:noFill/>
            <a:miter lim="800000"/>
            <a:headEnd/>
            <a:tailEnd/>
          </a:ln>
          <a:effectLst/>
        </p:spPr>
        <p:txBody>
          <a:bodyPr>
            <a:spAutoFit/>
          </a:bodyPr>
          <a:lstStyle/>
          <a:p>
            <a:pPr algn="ctr">
              <a:lnSpc>
                <a:spcPct val="90000"/>
              </a:lnSpc>
              <a:spcBef>
                <a:spcPct val="50000"/>
              </a:spcBef>
              <a:defRPr/>
            </a:pPr>
            <a:r>
              <a:rPr lang="en-US" sz="2000" b="1" dirty="0">
                <a:solidFill>
                  <a:schemeClr val="tx2"/>
                </a:solidFill>
                <a:effectLst>
                  <a:outerShdw blurRad="38100" dist="38100" dir="2700000" algn="tl">
                    <a:srgbClr val="000000"/>
                  </a:outerShdw>
                </a:effectLst>
              </a:rPr>
              <a:t>Jewish Settlers in Palestine/Israel 1919-1999</a:t>
            </a:r>
            <a:endParaRPr lang="en-US" sz="2000" b="1" dirty="0">
              <a:effectLst>
                <a:outerShdw blurRad="38100" dist="38100" dir="2700000" algn="tl">
                  <a:srgbClr val="000000"/>
                </a:outerShdw>
              </a:effectLst>
            </a:endParaRPr>
          </a:p>
          <a:p>
            <a:pPr>
              <a:lnSpc>
                <a:spcPct val="90000"/>
              </a:lnSpc>
              <a:spcBef>
                <a:spcPct val="50000"/>
              </a:spcBef>
              <a:defRPr/>
            </a:pPr>
            <a:r>
              <a:rPr lang="en-US" sz="1800" dirty="0">
                <a:cs typeface="Times New Roman" pitchFamily="18" charset="0"/>
              </a:rPr>
              <a:t>About 3,237,000 Jewish settlers/immigrants arrived in Palestine/Israel between 1919 and 1999: Euro-American (71.2%) and Afro-Asian (28.8%). </a:t>
            </a:r>
            <a:r>
              <a:rPr lang="en-US" sz="1400" dirty="0">
                <a:cs typeface="Times New Roman" pitchFamily="18" charset="0"/>
              </a:rPr>
              <a:t>Source: </a:t>
            </a:r>
            <a:r>
              <a:rPr lang="en-US" sz="1400" dirty="0" err="1">
                <a:cs typeface="Times New Roman" pitchFamily="18" charset="0"/>
              </a:rPr>
              <a:t>Goldscheider</a:t>
            </a:r>
            <a:r>
              <a:rPr lang="en-US" sz="1400" dirty="0">
                <a:cs typeface="Times New Roman" pitchFamily="18" charset="0"/>
              </a:rPr>
              <a:t>, C. </a:t>
            </a:r>
            <a:r>
              <a:rPr lang="en-US" sz="1400" dirty="0">
                <a:solidFill>
                  <a:schemeClr val="tx2"/>
                </a:solidFill>
                <a:cs typeface="Times New Roman" pitchFamily="18" charset="0"/>
              </a:rPr>
              <a:t>(2002), </a:t>
            </a:r>
            <a:r>
              <a:rPr lang="en-US" sz="1400" i="1" dirty="0">
                <a:cs typeface="Times New Roman" pitchFamily="18" charset="0"/>
              </a:rPr>
              <a:t>Israel's Changing Society: Population, Ethnicity, and Development</a:t>
            </a:r>
            <a:r>
              <a:rPr lang="en-US" sz="1400" dirty="0">
                <a:cs typeface="Times New Roman" pitchFamily="18" charset="0"/>
              </a:rPr>
              <a:t>. Colorado: </a:t>
            </a:r>
            <a:r>
              <a:rPr lang="en-US" sz="1400" dirty="0" err="1">
                <a:cs typeface="Times New Roman" pitchFamily="18" charset="0"/>
              </a:rPr>
              <a:t>Westview</a:t>
            </a:r>
            <a:r>
              <a:rPr lang="en-US" sz="1400" dirty="0">
                <a:cs typeface="Times New Roman" pitchFamily="18" charset="0"/>
              </a:rPr>
              <a:t> Press. Page 51. </a:t>
            </a:r>
          </a:p>
          <a:p>
            <a:pPr>
              <a:spcBef>
                <a:spcPct val="50000"/>
              </a:spcBef>
              <a:defRPr/>
            </a:pPr>
            <a:r>
              <a:rPr lang="en-US" sz="2000" dirty="0">
                <a:solidFill>
                  <a:srgbClr val="FFFF00"/>
                </a:solidFill>
                <a:effectLst>
                  <a:outerShdw blurRad="38100" dist="38100" dir="2700000" algn="tl">
                    <a:srgbClr val="000000">
                      <a:alpha val="43137"/>
                    </a:srgbClr>
                  </a:outerShdw>
                </a:effectLst>
                <a:cs typeface="Times New Roman" pitchFamily="18" charset="0"/>
              </a:rPr>
              <a:t>At the </a:t>
            </a:r>
            <a:r>
              <a:rPr lang="en-US" sz="2000" b="1" dirty="0">
                <a:solidFill>
                  <a:srgbClr val="FFFF00"/>
                </a:solidFill>
                <a:effectLst>
                  <a:outerShdw blurRad="38100" dist="38100" dir="2700000" algn="tl">
                    <a:srgbClr val="000000">
                      <a:alpha val="43137"/>
                    </a:srgbClr>
                  </a:outerShdw>
                </a:effectLst>
                <a:cs typeface="Times New Roman" pitchFamily="18" charset="0"/>
              </a:rPr>
              <a:t>end of 2017</a:t>
            </a:r>
            <a:r>
              <a:rPr lang="en-US" sz="2000" dirty="0">
                <a:solidFill>
                  <a:srgbClr val="FFFF00"/>
                </a:solidFill>
                <a:effectLst>
                  <a:outerShdw blurRad="38100" dist="38100" dir="2700000" algn="tl">
                    <a:srgbClr val="000000">
                      <a:alpha val="43137"/>
                    </a:srgbClr>
                  </a:outerShdw>
                </a:effectLst>
                <a:cs typeface="Times New Roman" pitchFamily="18" charset="0"/>
              </a:rPr>
              <a:t>, the estimated Jewish population in Palestine-Israel was </a:t>
            </a:r>
            <a:r>
              <a:rPr lang="en-US" sz="2000" b="1" dirty="0">
                <a:solidFill>
                  <a:srgbClr val="FFFF00"/>
                </a:solidFill>
                <a:effectLst>
                  <a:outerShdw blurRad="38100" dist="38100" dir="2700000" algn="tl">
                    <a:srgbClr val="000000">
                      <a:alpha val="43137"/>
                    </a:srgbClr>
                  </a:outerShdw>
                </a:effectLst>
                <a:cs typeface="Times New Roman" pitchFamily="18" charset="0"/>
              </a:rPr>
              <a:t>6.5 million</a:t>
            </a:r>
            <a:r>
              <a:rPr lang="en-US" sz="2000" dirty="0">
                <a:solidFill>
                  <a:srgbClr val="FFFF00"/>
                </a:solidFill>
                <a:effectLst>
                  <a:outerShdw blurRad="38100" dist="38100" dir="2700000" algn="tl">
                    <a:srgbClr val="000000">
                      <a:alpha val="43137"/>
                    </a:srgbClr>
                  </a:outerShdw>
                </a:effectLst>
                <a:cs typeface="Times New Roman" pitchFamily="18" charset="0"/>
              </a:rPr>
              <a:t>, Israel's Central Bureau of Statistics, </a:t>
            </a:r>
            <a:r>
              <a:rPr lang="en-US" sz="1800" dirty="0">
                <a:effectLst>
                  <a:outerShdw blurRad="38100" dist="38100" dir="2700000" algn="tl">
                    <a:srgbClr val="000000">
                      <a:alpha val="43137"/>
                    </a:srgbClr>
                  </a:outerShdw>
                </a:effectLst>
                <a:cs typeface="Times New Roman" pitchFamily="18" charset="0"/>
              </a:rPr>
              <a:t>Israel’s Central Bureau of Statistics, 1/10/2018 </a:t>
            </a:r>
            <a:r>
              <a:rPr lang="en-US" sz="800" dirty="0">
                <a:effectLst>
                  <a:outerShdw blurRad="38100" dist="38100" dir="2700000" algn="tl">
                    <a:srgbClr val="000000">
                      <a:alpha val="43137"/>
                    </a:srgbClr>
                  </a:outerShdw>
                </a:effectLst>
                <a:cs typeface="Times New Roman" pitchFamily="18" charset="0"/>
                <a:hlinkClick r:id="rId4"/>
              </a:rPr>
              <a:t>http://cbs.gov.il/reader/?MIval=cw_usr_view_SHTML&amp;ID=705</a:t>
            </a:r>
            <a:r>
              <a:rPr lang="en-US" sz="800" dirty="0">
                <a:effectLst>
                  <a:outerShdw blurRad="38100" dist="38100" dir="2700000" algn="tl">
                    <a:srgbClr val="000000">
                      <a:alpha val="43137"/>
                    </a:srgbClr>
                  </a:outerShdw>
                </a:effectLst>
                <a:cs typeface="Times New Roman" pitchFamily="18" charset="0"/>
              </a:rPr>
              <a:t> </a:t>
            </a:r>
            <a:endParaRPr lang="en-US" sz="800" dirty="0"/>
          </a:p>
        </p:txBody>
      </p:sp>
      <p:pic>
        <p:nvPicPr>
          <p:cNvPr id="44036" name="Picture 4" descr="isra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2084" y="1523999"/>
            <a:ext cx="2191903" cy="481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0853" name="Text Box 5"/>
          <p:cNvSpPr txBox="1">
            <a:spLocks noChangeArrowheads="1"/>
          </p:cNvSpPr>
          <p:nvPr/>
        </p:nvSpPr>
        <p:spPr bwMode="auto">
          <a:xfrm>
            <a:off x="0" y="0"/>
            <a:ext cx="9144000" cy="1200150"/>
          </a:xfrm>
          <a:prstGeom prst="rect">
            <a:avLst/>
          </a:prstGeom>
          <a:noFill/>
          <a:ln w="9525">
            <a:noFill/>
            <a:miter lim="800000"/>
            <a:headEnd/>
            <a:tailEnd/>
          </a:ln>
          <a:effectLst/>
        </p:spPr>
        <p:txBody>
          <a:bodyPr>
            <a:spAutoFit/>
          </a:bodyPr>
          <a:lstStyle/>
          <a:p>
            <a:pPr algn="ctr">
              <a:defRPr/>
            </a:pPr>
            <a:r>
              <a:rPr lang="en-US" sz="3600" b="1" dirty="0">
                <a:solidFill>
                  <a:schemeClr val="tx2"/>
                </a:solidFill>
                <a:effectLst>
                  <a:outerShdw blurRad="38100" dist="38100" dir="2700000" algn="tl">
                    <a:srgbClr val="000000"/>
                  </a:outerShdw>
                </a:effectLst>
              </a:rPr>
              <a:t>Jewish settlers dispossessed and displaced most native Muslim/Christian Palestinians</a:t>
            </a:r>
          </a:p>
        </p:txBody>
      </p:sp>
      <p:sp>
        <p:nvSpPr>
          <p:cNvPr id="44038" name="Line 6"/>
          <p:cNvSpPr>
            <a:spLocks noChangeShapeType="1"/>
          </p:cNvSpPr>
          <p:nvPr/>
        </p:nvSpPr>
        <p:spPr bwMode="auto">
          <a:xfrm>
            <a:off x="0" y="1230313"/>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39" name="TextBox 6"/>
          <p:cNvSpPr txBox="1">
            <a:spLocks noChangeArrowheads="1"/>
          </p:cNvSpPr>
          <p:nvPr/>
        </p:nvSpPr>
        <p:spPr bwMode="auto">
          <a:xfrm>
            <a:off x="4778375" y="6083300"/>
            <a:ext cx="4556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000" dirty="0"/>
              <a:t>CNN</a:t>
            </a:r>
          </a:p>
        </p:txBody>
      </p:sp>
      <p:cxnSp>
        <p:nvCxnSpPr>
          <p:cNvPr id="44040" name="Straight Connector 2"/>
          <p:cNvCxnSpPr>
            <a:cxnSpLocks noChangeShapeType="1"/>
          </p:cNvCxnSpPr>
          <p:nvPr/>
        </p:nvCxnSpPr>
        <p:spPr bwMode="auto">
          <a:xfrm>
            <a:off x="0" y="4343400"/>
            <a:ext cx="3004771"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4041" name="Straight Connector 10"/>
          <p:cNvCxnSpPr>
            <a:cxnSpLocks noChangeShapeType="1"/>
          </p:cNvCxnSpPr>
          <p:nvPr/>
        </p:nvCxnSpPr>
        <p:spPr bwMode="auto">
          <a:xfrm>
            <a:off x="5181600" y="3429000"/>
            <a:ext cx="39322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1026" name="Picture 2" descr="https://www.cia.gov/library/publications/resources/the-world-factbook/graphics/maps/is-map.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4771" y="1443037"/>
            <a:ext cx="2253029" cy="48815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0" y="1371601"/>
            <a:ext cx="5943600" cy="2666999"/>
          </a:xfrm>
        </p:spPr>
        <p:txBody>
          <a:bodyPr/>
          <a:lstStyle/>
          <a:p>
            <a:pPr algn="l"/>
            <a:r>
              <a:rPr lang="en-US" altLang="en-US" sz="1400" b="1" dirty="0"/>
              <a:t>At the end of 2016 </a:t>
            </a:r>
            <a:r>
              <a:rPr lang="en-US" altLang="en-US" sz="1400" dirty="0">
                <a:solidFill>
                  <a:schemeClr val="tx1"/>
                </a:solidFill>
              </a:rPr>
              <a:t>there were </a:t>
            </a:r>
            <a:r>
              <a:rPr lang="en-US" altLang="en-US" sz="1400" b="1" dirty="0"/>
              <a:t>6.4 million Jewish settlers </a:t>
            </a:r>
            <a:r>
              <a:rPr lang="en-US" altLang="en-US" sz="1400" dirty="0">
                <a:solidFill>
                  <a:schemeClr val="tx1"/>
                </a:solidFill>
              </a:rPr>
              <a:t>or </a:t>
            </a:r>
            <a:r>
              <a:rPr lang="en-US" altLang="en-US" sz="1400" b="1" dirty="0"/>
              <a:t>Jewish Israelis </a:t>
            </a:r>
            <a:r>
              <a:rPr lang="en-US" altLang="en-US" sz="1400" dirty="0">
                <a:solidFill>
                  <a:schemeClr val="tx1"/>
                </a:solidFill>
              </a:rPr>
              <a:t>who came from over 100 countries and who live in Palestine-Israel. There were also </a:t>
            </a:r>
            <a:r>
              <a:rPr lang="en-US" altLang="en-US" sz="1400" b="1" dirty="0"/>
              <a:t>12.70 million Muslim and Christian Palestinians </a:t>
            </a:r>
            <a:r>
              <a:rPr lang="en-US" altLang="en-US" sz="1400" dirty="0">
                <a:solidFill>
                  <a:schemeClr val="tx1"/>
                </a:solidFill>
              </a:rPr>
              <a:t>who are the native of Palestine and who live inside and outside Palestine-Israel (</a:t>
            </a:r>
            <a:r>
              <a:rPr lang="en-US" altLang="en-US" sz="1400" b="1" dirty="0"/>
              <a:t>millions of them living in 58 UN registered Palestinian refugee camps in Palestine-Israel, Jordan, Syria, and Lebanon for more than six decades</a:t>
            </a:r>
            <a:r>
              <a:rPr lang="en-US" altLang="en-US" sz="1400" dirty="0">
                <a:solidFill>
                  <a:schemeClr val="tx1"/>
                </a:solidFill>
              </a:rPr>
              <a:t>). The Palestinian refugees continue to struggle to return to the homes from which they were expelled or fled in 1948 and thereafter. Israel continues to deny the Palestinian refugees the right to return to their country because they are not Jewish. This is the core of the Palestine-Israel conflict. </a:t>
            </a:r>
            <a:r>
              <a:rPr lang="en-US" altLang="en-US" sz="1400" dirty="0"/>
              <a:t>Review carefully the geography of  the Palestine refugees and refugee camps as mapped by the United Nations Relief and Work Agency (UNRWA) at: </a:t>
            </a:r>
            <a:r>
              <a:rPr lang="en-US" altLang="en-US" sz="1000" dirty="0">
                <a:hlinkClick r:id="rId2"/>
              </a:rPr>
              <a:t>http://www.unrwa.org/userfiles/2011011352710.pdf/</a:t>
            </a:r>
            <a:r>
              <a:rPr lang="en-US" altLang="en-US" sz="1000" dirty="0"/>
              <a:t>  </a:t>
            </a:r>
            <a:endParaRPr lang="en-US" altLang="en-US" sz="1000" dirty="0">
              <a:solidFill>
                <a:schemeClr val="tx1"/>
              </a:solidFill>
            </a:endParaRPr>
          </a:p>
        </p:txBody>
      </p:sp>
      <p:pic>
        <p:nvPicPr>
          <p:cNvPr id="45059" name="Picture 5" descr="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0"/>
            <a:ext cx="3200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4763"/>
            <a:ext cx="5943600" cy="1446550"/>
          </a:xfrm>
          <a:prstGeom prst="rect">
            <a:avLst/>
          </a:prstGeom>
        </p:spPr>
        <p:txBody>
          <a:bodyPr>
            <a:spAutoFit/>
          </a:bodyPr>
          <a:lstStyle/>
          <a:p>
            <a:pPr algn="ctr">
              <a:defRPr/>
            </a:pPr>
            <a:r>
              <a:rPr lang="en-US" sz="4400" b="1" kern="0" dirty="0">
                <a:solidFill>
                  <a:srgbClr val="FFFF00"/>
                </a:solidFill>
                <a:latin typeface="Times New Roman"/>
                <a:ea typeface="+mj-ea"/>
                <a:cs typeface="+mj-cs"/>
              </a:rPr>
              <a:t>The Core of the Palestine-Israel Conflict</a:t>
            </a:r>
            <a:endParaRPr lang="en-US" sz="4400" dirty="0"/>
          </a:p>
        </p:txBody>
      </p:sp>
      <p:pic>
        <p:nvPicPr>
          <p:cNvPr id="1026" name="Picture 2" descr="http://www.pcbs.gov.ps/Portals/_Rainbow/images/ملف%20جديد؟/02-20062017E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037936"/>
            <a:ext cx="5334001" cy="28200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90600" y="4037936"/>
            <a:ext cx="2667000" cy="830997"/>
          </a:xfrm>
          <a:prstGeom prst="rect">
            <a:avLst/>
          </a:prstGeom>
        </p:spPr>
        <p:txBody>
          <a:bodyPr wrap="square">
            <a:spAutoFit/>
          </a:bodyPr>
          <a:lstStyle/>
          <a:p>
            <a:r>
              <a:rPr lang="en-US" sz="1200" dirty="0">
                <a:solidFill>
                  <a:srgbClr val="FF0000"/>
                </a:solidFill>
              </a:rPr>
              <a:t>Percentage Distribution of [5.9 million] Palestinian Refugees by the Residential Country 2016, (According to the data of UNRWA on the Palestinian Refugees)</a:t>
            </a:r>
            <a:r>
              <a:rPr lang="en-US" sz="1200" dirty="0"/>
              <a:t>)</a:t>
            </a:r>
          </a:p>
        </p:txBody>
      </p:sp>
      <p:sp>
        <p:nvSpPr>
          <p:cNvPr id="3" name="Rectangle 2"/>
          <p:cNvSpPr/>
          <p:nvPr/>
        </p:nvSpPr>
        <p:spPr>
          <a:xfrm>
            <a:off x="1752600" y="6397079"/>
            <a:ext cx="2667000" cy="384721"/>
          </a:xfrm>
          <a:prstGeom prst="rect">
            <a:avLst/>
          </a:prstGeom>
        </p:spPr>
        <p:txBody>
          <a:bodyPr wrap="square">
            <a:spAutoFit/>
          </a:bodyPr>
          <a:lstStyle/>
          <a:p>
            <a:pPr algn="ctr"/>
            <a:r>
              <a:rPr lang="en-US" sz="1400" dirty="0">
                <a:solidFill>
                  <a:srgbClr val="FF0000"/>
                </a:solidFill>
              </a:rPr>
              <a:t>PCBS, 6/20/2017, </a:t>
            </a:r>
            <a:r>
              <a:rPr lang="en-US" sz="500" dirty="0">
                <a:solidFill>
                  <a:srgbClr val="FF0000"/>
                </a:solidFill>
                <a:hlinkClick r:id="rId5"/>
              </a:rPr>
              <a:t>http://www.pcbs.gov.ps/portals/_pcbs/PressRelease/Press_En_IDRef2017En.pdf</a:t>
            </a:r>
            <a:endParaRPr lang="en-US" sz="500" dirty="0">
              <a:solidFill>
                <a:srgbClr val="FF000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0" y="1219200"/>
            <a:ext cx="45720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chemeClr val="tx2"/>
                </a:solidFill>
              </a:rPr>
              <a:t>The United Nations Relief and Works Agency for Palestine Refugees (UNRWA) provides assistance and protection for millions of registered Palestine refugees. </a:t>
            </a:r>
          </a:p>
          <a:p>
            <a:pPr eaLnBrk="1" hangingPunct="1">
              <a:spcBef>
                <a:spcPct val="0"/>
              </a:spcBef>
              <a:buFontTx/>
              <a:buNone/>
            </a:pPr>
            <a:r>
              <a:rPr lang="en-US" altLang="en-US" sz="1800" dirty="0"/>
              <a:t>The Gaza Strip is home to a population of approximately 1.9 million people, including 1.3 million Palestine refugees</a:t>
            </a:r>
          </a:p>
          <a:p>
            <a:pPr eaLnBrk="1" hangingPunct="1">
              <a:spcBef>
                <a:spcPct val="0"/>
              </a:spcBef>
              <a:buFontTx/>
              <a:buNone/>
            </a:pPr>
            <a:r>
              <a:rPr lang="en-US" altLang="en-US" sz="1800" b="1" dirty="0">
                <a:solidFill>
                  <a:schemeClr val="tx2"/>
                </a:solidFill>
              </a:rPr>
              <a:t>Facts &amp; Figures</a:t>
            </a:r>
          </a:p>
          <a:p>
            <a:pPr eaLnBrk="1" hangingPunct="1">
              <a:spcBef>
                <a:spcPct val="0"/>
              </a:spcBef>
              <a:buFontTx/>
              <a:buNone/>
            </a:pPr>
            <a:r>
              <a:rPr lang="en-US" altLang="en-US" sz="1800" dirty="0"/>
              <a:t>•1.3 million registered refugees out of 1.9 million total population (approximately 70%)</a:t>
            </a:r>
          </a:p>
          <a:p>
            <a:pPr eaLnBrk="1" hangingPunct="1">
              <a:spcBef>
                <a:spcPct val="0"/>
              </a:spcBef>
              <a:buFontTx/>
              <a:buNone/>
            </a:pPr>
            <a:r>
              <a:rPr lang="en-US" altLang="en-US" sz="1800" dirty="0"/>
              <a:t>•8 refugee camps</a:t>
            </a:r>
          </a:p>
          <a:p>
            <a:pPr eaLnBrk="1" hangingPunct="1">
              <a:spcBef>
                <a:spcPct val="0"/>
              </a:spcBef>
              <a:buFontTx/>
              <a:buNone/>
            </a:pPr>
            <a:r>
              <a:rPr lang="en-US" altLang="en-US" sz="1800" dirty="0"/>
              <a:t>•Almost 12,500 staff </a:t>
            </a:r>
          </a:p>
          <a:p>
            <a:pPr eaLnBrk="1" hangingPunct="1">
              <a:spcBef>
                <a:spcPct val="0"/>
              </a:spcBef>
              <a:buFontTx/>
              <a:buNone/>
            </a:pPr>
            <a:r>
              <a:rPr lang="en-US" altLang="en-US" sz="1800" dirty="0"/>
              <a:t>•267 schools for over 262,000 students</a:t>
            </a:r>
          </a:p>
          <a:p>
            <a:pPr eaLnBrk="1" hangingPunct="1">
              <a:spcBef>
                <a:spcPct val="0"/>
              </a:spcBef>
              <a:buFontTx/>
              <a:buNone/>
            </a:pPr>
            <a:r>
              <a:rPr lang="en-US" altLang="en-US" sz="1800" dirty="0"/>
              <a:t>•21 health </a:t>
            </a:r>
            <a:r>
              <a:rPr lang="en-US" altLang="en-US" sz="1800" dirty="0" err="1"/>
              <a:t>centres</a:t>
            </a:r>
            <a:endParaRPr lang="en-US" altLang="en-US" sz="1800" dirty="0"/>
          </a:p>
          <a:p>
            <a:pPr eaLnBrk="1" hangingPunct="1">
              <a:spcBef>
                <a:spcPct val="0"/>
              </a:spcBef>
              <a:buFontTx/>
              <a:buNone/>
            </a:pPr>
            <a:r>
              <a:rPr lang="en-US" altLang="en-US" sz="1800" dirty="0"/>
              <a:t>•16 relief and social services offices</a:t>
            </a:r>
          </a:p>
          <a:p>
            <a:pPr eaLnBrk="1" hangingPunct="1">
              <a:spcBef>
                <a:spcPct val="0"/>
              </a:spcBef>
              <a:buFontTx/>
              <a:buNone/>
            </a:pPr>
            <a:r>
              <a:rPr lang="en-US" altLang="en-US" sz="1800" dirty="0"/>
              <a:t>•3 micro-finance offices </a:t>
            </a:r>
          </a:p>
          <a:p>
            <a:pPr eaLnBrk="1" hangingPunct="1">
              <a:spcBef>
                <a:spcPct val="0"/>
              </a:spcBef>
              <a:buFontTx/>
              <a:buNone/>
            </a:pPr>
            <a:r>
              <a:rPr lang="en-US" altLang="en-US" sz="1800" dirty="0"/>
              <a:t>•12 food distribution </a:t>
            </a:r>
            <a:r>
              <a:rPr lang="en-US" altLang="en-US" sz="1800" dirty="0" err="1"/>
              <a:t>centres</a:t>
            </a:r>
            <a:r>
              <a:rPr lang="en-US" altLang="en-US" sz="1800" dirty="0"/>
              <a:t> for almost one million beneficiaries</a:t>
            </a:r>
            <a:endParaRPr lang="en-US" altLang="en-US" sz="1800" dirty="0">
              <a:solidFill>
                <a:schemeClr val="tx2"/>
              </a:solidFill>
            </a:endParaRPr>
          </a:p>
          <a:p>
            <a:pPr eaLnBrk="1" hangingPunct="1">
              <a:spcBef>
                <a:spcPct val="0"/>
              </a:spcBef>
              <a:buFontTx/>
              <a:buNone/>
            </a:pPr>
            <a:r>
              <a:rPr lang="en-US" altLang="en-US" sz="1600" dirty="0">
                <a:solidFill>
                  <a:schemeClr val="tx2"/>
                </a:solidFill>
              </a:rPr>
              <a:t>Figures as of 31 October 2016, </a:t>
            </a:r>
          </a:p>
          <a:p>
            <a:pPr eaLnBrk="1" hangingPunct="1">
              <a:spcBef>
                <a:spcPct val="0"/>
              </a:spcBef>
              <a:buFontTx/>
              <a:buNone/>
            </a:pPr>
            <a:r>
              <a:rPr lang="en-US" altLang="en-US" sz="1600" dirty="0">
                <a:hlinkClick r:id="rId2"/>
              </a:rPr>
              <a:t>https://www.unrwa.org/where-we-work/gaza-strip</a:t>
            </a:r>
            <a:r>
              <a:rPr lang="en-US" altLang="en-US" sz="1600" dirty="0"/>
              <a:t> </a:t>
            </a:r>
          </a:p>
        </p:txBody>
      </p:sp>
      <p:pic>
        <p:nvPicPr>
          <p:cNvPr id="46083" name="Picture 4" descr="Gaza Strip">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544638"/>
            <a:ext cx="4614863"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3"/>
          <p:cNvSpPr>
            <a:spLocks noChangeArrowheads="1"/>
          </p:cNvSpPr>
          <p:nvPr/>
        </p:nvSpPr>
        <p:spPr bwMode="auto">
          <a:xfrm>
            <a:off x="0" y="1250"/>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4000" b="1" dirty="0">
                <a:solidFill>
                  <a:schemeClr val="tx2"/>
                </a:solidFill>
              </a:rPr>
              <a:t>Geography of UNRWA-registered Palestine refugees in Gaza Strip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ChangeArrowheads="1"/>
          </p:cNvSpPr>
          <p:nvPr/>
        </p:nvSpPr>
        <p:spPr bwMode="auto">
          <a:xfrm>
            <a:off x="0" y="1570038"/>
            <a:ext cx="45720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dirty="0">
                <a:solidFill>
                  <a:srgbClr val="FFFFFF"/>
                </a:solidFill>
              </a:rPr>
              <a:t>While the West Bank has the largest number of recognized Palestine refugee camps in the five UNWRA fields, the largest of them, Balata, has a population similar to that of the smallest camp in Gaza.</a:t>
            </a:r>
          </a:p>
          <a:p>
            <a:pPr eaLnBrk="1" hangingPunct="1">
              <a:spcBef>
                <a:spcPct val="0"/>
              </a:spcBef>
              <a:buFontTx/>
              <a:buNone/>
            </a:pPr>
            <a:r>
              <a:rPr lang="en-US" altLang="en-US" sz="2000" b="1" dirty="0">
                <a:solidFill>
                  <a:schemeClr val="tx2"/>
                </a:solidFill>
              </a:rPr>
              <a:t>Facts &amp; figures</a:t>
            </a:r>
          </a:p>
          <a:p>
            <a:pPr eaLnBrk="1" hangingPunct="1">
              <a:spcBef>
                <a:spcPct val="0"/>
              </a:spcBef>
              <a:buFontTx/>
              <a:buNone/>
            </a:pPr>
            <a:r>
              <a:rPr lang="en-US" altLang="en-US" sz="2000" dirty="0"/>
              <a:t>809,738 registered Palestine refugees</a:t>
            </a:r>
          </a:p>
          <a:p>
            <a:pPr eaLnBrk="1" hangingPunct="1">
              <a:spcBef>
                <a:spcPct val="0"/>
              </a:spcBef>
              <a:buFontTx/>
              <a:buNone/>
            </a:pPr>
            <a:r>
              <a:rPr lang="en-US" altLang="en-US" sz="2000" dirty="0"/>
              <a:t>•19 camps</a:t>
            </a:r>
          </a:p>
          <a:p>
            <a:pPr eaLnBrk="1" hangingPunct="1">
              <a:spcBef>
                <a:spcPct val="0"/>
              </a:spcBef>
              <a:buFontTx/>
              <a:buNone/>
            </a:pPr>
            <a:r>
              <a:rPr lang="en-US" altLang="en-US" sz="2000" dirty="0"/>
              <a:t>•96 schools, with 48,956​ pupils</a:t>
            </a:r>
          </a:p>
          <a:p>
            <a:pPr eaLnBrk="1" hangingPunct="1">
              <a:spcBef>
                <a:spcPct val="0"/>
              </a:spcBef>
              <a:buFontTx/>
              <a:buNone/>
            </a:pPr>
            <a:r>
              <a:rPr lang="en-US" altLang="en-US" sz="2000" dirty="0"/>
              <a:t>•2 vocational and technical training </a:t>
            </a:r>
            <a:r>
              <a:rPr lang="en-US" altLang="en-US" sz="2000" dirty="0" err="1"/>
              <a:t>centres</a:t>
            </a:r>
            <a:endParaRPr lang="en-US" altLang="en-US" sz="2000" dirty="0"/>
          </a:p>
          <a:p>
            <a:pPr eaLnBrk="1" hangingPunct="1">
              <a:spcBef>
                <a:spcPct val="0"/>
              </a:spcBef>
              <a:buFontTx/>
              <a:buNone/>
            </a:pPr>
            <a:r>
              <a:rPr lang="en-US" altLang="en-US" sz="2000" dirty="0"/>
              <a:t>•43 primary health </a:t>
            </a:r>
            <a:r>
              <a:rPr lang="en-US" altLang="en-US" sz="2000" dirty="0" err="1"/>
              <a:t>centres</a:t>
            </a:r>
            <a:endParaRPr lang="en-US" altLang="en-US" sz="2000" dirty="0"/>
          </a:p>
          <a:p>
            <a:pPr eaLnBrk="1" hangingPunct="1">
              <a:spcBef>
                <a:spcPct val="0"/>
              </a:spcBef>
              <a:buFontTx/>
              <a:buNone/>
            </a:pPr>
            <a:r>
              <a:rPr lang="en-US" altLang="en-US" sz="2000" dirty="0"/>
              <a:t>•15 community rehabilitation </a:t>
            </a:r>
            <a:r>
              <a:rPr lang="en-US" altLang="en-US" sz="2000" dirty="0" err="1"/>
              <a:t>centres</a:t>
            </a:r>
            <a:endParaRPr lang="en-US" altLang="en-US" sz="2000" dirty="0"/>
          </a:p>
          <a:p>
            <a:pPr eaLnBrk="1" hangingPunct="1">
              <a:spcBef>
                <a:spcPct val="0"/>
              </a:spcBef>
              <a:buFontTx/>
              <a:buNone/>
            </a:pPr>
            <a:r>
              <a:rPr lang="en-US" altLang="en-US" sz="2000" dirty="0"/>
              <a:t>•19 women’s </a:t>
            </a:r>
            <a:r>
              <a:rPr lang="en-US" altLang="en-US" sz="2000" dirty="0" err="1"/>
              <a:t>programme</a:t>
            </a:r>
            <a:r>
              <a:rPr lang="en-US" altLang="en-US" sz="2000" dirty="0"/>
              <a:t> </a:t>
            </a:r>
            <a:r>
              <a:rPr lang="en-US" altLang="en-US" sz="2000" dirty="0" err="1"/>
              <a:t>centres</a:t>
            </a:r>
            <a:endParaRPr lang="en-US" altLang="en-US" sz="2000" dirty="0"/>
          </a:p>
          <a:p>
            <a:pPr eaLnBrk="1" hangingPunct="1">
              <a:spcBef>
                <a:spcPct val="0"/>
              </a:spcBef>
              <a:buFontTx/>
              <a:buNone/>
            </a:pPr>
            <a:r>
              <a:rPr lang="en-US" altLang="en-US" sz="2000" dirty="0">
                <a:solidFill>
                  <a:schemeClr val="tx2"/>
                </a:solidFill>
              </a:rPr>
              <a:t>Figures as of 31 December 2016, UNRWA</a:t>
            </a:r>
            <a:r>
              <a:rPr lang="en-US" altLang="en-US" sz="2000" dirty="0">
                <a:solidFill>
                  <a:srgbClr val="FFFFFF"/>
                </a:solidFill>
              </a:rPr>
              <a:t>, </a:t>
            </a:r>
            <a:r>
              <a:rPr lang="en-US" altLang="en-US" sz="2000" dirty="0">
                <a:solidFill>
                  <a:srgbClr val="FFFFFF"/>
                </a:solidFill>
                <a:hlinkClick r:id="rId2"/>
              </a:rPr>
              <a:t>https://www.unrwa.org/where-we-work/west-bank</a:t>
            </a:r>
            <a:r>
              <a:rPr lang="en-US" altLang="en-US" sz="2000" dirty="0">
                <a:solidFill>
                  <a:srgbClr val="FFFFFF"/>
                </a:solidFill>
              </a:rPr>
              <a:t> </a:t>
            </a:r>
          </a:p>
        </p:txBody>
      </p:sp>
      <p:sp>
        <p:nvSpPr>
          <p:cNvPr id="47107" name="Rectangle 3"/>
          <p:cNvSpPr>
            <a:spLocks noChangeArrowheads="1"/>
          </p:cNvSpPr>
          <p:nvPr/>
        </p:nvSpPr>
        <p:spPr bwMode="auto">
          <a:xfrm>
            <a:off x="0" y="-6350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a:solidFill>
                  <a:srgbClr val="FFFF00"/>
                </a:solidFill>
              </a:rPr>
              <a:t>Geography of UNRWA-registered Palestine refugees in West Bank</a:t>
            </a:r>
          </a:p>
        </p:txBody>
      </p:sp>
      <p:pic>
        <p:nvPicPr>
          <p:cNvPr id="47108" name="Picture 2" descr="West Ban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1570038"/>
            <a:ext cx="4608512" cy="528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0" y="1570038"/>
            <a:ext cx="5164138"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Facts &amp; figures</a:t>
            </a:r>
          </a:p>
          <a:p>
            <a:pPr eaLnBrk="1" hangingPunct="1">
              <a:spcBef>
                <a:spcPct val="0"/>
              </a:spcBef>
              <a:buFontTx/>
              <a:buNone/>
            </a:pPr>
            <a:r>
              <a:rPr lang="en-US" altLang="en-US" sz="1800" dirty="0"/>
              <a:t>•526,744 registered Palestine refugees</a:t>
            </a:r>
          </a:p>
          <a:p>
            <a:pPr eaLnBrk="1" hangingPunct="1">
              <a:spcBef>
                <a:spcPct val="0"/>
              </a:spcBef>
              <a:buFontTx/>
              <a:buNone/>
            </a:pPr>
            <a:r>
              <a:rPr lang="en-US" altLang="en-US" sz="1800" dirty="0"/>
              <a:t>•Nine camps</a:t>
            </a:r>
          </a:p>
          <a:p>
            <a:pPr eaLnBrk="1" hangingPunct="1">
              <a:spcBef>
                <a:spcPct val="0"/>
              </a:spcBef>
              <a:buFontTx/>
              <a:buNone/>
            </a:pPr>
            <a:r>
              <a:rPr lang="en-US" altLang="en-US" sz="1800" dirty="0"/>
              <a:t>•42 schools(76 schools are unusable due to damage, inaccessibility or because they are housing IDPs. 43 alternative school buildings are used in afternoon shifts)</a:t>
            </a:r>
          </a:p>
          <a:p>
            <a:pPr eaLnBrk="1" hangingPunct="1">
              <a:spcBef>
                <a:spcPct val="0"/>
              </a:spcBef>
              <a:buFontTx/>
              <a:buNone/>
            </a:pPr>
            <a:r>
              <a:rPr lang="en-US" altLang="en-US" sz="1800" dirty="0"/>
              <a:t>•46,385 </a:t>
            </a:r>
            <a:r>
              <a:rPr lang="en-US" altLang="en-US" sz="1800" dirty="0" err="1"/>
              <a:t>tsudents</a:t>
            </a:r>
            <a:r>
              <a:rPr lang="en-US" altLang="en-US" sz="1800" dirty="0"/>
              <a:t> (An estimated 10,000 UNRWA students in Syria are not currently in school and an estimated 10,000 Palestine refugees from Syria are attending UNRWA schools in Lebanon and Jordan)</a:t>
            </a:r>
          </a:p>
          <a:p>
            <a:pPr eaLnBrk="1" hangingPunct="1">
              <a:spcBef>
                <a:spcPct val="0"/>
              </a:spcBef>
              <a:buFontTx/>
              <a:buNone/>
            </a:pPr>
            <a:r>
              <a:rPr lang="en-US" altLang="en-US" sz="1800" dirty="0"/>
              <a:t>•Damascus Training Centre </a:t>
            </a:r>
          </a:p>
          <a:p>
            <a:pPr eaLnBrk="1" hangingPunct="1">
              <a:spcBef>
                <a:spcPct val="0"/>
              </a:spcBef>
              <a:buFontTx/>
              <a:buNone/>
            </a:pPr>
            <a:r>
              <a:rPr lang="en-US" altLang="en-US" sz="1800" dirty="0"/>
              <a:t>•23 primary health </a:t>
            </a:r>
            <a:r>
              <a:rPr lang="en-US" altLang="en-US" sz="1800" dirty="0" err="1"/>
              <a:t>centres</a:t>
            </a:r>
            <a:r>
              <a:rPr lang="en-US" altLang="en-US" sz="1800" dirty="0"/>
              <a:t> (Nine health </a:t>
            </a:r>
            <a:r>
              <a:rPr lang="en-US" altLang="en-US" sz="1800" dirty="0" err="1"/>
              <a:t>centres</a:t>
            </a:r>
            <a:r>
              <a:rPr lang="en-US" altLang="en-US" sz="1800" dirty="0"/>
              <a:t> are unusable; UNRWA has established an additional 12 health points)</a:t>
            </a:r>
          </a:p>
          <a:p>
            <a:pPr eaLnBrk="1" hangingPunct="1">
              <a:spcBef>
                <a:spcPct val="0"/>
              </a:spcBef>
              <a:buFontTx/>
              <a:buNone/>
            </a:pPr>
            <a:r>
              <a:rPr lang="en-US" altLang="en-US" sz="1800" dirty="0"/>
              <a:t>•Eight community rehabilitation </a:t>
            </a:r>
            <a:r>
              <a:rPr lang="en-US" altLang="en-US" sz="1800" dirty="0" err="1"/>
              <a:t>centres</a:t>
            </a:r>
            <a:endParaRPr lang="en-US" altLang="en-US" sz="1800" dirty="0"/>
          </a:p>
          <a:p>
            <a:pPr eaLnBrk="1" hangingPunct="1">
              <a:spcBef>
                <a:spcPct val="0"/>
              </a:spcBef>
              <a:buFontTx/>
              <a:buNone/>
            </a:pPr>
            <a:r>
              <a:rPr lang="en-US" altLang="en-US" sz="1800" dirty="0"/>
              <a:t>•16 women's </a:t>
            </a:r>
            <a:r>
              <a:rPr lang="en-US" altLang="en-US" sz="1800" dirty="0" err="1"/>
              <a:t>programme</a:t>
            </a:r>
            <a:r>
              <a:rPr lang="en-US" altLang="en-US" sz="1800" dirty="0"/>
              <a:t> </a:t>
            </a:r>
            <a:r>
              <a:rPr lang="en-US" altLang="en-US" sz="1800" dirty="0" err="1"/>
              <a:t>centres</a:t>
            </a:r>
            <a:endParaRPr lang="en-US" altLang="en-US" sz="1800" dirty="0"/>
          </a:p>
          <a:p>
            <a:pPr eaLnBrk="1" hangingPunct="1">
              <a:spcBef>
                <a:spcPct val="0"/>
              </a:spcBef>
              <a:buFontTx/>
              <a:buNone/>
            </a:pPr>
            <a:r>
              <a:rPr lang="en-US" altLang="en-US" sz="1600" dirty="0">
                <a:solidFill>
                  <a:schemeClr val="tx2"/>
                </a:solidFill>
              </a:rPr>
              <a:t>Figures as of 1 January 2011.</a:t>
            </a:r>
          </a:p>
          <a:p>
            <a:pPr eaLnBrk="1" hangingPunct="1">
              <a:spcBef>
                <a:spcPct val="0"/>
              </a:spcBef>
              <a:buFontTx/>
              <a:buNone/>
            </a:pPr>
            <a:r>
              <a:rPr lang="en-US" altLang="en-US" sz="1600" dirty="0">
                <a:solidFill>
                  <a:schemeClr val="tx2"/>
                </a:solidFill>
              </a:rPr>
              <a:t>UNRWA, </a:t>
            </a:r>
            <a:r>
              <a:rPr lang="en-US" altLang="en-US" sz="1600" dirty="0">
                <a:solidFill>
                  <a:schemeClr val="tx2"/>
                </a:solidFill>
                <a:hlinkClick r:id="rId2"/>
              </a:rPr>
              <a:t>https://www.unrwa.org/where-we-work/syria</a:t>
            </a:r>
            <a:r>
              <a:rPr lang="en-US" altLang="en-US" sz="1600" dirty="0">
                <a:solidFill>
                  <a:schemeClr val="tx2"/>
                </a:solidFill>
              </a:rPr>
              <a:t> </a:t>
            </a:r>
          </a:p>
        </p:txBody>
      </p:sp>
      <p:sp>
        <p:nvSpPr>
          <p:cNvPr id="48131" name="Rectangle 3"/>
          <p:cNvSpPr>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a:solidFill>
                  <a:srgbClr val="FFFF00"/>
                </a:solidFill>
              </a:rPr>
              <a:t>Geography of UNRWA-registered Palestine refugees in Syria</a:t>
            </a:r>
          </a:p>
        </p:txBody>
      </p:sp>
      <p:pic>
        <p:nvPicPr>
          <p:cNvPr id="48132" name="Picture 2" descr="Syri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138" y="1570038"/>
            <a:ext cx="3979862" cy="528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0" y="1524000"/>
            <a:ext cx="52451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dirty="0">
                <a:solidFill>
                  <a:srgbClr val="FFFFFF"/>
                </a:solidFill>
              </a:rPr>
              <a:t>The United Nations Relief and Works Agency for Palestine Refugees (UNRWA) provides assistance and protection for millions of registered Palestine refugees. Some 450,000 refugees are registered with UNRWA in Lebanon, with many living in the country’s 12 refugee camps.</a:t>
            </a:r>
          </a:p>
          <a:p>
            <a:pPr eaLnBrk="1" hangingPunct="1">
              <a:spcBef>
                <a:spcPct val="0"/>
              </a:spcBef>
              <a:buFontTx/>
              <a:buNone/>
            </a:pPr>
            <a:r>
              <a:rPr lang="en-US" altLang="en-US" sz="2000" b="1" dirty="0">
                <a:solidFill>
                  <a:srgbClr val="FFFF00"/>
                </a:solidFill>
              </a:rPr>
              <a:t>Facts &amp; figures</a:t>
            </a:r>
          </a:p>
          <a:p>
            <a:pPr eaLnBrk="1" hangingPunct="1">
              <a:spcBef>
                <a:spcPct val="0"/>
              </a:spcBef>
            </a:pPr>
            <a:r>
              <a:rPr lang="en-US" altLang="en-US" sz="2000" dirty="0"/>
              <a:t>449,957 registered Palestine refugees</a:t>
            </a:r>
          </a:p>
          <a:p>
            <a:pPr eaLnBrk="1" hangingPunct="1">
              <a:spcBef>
                <a:spcPct val="0"/>
              </a:spcBef>
            </a:pPr>
            <a:r>
              <a:rPr lang="en-US" altLang="en-US" sz="2000" dirty="0"/>
              <a:t>12 camps</a:t>
            </a:r>
          </a:p>
          <a:p>
            <a:pPr eaLnBrk="1" hangingPunct="1">
              <a:spcBef>
                <a:spcPct val="0"/>
              </a:spcBef>
            </a:pPr>
            <a:r>
              <a:rPr lang="en-US" altLang="en-US" sz="2000" dirty="0"/>
              <a:t>69 schools, with 32,350 pupils</a:t>
            </a:r>
          </a:p>
          <a:p>
            <a:pPr eaLnBrk="1" hangingPunct="1">
              <a:spcBef>
                <a:spcPct val="0"/>
              </a:spcBef>
            </a:pPr>
            <a:r>
              <a:rPr lang="en-US" altLang="en-US" sz="2000" dirty="0"/>
              <a:t>Two vocational and technical training </a:t>
            </a:r>
            <a:r>
              <a:rPr lang="en-US" altLang="en-US" sz="2000" dirty="0" err="1"/>
              <a:t>centres</a:t>
            </a:r>
            <a:endParaRPr lang="en-US" altLang="en-US" sz="2000" dirty="0"/>
          </a:p>
          <a:p>
            <a:pPr eaLnBrk="1" hangingPunct="1">
              <a:spcBef>
                <a:spcPct val="0"/>
              </a:spcBef>
            </a:pPr>
            <a:r>
              <a:rPr lang="en-US" altLang="en-US" sz="2000" dirty="0"/>
              <a:t>27 primary health </a:t>
            </a:r>
            <a:r>
              <a:rPr lang="en-US" altLang="en-US" sz="2000" dirty="0" err="1"/>
              <a:t>centres</a:t>
            </a:r>
            <a:endParaRPr lang="en-US" altLang="en-US" sz="2000" dirty="0"/>
          </a:p>
          <a:p>
            <a:pPr eaLnBrk="1" hangingPunct="1">
              <a:spcBef>
                <a:spcPct val="0"/>
              </a:spcBef>
            </a:pPr>
            <a:r>
              <a:rPr lang="en-US" altLang="en-US" sz="2000" dirty="0"/>
              <a:t>One community rehabilitation </a:t>
            </a:r>
            <a:r>
              <a:rPr lang="en-US" altLang="en-US" sz="2000" dirty="0" err="1"/>
              <a:t>centre</a:t>
            </a:r>
            <a:endParaRPr lang="en-US" altLang="en-US" sz="2000" dirty="0"/>
          </a:p>
          <a:p>
            <a:pPr eaLnBrk="1" hangingPunct="1">
              <a:spcBef>
                <a:spcPct val="0"/>
              </a:spcBef>
            </a:pPr>
            <a:r>
              <a:rPr lang="en-US" altLang="en-US" sz="2000" dirty="0"/>
              <a:t>Nine women’s </a:t>
            </a:r>
            <a:r>
              <a:rPr lang="en-US" altLang="en-US" sz="2000" dirty="0" err="1"/>
              <a:t>programme</a:t>
            </a:r>
            <a:r>
              <a:rPr lang="en-US" altLang="en-US" sz="2000" dirty="0"/>
              <a:t> </a:t>
            </a:r>
            <a:r>
              <a:rPr lang="en-US" altLang="en-US" sz="2000" dirty="0" err="1"/>
              <a:t>centres</a:t>
            </a:r>
            <a:endParaRPr lang="en-US" altLang="en-US" sz="2000" dirty="0"/>
          </a:p>
          <a:p>
            <a:pPr eaLnBrk="1" hangingPunct="1">
              <a:spcBef>
                <a:spcPct val="0"/>
              </a:spcBef>
              <a:buNone/>
            </a:pPr>
            <a:r>
              <a:rPr lang="en-US" altLang="en-US" sz="1600" dirty="0"/>
              <a:t>Figures as of 1 July 2014</a:t>
            </a:r>
          </a:p>
          <a:p>
            <a:pPr eaLnBrk="1" hangingPunct="1">
              <a:spcBef>
                <a:spcPct val="0"/>
              </a:spcBef>
              <a:buFontTx/>
              <a:buNone/>
            </a:pPr>
            <a:r>
              <a:rPr lang="en-US" altLang="en-US" sz="1600" dirty="0">
                <a:solidFill>
                  <a:srgbClr val="FFFFFF"/>
                </a:solidFill>
              </a:rPr>
              <a:t>UNRWA, </a:t>
            </a:r>
            <a:r>
              <a:rPr lang="en-US" altLang="en-US" sz="1600" dirty="0">
                <a:solidFill>
                  <a:srgbClr val="FFFFFF"/>
                </a:solidFill>
                <a:hlinkClick r:id="rId2"/>
              </a:rPr>
              <a:t>https://www.unrwa.org/where-we-work/lebanon</a:t>
            </a:r>
            <a:r>
              <a:rPr lang="en-US" altLang="en-US" sz="1600" dirty="0">
                <a:solidFill>
                  <a:srgbClr val="FFFFFF"/>
                </a:solidFill>
              </a:rPr>
              <a:t> </a:t>
            </a:r>
          </a:p>
        </p:txBody>
      </p:sp>
      <p:sp>
        <p:nvSpPr>
          <p:cNvPr id="49155" name="Rectangle 3"/>
          <p:cNvSpPr>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a:solidFill>
                  <a:srgbClr val="FFFF00"/>
                </a:solidFill>
              </a:rPr>
              <a:t>Geography of UNRWA-registered Palestine refugees in Lebanon</a:t>
            </a:r>
          </a:p>
        </p:txBody>
      </p:sp>
      <p:pic>
        <p:nvPicPr>
          <p:cNvPr id="49156" name="Picture 2" descr="Leban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1752600"/>
            <a:ext cx="3898900"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0" y="1570038"/>
            <a:ext cx="5771636"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rgbClr val="FFFFFF"/>
                </a:solidFill>
              </a:rPr>
              <a:t>More than 2 million registered Palestine refugees live in Jordan.</a:t>
            </a:r>
          </a:p>
          <a:p>
            <a:pPr eaLnBrk="1" hangingPunct="1">
              <a:spcBef>
                <a:spcPct val="0"/>
              </a:spcBef>
              <a:buFontTx/>
              <a:buNone/>
            </a:pPr>
            <a:r>
              <a:rPr lang="en-US" altLang="en-US" sz="1800" b="1" dirty="0">
                <a:solidFill>
                  <a:srgbClr val="FFFF00"/>
                </a:solidFill>
              </a:rPr>
              <a:t>Facts &amp; figures</a:t>
            </a:r>
          </a:p>
          <a:p>
            <a:pPr eaLnBrk="1" hangingPunct="1">
              <a:spcBef>
                <a:spcPct val="0"/>
              </a:spcBef>
              <a:buNone/>
            </a:pPr>
            <a:r>
              <a:rPr lang="en-US" altLang="en-US" sz="1800" dirty="0"/>
              <a:t>•2,175,491 registered Palestine refugees</a:t>
            </a:r>
          </a:p>
          <a:p>
            <a:pPr eaLnBrk="1" hangingPunct="1">
              <a:spcBef>
                <a:spcPct val="0"/>
              </a:spcBef>
            </a:pPr>
            <a:r>
              <a:rPr lang="en-US" altLang="en-US" sz="1800" dirty="0"/>
              <a:t>Ten official camps</a:t>
            </a:r>
          </a:p>
          <a:p>
            <a:pPr eaLnBrk="1" hangingPunct="1">
              <a:spcBef>
                <a:spcPct val="0"/>
              </a:spcBef>
              <a:buNone/>
            </a:pPr>
            <a:r>
              <a:rPr lang="en-US" altLang="en-US" sz="1800" dirty="0"/>
              <a:t>•171 schools, with 121,368 students</a:t>
            </a:r>
          </a:p>
          <a:p>
            <a:pPr eaLnBrk="1" hangingPunct="1">
              <a:spcBef>
                <a:spcPct val="0"/>
              </a:spcBef>
            </a:pPr>
            <a:r>
              <a:rPr lang="en-US" altLang="en-US" sz="1800" dirty="0"/>
              <a:t>One Faculty of Science and Educational Arts</a:t>
            </a:r>
          </a:p>
          <a:p>
            <a:pPr eaLnBrk="1" hangingPunct="1">
              <a:spcBef>
                <a:spcPct val="0"/>
              </a:spcBef>
              <a:buNone/>
            </a:pPr>
            <a:r>
              <a:rPr lang="en-US" altLang="en-US" sz="1800" dirty="0"/>
              <a:t>•Two vocational and technical training </a:t>
            </a:r>
            <a:r>
              <a:rPr lang="en-US" altLang="en-US" sz="1800" dirty="0" err="1"/>
              <a:t>centres</a:t>
            </a:r>
            <a:endParaRPr lang="en-US" altLang="en-US" sz="1800" dirty="0"/>
          </a:p>
          <a:p>
            <a:pPr eaLnBrk="1" hangingPunct="1">
              <a:spcBef>
                <a:spcPct val="0"/>
              </a:spcBef>
            </a:pPr>
            <a:r>
              <a:rPr lang="en-US" altLang="en-US" sz="1800" dirty="0"/>
              <a:t>25 primary health </a:t>
            </a:r>
            <a:r>
              <a:rPr lang="en-US" altLang="en-US" sz="1800" dirty="0" err="1"/>
              <a:t>centres</a:t>
            </a:r>
            <a:endParaRPr lang="en-US" altLang="en-US" sz="1800" dirty="0"/>
          </a:p>
          <a:p>
            <a:pPr eaLnBrk="1" hangingPunct="1">
              <a:spcBef>
                <a:spcPct val="0"/>
              </a:spcBef>
            </a:pPr>
            <a:r>
              <a:rPr lang="en-US" altLang="en-US" sz="1800" dirty="0"/>
              <a:t>Ten community-based rehabilitation </a:t>
            </a:r>
            <a:r>
              <a:rPr lang="en-US" altLang="en-US" sz="1800" dirty="0" err="1"/>
              <a:t>centres</a:t>
            </a:r>
            <a:endParaRPr lang="en-US" altLang="en-US" sz="1800" dirty="0"/>
          </a:p>
          <a:p>
            <a:pPr eaLnBrk="1" hangingPunct="1">
              <a:spcBef>
                <a:spcPct val="0"/>
              </a:spcBef>
            </a:pPr>
            <a:r>
              <a:rPr lang="en-US" altLang="en-US" sz="1800" dirty="0"/>
              <a:t>14 women’s </a:t>
            </a:r>
            <a:r>
              <a:rPr lang="en-US" altLang="en-US" sz="1800" dirty="0" err="1"/>
              <a:t>programme</a:t>
            </a:r>
            <a:r>
              <a:rPr lang="en-US" altLang="en-US" sz="1800" dirty="0"/>
              <a:t> </a:t>
            </a:r>
            <a:r>
              <a:rPr lang="en-US" altLang="en-US" sz="1800" dirty="0" err="1"/>
              <a:t>centres</a:t>
            </a:r>
            <a:endParaRPr lang="en-US" altLang="en-US" sz="1800" dirty="0"/>
          </a:p>
          <a:p>
            <a:pPr eaLnBrk="1" hangingPunct="1">
              <a:spcBef>
                <a:spcPct val="0"/>
              </a:spcBef>
              <a:buNone/>
            </a:pPr>
            <a:r>
              <a:rPr lang="en-US" altLang="en-US" sz="1800" dirty="0">
                <a:solidFill>
                  <a:schemeClr val="tx2"/>
                </a:solidFill>
              </a:rPr>
              <a:t>Figures as of 1 December 2016</a:t>
            </a:r>
          </a:p>
          <a:p>
            <a:pPr eaLnBrk="1" hangingPunct="1">
              <a:spcBef>
                <a:spcPct val="0"/>
              </a:spcBef>
              <a:buFontTx/>
              <a:buNone/>
            </a:pPr>
            <a:r>
              <a:rPr lang="en-US" altLang="en-US" sz="1800" dirty="0">
                <a:solidFill>
                  <a:schemeClr val="tx2"/>
                </a:solidFill>
              </a:rPr>
              <a:t>UNRWA, </a:t>
            </a:r>
            <a:r>
              <a:rPr lang="en-US" altLang="en-US" sz="1800" dirty="0">
                <a:solidFill>
                  <a:srgbClr val="FFFFFF"/>
                </a:solidFill>
                <a:hlinkClick r:id="rId2"/>
              </a:rPr>
              <a:t>https://www.unrwa.org/where-we-work/jordan</a:t>
            </a:r>
            <a:r>
              <a:rPr lang="en-US" altLang="en-US" sz="1800" dirty="0">
                <a:solidFill>
                  <a:srgbClr val="FFFFFF"/>
                </a:solidFill>
              </a:rPr>
              <a:t> </a:t>
            </a:r>
          </a:p>
        </p:txBody>
      </p:sp>
      <p:sp>
        <p:nvSpPr>
          <p:cNvPr id="50179" name="Rectangle 3"/>
          <p:cNvSpPr>
            <a:spLocks noChangeArrowheads="1"/>
          </p:cNvSpPr>
          <p:nvPr/>
        </p:nvSpPr>
        <p:spPr bwMode="auto">
          <a:xfrm>
            <a:off x="-14288" y="-12700"/>
            <a:ext cx="9144001"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a:solidFill>
                  <a:srgbClr val="FFFF00"/>
                </a:solidFill>
              </a:rPr>
              <a:t>Geography of UNRWA-registered Palestine refugees in Jordan</a:t>
            </a:r>
          </a:p>
        </p:txBody>
      </p:sp>
      <p:pic>
        <p:nvPicPr>
          <p:cNvPr id="50180" name="Picture 2" descr="Jorda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676401"/>
            <a:ext cx="3276599" cy="375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0" y="5486400"/>
            <a:ext cx="9144000" cy="1384995"/>
          </a:xfrm>
          <a:prstGeom prst="rect">
            <a:avLst/>
          </a:prstGeom>
          <a:noFill/>
        </p:spPr>
        <p:txBody>
          <a:bodyPr wrap="square" rtlCol="0">
            <a:spAutoFit/>
          </a:bodyPr>
          <a:lstStyle/>
          <a:p>
            <a:r>
              <a:rPr lang="en-US" sz="1400" dirty="0" err="1">
                <a:solidFill>
                  <a:schemeClr val="tx2"/>
                </a:solidFill>
              </a:rPr>
              <a:t>Munther</a:t>
            </a:r>
            <a:r>
              <a:rPr lang="en-US" sz="1400" dirty="0">
                <a:solidFill>
                  <a:schemeClr val="tx2"/>
                </a:solidFill>
              </a:rPr>
              <a:t> J. </a:t>
            </a:r>
            <a:r>
              <a:rPr lang="en-US" sz="1400" dirty="0" err="1">
                <a:solidFill>
                  <a:schemeClr val="tx2"/>
                </a:solidFill>
              </a:rPr>
              <a:t>Haddadin</a:t>
            </a:r>
            <a:r>
              <a:rPr lang="en-US" sz="1400" dirty="0">
                <a:solidFill>
                  <a:schemeClr val="tx2"/>
                </a:solidFill>
              </a:rPr>
              <a:t>, a senior negotiator in Jordan’s delegation to the Middle East Peace Process, once suggested  that “</a:t>
            </a:r>
            <a:r>
              <a:rPr lang="en-US" sz="1400" b="1" dirty="0">
                <a:solidFill>
                  <a:schemeClr val="tx2"/>
                </a:solidFill>
              </a:rPr>
              <a:t>the Kingdom of Jordan should perform a detailed assessment of the costs it has incurred in housing the waves of people it has received since 1948, along with the natural growth this has caused, including the increased cost of providing utilities. It should seek compensation for its expenses when the issues of refugees are addressed in the context of Middle Eastern peace</a:t>
            </a:r>
            <a:r>
              <a:rPr lang="en-US" sz="1400" dirty="0">
                <a:solidFill>
                  <a:schemeClr val="tx2"/>
                </a:solidFill>
              </a:rPr>
              <a:t>.” </a:t>
            </a:r>
            <a:r>
              <a:rPr lang="en-US" sz="1400" dirty="0" err="1">
                <a:solidFill>
                  <a:schemeClr val="tx2"/>
                </a:solidFill>
              </a:rPr>
              <a:t>Munther</a:t>
            </a:r>
            <a:r>
              <a:rPr lang="en-US" sz="1400" dirty="0">
                <a:solidFill>
                  <a:schemeClr val="tx2"/>
                </a:solidFill>
              </a:rPr>
              <a:t> J. </a:t>
            </a:r>
            <a:r>
              <a:rPr lang="en-US" sz="1400" dirty="0" err="1">
                <a:solidFill>
                  <a:schemeClr val="tx2"/>
                </a:solidFill>
              </a:rPr>
              <a:t>Haddadin</a:t>
            </a:r>
            <a:r>
              <a:rPr lang="en-US" sz="1400" dirty="0">
                <a:solidFill>
                  <a:schemeClr val="tx2"/>
                </a:solidFill>
              </a:rPr>
              <a:t>, </a:t>
            </a:r>
            <a:r>
              <a:rPr lang="en-US" sz="1400" dirty="0"/>
              <a:t>“Conclusions,” in </a:t>
            </a:r>
            <a:r>
              <a:rPr lang="en-US" sz="1400" i="1" dirty="0"/>
              <a:t>Water Resources in Jordan</a:t>
            </a:r>
            <a:r>
              <a:rPr lang="en-US" sz="1400" dirty="0"/>
              <a:t>, edited by </a:t>
            </a:r>
            <a:r>
              <a:rPr lang="en-US" sz="1400" dirty="0" err="1"/>
              <a:t>Munther</a:t>
            </a:r>
            <a:r>
              <a:rPr lang="en-US" sz="1400" dirty="0"/>
              <a:t> J. </a:t>
            </a:r>
            <a:r>
              <a:rPr lang="en-US" sz="1400" dirty="0" err="1"/>
              <a:t>Haddadin</a:t>
            </a:r>
            <a:r>
              <a:rPr lang="en-US" sz="1400" dirty="0"/>
              <a:t>, Resources for the Future, Washington, DC, USA, 2006, pp. 264-284, p.  268.</a:t>
            </a:r>
          </a:p>
        </p:txBody>
      </p:sp>
      <p:cxnSp>
        <p:nvCxnSpPr>
          <p:cNvPr id="4" name="Straight Connector 3"/>
          <p:cNvCxnSpPr/>
          <p:nvPr/>
        </p:nvCxnSpPr>
        <p:spPr bwMode="auto">
          <a:xfrm>
            <a:off x="-14288" y="5486400"/>
            <a:ext cx="9144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0" y="0"/>
            <a:ext cx="320040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t>“</a:t>
            </a:r>
            <a:r>
              <a:rPr lang="en-US" altLang="en-US" sz="1800" b="1" dirty="0">
                <a:solidFill>
                  <a:schemeClr val="tx2"/>
                </a:solidFill>
              </a:rPr>
              <a:t>The Israeli Knesset passed The Law for Safeguarding the Rejection of the Right of Return, 2001</a:t>
            </a:r>
            <a:r>
              <a:rPr lang="en-US" altLang="en-US" sz="1800" b="1" dirty="0"/>
              <a:t>”---</a:t>
            </a:r>
            <a:r>
              <a:rPr lang="en-US" altLang="en-US" sz="1200" dirty="0"/>
              <a:t>Israeli historian and political scientist </a:t>
            </a:r>
            <a:r>
              <a:rPr lang="en-US" altLang="en-US" sz="1200" dirty="0" err="1"/>
              <a:t>Ilan</a:t>
            </a:r>
            <a:r>
              <a:rPr lang="en-US" altLang="en-US" sz="1200" dirty="0"/>
              <a:t> </a:t>
            </a:r>
            <a:r>
              <a:rPr lang="en-US" altLang="en-US" sz="1200" dirty="0" err="1"/>
              <a:t>Pappe</a:t>
            </a:r>
            <a:r>
              <a:rPr lang="en-US" altLang="en-US" sz="1200" dirty="0"/>
              <a:t>, </a:t>
            </a:r>
            <a:r>
              <a:rPr lang="en-US" altLang="en-US" sz="1200" i="1" dirty="0"/>
              <a:t>The Ethnic Cleansing of Palestine </a:t>
            </a:r>
            <a:r>
              <a:rPr lang="en-US" altLang="en-US" sz="1200" dirty="0"/>
              <a:t>(2006), page 244 </a:t>
            </a:r>
          </a:p>
          <a:p>
            <a:pPr eaLnBrk="1" hangingPunct="1">
              <a:spcBef>
                <a:spcPct val="0"/>
              </a:spcBef>
              <a:buFontTx/>
              <a:buNone/>
            </a:pPr>
            <a:r>
              <a:rPr lang="en-US" altLang="en-US" sz="2000" b="1" dirty="0">
                <a:solidFill>
                  <a:schemeClr val="tx2"/>
                </a:solidFill>
              </a:rPr>
              <a:t>In 2003, the Israeli Knesset passed a law prohibiting Palestinians from obtaining citizenship, permanent residency or even temporary residency when they marry Israeli citizens</a:t>
            </a:r>
            <a:r>
              <a:rPr lang="en-US" altLang="en-US" sz="2000" dirty="0"/>
              <a:t>”-</a:t>
            </a:r>
            <a:r>
              <a:rPr lang="en-US" altLang="en-US" sz="1200" dirty="0"/>
              <a:t>--</a:t>
            </a:r>
            <a:r>
              <a:rPr lang="en-US" altLang="en-US" sz="1200" dirty="0" err="1"/>
              <a:t>Pappe</a:t>
            </a:r>
            <a:r>
              <a:rPr lang="en-US" altLang="en-US" sz="1200" dirty="0"/>
              <a:t>,  page 249</a:t>
            </a:r>
          </a:p>
          <a:p>
            <a:pPr eaLnBrk="1" hangingPunct="1">
              <a:spcBef>
                <a:spcPct val="0"/>
              </a:spcBef>
              <a:buFontTx/>
              <a:buNone/>
            </a:pPr>
            <a:r>
              <a:rPr lang="en-US" altLang="en-US" sz="1800" b="1" dirty="0"/>
              <a:t>“</a:t>
            </a:r>
            <a:r>
              <a:rPr lang="en-US" altLang="en-US" sz="1800" b="1" dirty="0">
                <a:solidFill>
                  <a:schemeClr val="tx2"/>
                </a:solidFill>
              </a:rPr>
              <a:t>No refugee can enter Israel as part of the peace process</a:t>
            </a:r>
            <a:r>
              <a:rPr lang="en-US" altLang="en-US" sz="1800" b="1" dirty="0"/>
              <a:t>.”</a:t>
            </a:r>
            <a:r>
              <a:rPr lang="en-US" altLang="en-US" sz="1200" dirty="0"/>
              <a:t>--- Israeli Foreign Minister </a:t>
            </a:r>
            <a:r>
              <a:rPr lang="en-US" altLang="en-US" sz="1200" dirty="0" err="1"/>
              <a:t>Tzipi</a:t>
            </a:r>
            <a:r>
              <a:rPr lang="en-US" altLang="en-US" sz="1200" dirty="0"/>
              <a:t> </a:t>
            </a:r>
            <a:r>
              <a:rPr lang="en-US" altLang="en-US" sz="1200" dirty="0" err="1"/>
              <a:t>Livni</a:t>
            </a:r>
            <a:r>
              <a:rPr lang="en-US" altLang="en-US" sz="1200" dirty="0"/>
              <a:t> told the Conference of Presidents of Major American Jewish organizations, 2/16/2009</a:t>
            </a:r>
            <a:r>
              <a:rPr lang="en-US" altLang="en-US" sz="200" dirty="0"/>
              <a:t>, </a:t>
            </a:r>
            <a:r>
              <a:rPr lang="en-US" altLang="en-US" sz="200" dirty="0">
                <a:hlinkClick r:id="rId2"/>
              </a:rPr>
              <a:t>http://www.israelnationalnews.com/News/News.aspx/129979</a:t>
            </a:r>
            <a:endParaRPr lang="en-US" altLang="en-US" sz="200" dirty="0"/>
          </a:p>
          <a:p>
            <a:pPr eaLnBrk="1" hangingPunct="1">
              <a:spcBef>
                <a:spcPct val="0"/>
              </a:spcBef>
              <a:buFontTx/>
              <a:buNone/>
            </a:pPr>
            <a:endParaRPr lang="en-US" altLang="en-US" sz="200" dirty="0"/>
          </a:p>
          <a:p>
            <a:pPr eaLnBrk="1" hangingPunct="1">
              <a:spcBef>
                <a:spcPct val="0"/>
              </a:spcBef>
              <a:buFontTx/>
              <a:buNone/>
            </a:pPr>
            <a:endParaRPr lang="en-US" altLang="en-US" sz="200" dirty="0"/>
          </a:p>
          <a:p>
            <a:pPr eaLnBrk="1" hangingPunct="1">
              <a:spcBef>
                <a:spcPct val="0"/>
              </a:spcBef>
              <a:buFontTx/>
              <a:buNone/>
            </a:pPr>
            <a:r>
              <a:rPr lang="en-US" altLang="en-US" sz="1800" b="1" dirty="0">
                <a:solidFill>
                  <a:schemeClr val="tx2"/>
                </a:solidFill>
              </a:rPr>
              <a:t>The refugee problem must be solved outside of Israeli borders. Their return goes against the principle of Israel as a Jewish state</a:t>
            </a:r>
            <a:r>
              <a:rPr lang="en-US" altLang="en-US" sz="1000" b="1" dirty="0"/>
              <a:t>.</a:t>
            </a:r>
            <a:r>
              <a:rPr lang="en-US" altLang="en-US" sz="1000" dirty="0"/>
              <a:t>—Israeli Prime Minister Benjamin Netanyahu, BBC, 6/14/2009, </a:t>
            </a:r>
            <a:r>
              <a:rPr lang="en-US" altLang="en-US" sz="1000" dirty="0">
                <a:hlinkClick r:id="rId3"/>
              </a:rPr>
              <a:t>http://news.bbc.co.uk/2/hi/middle_east/8099757.stm</a:t>
            </a:r>
            <a:endParaRPr lang="en-US" altLang="en-US" sz="1000" dirty="0"/>
          </a:p>
        </p:txBody>
      </p:sp>
      <p:sp>
        <p:nvSpPr>
          <p:cNvPr id="51203" name="Rectangle 3"/>
          <p:cNvSpPr>
            <a:spLocks noChangeArrowheads="1"/>
          </p:cNvSpPr>
          <p:nvPr/>
        </p:nvSpPr>
        <p:spPr bwMode="auto">
          <a:xfrm>
            <a:off x="3124200" y="0"/>
            <a:ext cx="3352800" cy="682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0000"/>
              </a:lnSpc>
              <a:spcBef>
                <a:spcPct val="0"/>
              </a:spcBef>
              <a:buFontTx/>
              <a:buNone/>
            </a:pPr>
            <a:r>
              <a:rPr lang="en-US" altLang="en-US" sz="1400" dirty="0">
                <a:solidFill>
                  <a:schemeClr val="tx2"/>
                </a:solidFill>
              </a:rPr>
              <a:t>“</a:t>
            </a:r>
            <a:r>
              <a:rPr lang="en-US" altLang="en-US" sz="1400" b="1" dirty="0">
                <a:solidFill>
                  <a:schemeClr val="tx2"/>
                </a:solidFill>
              </a:rPr>
              <a:t>It was not as if there was a Palestinian people in Palestine and we came and threw them out and took their country away from them. They did not exist</a:t>
            </a:r>
            <a:r>
              <a:rPr lang="en-US" altLang="en-US" sz="1400" dirty="0">
                <a:solidFill>
                  <a:schemeClr val="tx2"/>
                </a:solidFill>
              </a:rPr>
              <a:t>.”—</a:t>
            </a:r>
            <a:r>
              <a:rPr lang="en-US" altLang="en-US" sz="1400" dirty="0"/>
              <a:t>Israeli Prime Minister Golda Meir (1969), </a:t>
            </a:r>
            <a:r>
              <a:rPr lang="en-US" altLang="en-US" sz="1200" i="1" dirty="0"/>
              <a:t>Sunday Times</a:t>
            </a:r>
            <a:r>
              <a:rPr lang="en-US" altLang="en-US" sz="1200" dirty="0"/>
              <a:t>, 6/15/1969. </a:t>
            </a:r>
            <a:r>
              <a:rPr lang="en-US" altLang="en-US" sz="1200" i="1" dirty="0"/>
              <a:t>The Guardian</a:t>
            </a:r>
            <a:r>
              <a:rPr lang="en-US" altLang="en-US" sz="1200" dirty="0"/>
              <a:t>, 6/6/2003 2003Ghada </a:t>
            </a:r>
            <a:r>
              <a:rPr lang="en-US" altLang="en-US" sz="1200" dirty="0" err="1"/>
              <a:t>Karmi</a:t>
            </a:r>
            <a:r>
              <a:rPr lang="en-US" altLang="en-US" sz="1200" dirty="0"/>
              <a:t>, “The map must show a way home: The Middle East plan will fail unless it allows the right of return,” </a:t>
            </a:r>
            <a:r>
              <a:rPr lang="en-US" altLang="en-US" sz="1200" dirty="0">
                <a:hlinkClick r:id="rId4"/>
              </a:rPr>
              <a:t>http://www.guardian.co.uk/comment/story/0,3604,971664,00.html</a:t>
            </a:r>
            <a:r>
              <a:rPr lang="en-US" altLang="en-US" sz="1200" dirty="0"/>
              <a:t>  </a:t>
            </a:r>
          </a:p>
          <a:p>
            <a:pPr eaLnBrk="1" hangingPunct="1">
              <a:lnSpc>
                <a:spcPct val="90000"/>
              </a:lnSpc>
              <a:spcBef>
                <a:spcPct val="0"/>
              </a:spcBef>
              <a:buFontTx/>
              <a:buNone/>
            </a:pPr>
            <a:endParaRPr lang="en-US" altLang="en-US" sz="1800" dirty="0"/>
          </a:p>
          <a:p>
            <a:pPr eaLnBrk="1" hangingPunct="1">
              <a:lnSpc>
                <a:spcPct val="90000"/>
              </a:lnSpc>
              <a:spcBef>
                <a:spcPct val="0"/>
              </a:spcBef>
              <a:buFontTx/>
              <a:buNone/>
            </a:pPr>
            <a:r>
              <a:rPr lang="en-US" altLang="en-US" sz="1400" b="1" dirty="0">
                <a:solidFill>
                  <a:schemeClr val="tx2"/>
                </a:solidFill>
              </a:rPr>
              <a:t>“What are we doing in the villages that were abandoned… by friends without a battle…? Are we ready to protect these villages so that their residents may return, or do we want to erase all evidence that a village ever existed at the site?—</a:t>
            </a:r>
            <a:r>
              <a:rPr lang="en-US" altLang="en-US" sz="1400" dirty="0"/>
              <a:t>Golda Meyerson (Meir)  before the central committee of the </a:t>
            </a:r>
            <a:r>
              <a:rPr lang="en-US" altLang="en-US" sz="1400" dirty="0" err="1"/>
              <a:t>Mapai</a:t>
            </a:r>
            <a:r>
              <a:rPr lang="en-US" altLang="en-US" sz="1400" dirty="0"/>
              <a:t> (Land of Israel Workers Party), May 11, 1948.</a:t>
            </a:r>
            <a:r>
              <a:rPr lang="en-US" altLang="en-US" sz="1600" dirty="0"/>
              <a:t> </a:t>
            </a:r>
            <a:r>
              <a:rPr lang="en-US" altLang="en-US" sz="1200" dirty="0"/>
              <a:t>Source: Quoted in </a:t>
            </a:r>
            <a:r>
              <a:rPr lang="en-US" altLang="en-US" sz="1200" i="1" dirty="0"/>
              <a:t>The Invention of the Land of Israel: From Holy Land to Homeland</a:t>
            </a:r>
            <a:r>
              <a:rPr lang="en-US" altLang="en-US" sz="1200" dirty="0"/>
              <a:t>, </a:t>
            </a:r>
            <a:r>
              <a:rPr lang="en-US" altLang="en-US" sz="1200" dirty="0" err="1"/>
              <a:t>Shlomo</a:t>
            </a:r>
            <a:r>
              <a:rPr lang="en-US" altLang="en-US" sz="1200" dirty="0"/>
              <a:t> Sand, Translated by </a:t>
            </a:r>
            <a:r>
              <a:rPr lang="en-US" altLang="en-US" sz="1200" dirty="0" err="1"/>
              <a:t>Geremy</a:t>
            </a:r>
            <a:r>
              <a:rPr lang="en-US" altLang="en-US" sz="1200" dirty="0"/>
              <a:t> Forman, Verso, 2102,  page 257. </a:t>
            </a:r>
          </a:p>
          <a:p>
            <a:pPr eaLnBrk="1" hangingPunct="1">
              <a:lnSpc>
                <a:spcPct val="90000"/>
              </a:lnSpc>
              <a:spcBef>
                <a:spcPct val="0"/>
              </a:spcBef>
              <a:buFontTx/>
              <a:buNone/>
            </a:pPr>
            <a:endParaRPr lang="en-US" altLang="en-US" sz="1200" dirty="0"/>
          </a:p>
          <a:p>
            <a:pPr eaLnBrk="1" hangingPunct="1">
              <a:lnSpc>
                <a:spcPct val="90000"/>
              </a:lnSpc>
              <a:spcBef>
                <a:spcPct val="0"/>
              </a:spcBef>
              <a:buFontTx/>
              <a:buNone/>
            </a:pPr>
            <a:r>
              <a:rPr lang="en-US" altLang="en-US" sz="1600" b="1" dirty="0">
                <a:solidFill>
                  <a:schemeClr val="tx2"/>
                </a:solidFill>
              </a:rPr>
              <a:t>Hannah Arendt was horrified by Zionism when Golda Meir told her, “I do not believe in God, I believe in the Jewish people.” </a:t>
            </a:r>
            <a:r>
              <a:rPr lang="en-US" altLang="en-US" sz="1200" dirty="0"/>
              <a:t>Book Reviews, "A Shared Debt: The Correspondence of Hannah Arendt and Gershom </a:t>
            </a:r>
            <a:r>
              <a:rPr lang="en-US" altLang="en-US" sz="1200" dirty="0" err="1"/>
              <a:t>Scholem</a:t>
            </a:r>
            <a:r>
              <a:rPr lang="en-US" altLang="en-US" sz="1200" dirty="0"/>
              <a:t>," by Adam Kirsch, Tablet, February 5, 2018, </a:t>
            </a:r>
            <a:r>
              <a:rPr lang="en-US" altLang="en-US" sz="1200" dirty="0">
                <a:hlinkClick r:id="rId5"/>
              </a:rPr>
              <a:t>http://www.tabletmag.com/jewish-arts-and-culture/books/254461/hannah-arendt-and-gershom-scholem</a:t>
            </a:r>
            <a:r>
              <a:rPr lang="en-US" altLang="en-US" sz="1200" dirty="0"/>
              <a:t>   </a:t>
            </a:r>
          </a:p>
        </p:txBody>
      </p:sp>
      <p:sp>
        <p:nvSpPr>
          <p:cNvPr id="51204" name="Rectangle 4"/>
          <p:cNvSpPr>
            <a:spLocks noChangeArrowheads="1"/>
          </p:cNvSpPr>
          <p:nvPr/>
        </p:nvSpPr>
        <p:spPr bwMode="auto">
          <a:xfrm>
            <a:off x="6477000" y="0"/>
            <a:ext cx="2667000" cy="698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b="1" dirty="0">
                <a:solidFill>
                  <a:schemeClr val="tx2"/>
                </a:solidFill>
              </a:rPr>
              <a:t>“I worked with David Ben-Gurion [first prime minister of Israel] and was at his side for eighteen consecutive years, including the War of Independence. Not only was Ben-Gurion against the Arabs leaving Israel, he did everything he could to keep them from departing and prevent them from feeling discriminated against.”-- </a:t>
            </a:r>
            <a:r>
              <a:rPr lang="en-US" altLang="en-US" sz="1200" b="1" dirty="0"/>
              <a:t>Israeli President Shimon Peres (2008), </a:t>
            </a:r>
            <a:r>
              <a:rPr lang="en-US" altLang="en-US" sz="1200" dirty="0"/>
              <a:t>An Interview with Shimon Peres,” In </a:t>
            </a:r>
            <a:r>
              <a:rPr lang="en-US" altLang="en-US" sz="1200" i="1" dirty="0"/>
              <a:t>Israel on Israel</a:t>
            </a:r>
            <a:r>
              <a:rPr lang="en-US" altLang="en-US" sz="1200" dirty="0"/>
              <a:t>, 2008, edited by Michael </a:t>
            </a:r>
            <a:r>
              <a:rPr lang="en-US" altLang="en-US" sz="1200" dirty="0" err="1"/>
              <a:t>Korinman</a:t>
            </a:r>
            <a:r>
              <a:rPr lang="en-US" altLang="en-US" sz="1200" dirty="0"/>
              <a:t> and John </a:t>
            </a:r>
            <a:r>
              <a:rPr lang="en-US" altLang="en-US" sz="1200" dirty="0" err="1"/>
              <a:t>Laughland</a:t>
            </a:r>
            <a:r>
              <a:rPr lang="en-US" altLang="en-US" sz="1200" dirty="0"/>
              <a:t>, London: </a:t>
            </a:r>
            <a:r>
              <a:rPr lang="en-US" altLang="en-US" sz="1200" dirty="0" err="1"/>
              <a:t>Vallentine</a:t>
            </a:r>
            <a:r>
              <a:rPr lang="en-US" altLang="en-US" sz="1200" dirty="0"/>
              <a:t> Mitchell, 2008, pages 10-14, page 10.</a:t>
            </a:r>
          </a:p>
          <a:p>
            <a:pPr eaLnBrk="1" hangingPunct="1">
              <a:spcBef>
                <a:spcPct val="0"/>
              </a:spcBef>
              <a:buFontTx/>
              <a:buNone/>
            </a:pPr>
            <a:endParaRPr lang="en-US" altLang="en-US" sz="1200" dirty="0"/>
          </a:p>
          <a:p>
            <a:pPr eaLnBrk="1" hangingPunct="1">
              <a:spcBef>
                <a:spcPct val="0"/>
              </a:spcBef>
              <a:buFontTx/>
              <a:buNone/>
            </a:pPr>
            <a:r>
              <a:rPr lang="en-US" altLang="en-US" sz="1400" b="1" dirty="0">
                <a:solidFill>
                  <a:schemeClr val="tx2"/>
                </a:solidFill>
              </a:rPr>
              <a:t>[Israel Defense Minister] </a:t>
            </a:r>
            <a:r>
              <a:rPr lang="en-US" altLang="en-US" sz="1400" b="1" dirty="0" err="1">
                <a:solidFill>
                  <a:schemeClr val="tx2"/>
                </a:solidFill>
              </a:rPr>
              <a:t>Liberman</a:t>
            </a:r>
            <a:r>
              <a:rPr lang="en-US" altLang="en-US" sz="1400" b="1" dirty="0">
                <a:solidFill>
                  <a:schemeClr val="tx2"/>
                </a:solidFill>
              </a:rPr>
              <a:t>: World should forget about Israeli-Palestinian conflict, </a:t>
            </a:r>
          </a:p>
          <a:p>
            <a:pPr eaLnBrk="1" hangingPunct="1">
              <a:spcBef>
                <a:spcPct val="0"/>
              </a:spcBef>
              <a:buFontTx/>
              <a:buNone/>
            </a:pPr>
            <a:r>
              <a:rPr lang="en-US" altLang="en-US" sz="1200" dirty="0"/>
              <a:t>Defense Minister Avigdor </a:t>
            </a:r>
            <a:r>
              <a:rPr lang="en-US" altLang="en-US" sz="1200" dirty="0" err="1"/>
              <a:t>Liberman</a:t>
            </a:r>
            <a:r>
              <a:rPr lang="en-US" altLang="en-US" sz="1200" dirty="0"/>
              <a:t> on Tuesday called on the entire international community to “forget about” the Israeli-Palestinian conflict, arguing that the world’s “over-involvement” does nothing to help achieve peace. “What I propose to everyone — to the Europeans, the Americans, the Russians — is first of all not to deal with the Israeli-Palestinian conflict. Forget about it,” he told a conference of the Israeli Institute for National Security Studies in Tel Aviv." </a:t>
            </a:r>
            <a:r>
              <a:rPr lang="en-US" altLang="en-US" sz="1200" dirty="0">
                <a:solidFill>
                  <a:schemeClr val="tx2"/>
                </a:solidFill>
              </a:rPr>
              <a:t>Times of Israel, 1/24/2017, </a:t>
            </a:r>
            <a:r>
              <a:rPr lang="en-US" altLang="en-US" sz="800" dirty="0">
                <a:hlinkClick r:id="rId6"/>
              </a:rPr>
              <a:t>http://www.timesofisrael.com/liberman-world-should-forget-about-israeli-palestinian-conflict/</a:t>
            </a:r>
            <a:r>
              <a:rPr lang="en-US" altLang="en-US" sz="800" dirty="0"/>
              <a:t>    </a:t>
            </a:r>
          </a:p>
        </p:txBody>
      </p:sp>
      <p:cxnSp>
        <p:nvCxnSpPr>
          <p:cNvPr id="51205" name="Straight Connector 6"/>
          <p:cNvCxnSpPr>
            <a:cxnSpLocks noChangeShapeType="1"/>
          </p:cNvCxnSpPr>
          <p:nvPr/>
        </p:nvCxnSpPr>
        <p:spPr bwMode="auto">
          <a:xfrm rot="5400000">
            <a:off x="-304800" y="3436938"/>
            <a:ext cx="6858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06" name="Straight Connector 8"/>
          <p:cNvCxnSpPr>
            <a:cxnSpLocks noChangeShapeType="1"/>
          </p:cNvCxnSpPr>
          <p:nvPr/>
        </p:nvCxnSpPr>
        <p:spPr bwMode="auto">
          <a:xfrm rot="5400000">
            <a:off x="3048000" y="3436938"/>
            <a:ext cx="6858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07" name="Straight Connector 2"/>
          <p:cNvCxnSpPr>
            <a:cxnSpLocks noChangeShapeType="1"/>
          </p:cNvCxnSpPr>
          <p:nvPr/>
        </p:nvCxnSpPr>
        <p:spPr bwMode="auto">
          <a:xfrm>
            <a:off x="0" y="3962400"/>
            <a:ext cx="3124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08" name="Straight Connector 4"/>
          <p:cNvCxnSpPr>
            <a:cxnSpLocks noChangeShapeType="1"/>
          </p:cNvCxnSpPr>
          <p:nvPr/>
        </p:nvCxnSpPr>
        <p:spPr bwMode="auto">
          <a:xfrm>
            <a:off x="0" y="5105400"/>
            <a:ext cx="3124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09" name="Straight Connector 6"/>
          <p:cNvCxnSpPr>
            <a:cxnSpLocks noChangeShapeType="1"/>
          </p:cNvCxnSpPr>
          <p:nvPr/>
        </p:nvCxnSpPr>
        <p:spPr bwMode="auto">
          <a:xfrm>
            <a:off x="6477000" y="3048000"/>
            <a:ext cx="2667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10" name="Straight Connector 2"/>
          <p:cNvCxnSpPr>
            <a:cxnSpLocks noChangeShapeType="1"/>
          </p:cNvCxnSpPr>
          <p:nvPr/>
        </p:nvCxnSpPr>
        <p:spPr bwMode="auto">
          <a:xfrm>
            <a:off x="0" y="1524000"/>
            <a:ext cx="3124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3124200" y="2057400"/>
            <a:ext cx="3352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3124200" y="4724400"/>
            <a:ext cx="3352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0" y="0"/>
            <a:ext cx="9144000" cy="2209800"/>
          </a:xfrm>
        </p:spPr>
        <p:txBody>
          <a:bodyPr/>
          <a:lstStyle/>
          <a:p>
            <a:r>
              <a:rPr lang="en-US" altLang="en-US" sz="6000" b="1"/>
              <a:t>Universal Declaration </a:t>
            </a:r>
            <a:br>
              <a:rPr lang="en-US" altLang="en-US" sz="6000" b="1"/>
            </a:br>
            <a:r>
              <a:rPr lang="en-US" altLang="en-US" sz="6000" b="1"/>
              <a:t>of Human Rights</a:t>
            </a:r>
            <a:br>
              <a:rPr lang="en-US" altLang="en-US" sz="6600" b="1"/>
            </a:br>
            <a:r>
              <a:rPr lang="en-US" altLang="en-US" sz="3600" b="1"/>
              <a:t>December 10, 1948</a:t>
            </a:r>
          </a:p>
        </p:txBody>
      </p:sp>
      <p:sp>
        <p:nvSpPr>
          <p:cNvPr id="3" name="Content Placeholder 2"/>
          <p:cNvSpPr>
            <a:spLocks noGrp="1"/>
          </p:cNvSpPr>
          <p:nvPr>
            <p:ph idx="1"/>
          </p:nvPr>
        </p:nvSpPr>
        <p:spPr>
          <a:xfrm>
            <a:off x="0" y="2133600"/>
            <a:ext cx="9144000" cy="4724400"/>
          </a:xfrm>
        </p:spPr>
        <p:txBody>
          <a:bodyPr/>
          <a:lstStyle/>
          <a:p>
            <a:pPr>
              <a:buFontTx/>
              <a:buNone/>
              <a:defRPr/>
            </a:pPr>
            <a:r>
              <a:rPr lang="en-US" b="1" dirty="0"/>
              <a:t>Article 13:</a:t>
            </a:r>
            <a:endParaRPr lang="en-US" dirty="0"/>
          </a:p>
          <a:p>
            <a:pPr marL="514350" indent="-514350">
              <a:buFontTx/>
              <a:buAutoNum type="arabicPeriod"/>
              <a:defRPr/>
            </a:pPr>
            <a:r>
              <a:rPr lang="en-US" dirty="0"/>
              <a:t>Everyone has the right to freedom of </a:t>
            </a:r>
            <a:r>
              <a:rPr lang="en-US" dirty="0">
                <a:solidFill>
                  <a:schemeClr val="tx2"/>
                </a:solidFill>
              </a:rPr>
              <a:t>movement and residence</a:t>
            </a:r>
            <a:r>
              <a:rPr lang="en-US" dirty="0"/>
              <a:t> within the borders of each State. </a:t>
            </a:r>
          </a:p>
          <a:p>
            <a:pPr marL="514350" indent="-514350">
              <a:buFontTx/>
              <a:buAutoNum type="arabicPeriod"/>
              <a:defRPr/>
            </a:pPr>
            <a:r>
              <a:rPr lang="en-US" dirty="0"/>
              <a:t>Everyone has the right to leave any country, including his own, and </a:t>
            </a:r>
            <a:r>
              <a:rPr lang="en-US" dirty="0">
                <a:solidFill>
                  <a:schemeClr val="tx2"/>
                </a:solidFill>
              </a:rPr>
              <a:t>to return to his country.</a:t>
            </a:r>
          </a:p>
          <a:p>
            <a:pPr>
              <a:buFontTx/>
              <a:buNone/>
              <a:defRPr/>
            </a:pPr>
            <a:endParaRPr lang="en-US" sz="1800" b="1" dirty="0"/>
          </a:p>
          <a:p>
            <a:pPr>
              <a:buFontTx/>
              <a:buNone/>
              <a:defRPr/>
            </a:pPr>
            <a:r>
              <a:rPr lang="en-US" sz="1800" b="1" dirty="0"/>
              <a:t>Article 2: </a:t>
            </a:r>
            <a:r>
              <a:rPr lang="en-US" sz="1800" b="1" dirty="0">
                <a:solidFill>
                  <a:schemeClr val="tx2"/>
                </a:solidFill>
              </a:rPr>
              <a:t>Everyone is entitled to all the rights and freedoms set forth in this Declaration</a:t>
            </a:r>
            <a:r>
              <a:rPr lang="en-US" sz="1800" dirty="0"/>
              <a:t>, without distinction of any kind, such as race, color, sex, language, religion, political or other opinion, national or social origin, property, birth or other status. Furthermore, </a:t>
            </a:r>
            <a:r>
              <a:rPr lang="en-US" sz="1800" dirty="0">
                <a:solidFill>
                  <a:schemeClr val="tx2"/>
                </a:solidFill>
              </a:rPr>
              <a:t>no distinction shall be made on the basis of the political, jurisdictional or international status of the country </a:t>
            </a:r>
            <a:r>
              <a:rPr lang="en-US" sz="1800" dirty="0"/>
              <a:t>or territory to which a person belongs, whether it be independent, trust, non-self-governing or under any other limitation of sovereignty.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0"/>
            <a:ext cx="9144000" cy="1905000"/>
          </a:xfrm>
        </p:spPr>
        <p:txBody>
          <a:bodyPr/>
          <a:lstStyle/>
          <a:p>
            <a:r>
              <a:rPr lang="en-AU" altLang="en-US" b="1" dirty="0"/>
              <a:t>United Nations Resolution 194 of December 11, 1948 Backs the Right of Return for the Palestinians</a:t>
            </a:r>
            <a:endParaRPr lang="en-US" altLang="en-US" b="1" dirty="0"/>
          </a:p>
        </p:txBody>
      </p:sp>
      <p:sp>
        <p:nvSpPr>
          <p:cNvPr id="9219" name="Rectangle 3"/>
          <p:cNvSpPr>
            <a:spLocks noGrp="1" noChangeArrowheads="1"/>
          </p:cNvSpPr>
          <p:nvPr>
            <p:ph type="body" idx="1"/>
          </p:nvPr>
        </p:nvSpPr>
        <p:spPr>
          <a:xfrm>
            <a:off x="0" y="1981200"/>
            <a:ext cx="9144000" cy="4876800"/>
          </a:xfrm>
        </p:spPr>
        <p:txBody>
          <a:bodyPr/>
          <a:lstStyle/>
          <a:p>
            <a:pPr>
              <a:lnSpc>
                <a:spcPct val="80000"/>
              </a:lnSpc>
              <a:buFontTx/>
              <a:buNone/>
              <a:defRPr/>
            </a:pPr>
            <a:r>
              <a:rPr lang="en-AU" sz="1800" b="1" dirty="0"/>
              <a:t>The UN General Assembly Resolution 194:</a:t>
            </a:r>
          </a:p>
          <a:p>
            <a:pPr>
              <a:lnSpc>
                <a:spcPct val="80000"/>
              </a:lnSpc>
              <a:defRPr/>
            </a:pPr>
            <a:r>
              <a:rPr lang="en-US" sz="1800" dirty="0"/>
              <a:t>11. </a:t>
            </a:r>
            <a:r>
              <a:rPr lang="en-US" sz="1800" i="1" dirty="0"/>
              <a:t>Resolves</a:t>
            </a:r>
            <a:r>
              <a:rPr lang="en-US" sz="1800" dirty="0"/>
              <a:t> that the refugees wishing to return to their homes and live at peace with their </a:t>
            </a:r>
            <a:r>
              <a:rPr lang="en-US" sz="1800" dirty="0" err="1"/>
              <a:t>neighbours</a:t>
            </a:r>
            <a:r>
              <a:rPr lang="en-US" sz="1800" dirty="0"/>
              <a:t> should be permitted to do so at the earliest practicable date, and that compensation should be paid for the property of those choosing not to return and for loss of or damage to property which, under principles of international law or in equity, should be made good by the Governments or authorities responsible;</a:t>
            </a:r>
            <a:br>
              <a:rPr lang="en-US" sz="1800" dirty="0"/>
            </a:br>
            <a:br>
              <a:rPr lang="en-US" sz="1800" dirty="0"/>
            </a:br>
            <a:r>
              <a:rPr lang="en-US" sz="1800" dirty="0"/>
              <a:t>Instructs the Conciliation Commission to facilitate the repatriation, resettlement and economic and social rehabilitation of the refugees and the payment of compensation, and to maintain close relations with the Director of the United Nations Relief for Palestine Refugees and, through him, with the appropriate organs and agencies of the United Nations.</a:t>
            </a:r>
          </a:p>
          <a:p>
            <a:pPr marL="0" indent="0">
              <a:lnSpc>
                <a:spcPct val="80000"/>
              </a:lnSpc>
              <a:buFontTx/>
              <a:buNone/>
              <a:defRPr/>
            </a:pPr>
            <a:endParaRPr lang="en-US" sz="800" b="1" dirty="0">
              <a:solidFill>
                <a:schemeClr val="tx2"/>
              </a:solidFill>
            </a:endParaRPr>
          </a:p>
          <a:p>
            <a:pPr marL="0" indent="0">
              <a:lnSpc>
                <a:spcPct val="80000"/>
              </a:lnSpc>
              <a:buFontTx/>
              <a:buNone/>
              <a:defRPr/>
            </a:pPr>
            <a:endParaRPr lang="en-US" sz="800" b="1" dirty="0">
              <a:solidFill>
                <a:schemeClr val="tx2"/>
              </a:solidFill>
            </a:endParaRPr>
          </a:p>
          <a:p>
            <a:pPr marL="0" indent="0">
              <a:lnSpc>
                <a:spcPct val="80000"/>
              </a:lnSpc>
              <a:buFontTx/>
              <a:buNone/>
              <a:defRPr/>
            </a:pPr>
            <a:r>
              <a:rPr lang="en-US" sz="3000" b="1" dirty="0">
                <a:solidFill>
                  <a:schemeClr val="tx2"/>
                </a:solidFill>
              </a:rPr>
              <a:t>At the end of 2015, the number of Palestinians in the world was 12.37 million, of whom 4.75 million were in State of Palestine, 1.47 million in Israel, 5.46 million in Arab countries, and around 0.685 million in foreign countries. </a:t>
            </a:r>
            <a:r>
              <a:rPr lang="en-US" sz="2400" dirty="0"/>
              <a:t>Palestinian Central Bureau of Statistics, </a:t>
            </a:r>
            <a:r>
              <a:rPr lang="en-US" sz="1800" dirty="0">
                <a:hlinkClick r:id="rId3"/>
              </a:rPr>
              <a:t>http://www.pcbs.gov.ps/</a:t>
            </a:r>
            <a:endParaRPr lang="en-US" sz="1800" dirty="0"/>
          </a:p>
          <a:p>
            <a:pPr marL="0" indent="0">
              <a:lnSpc>
                <a:spcPct val="80000"/>
              </a:lnSpc>
              <a:buFontTx/>
              <a:buNone/>
              <a:defRPr/>
            </a:pPr>
            <a:endParaRPr lang="en-US" sz="1000" dirty="0"/>
          </a:p>
        </p:txBody>
      </p:sp>
      <p:cxnSp>
        <p:nvCxnSpPr>
          <p:cNvPr id="53252" name="Straight Connector 2"/>
          <p:cNvCxnSpPr>
            <a:cxnSpLocks noChangeShapeType="1"/>
          </p:cNvCxnSpPr>
          <p:nvPr/>
        </p:nvCxnSpPr>
        <p:spPr bwMode="auto">
          <a:xfrm>
            <a:off x="0" y="4572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0"/>
            <a:ext cx="9144000" cy="762000"/>
          </a:xfrm>
        </p:spPr>
        <p:txBody>
          <a:bodyPr/>
          <a:lstStyle/>
          <a:p>
            <a:r>
              <a:rPr lang="en-US" altLang="en-US" sz="4000" b="1" dirty="0"/>
              <a:t>The Israeli Law of Return July 5, 1950</a:t>
            </a:r>
          </a:p>
        </p:txBody>
      </p:sp>
      <p:sp>
        <p:nvSpPr>
          <p:cNvPr id="54275" name="Rectangle 3"/>
          <p:cNvSpPr>
            <a:spLocks noGrp="1" noChangeArrowheads="1"/>
          </p:cNvSpPr>
          <p:nvPr>
            <p:ph type="body" idx="1"/>
          </p:nvPr>
        </p:nvSpPr>
        <p:spPr>
          <a:xfrm>
            <a:off x="0" y="762000"/>
            <a:ext cx="9144000" cy="6096000"/>
          </a:xfrm>
        </p:spPr>
        <p:txBody>
          <a:bodyPr/>
          <a:lstStyle/>
          <a:p>
            <a:r>
              <a:rPr lang="en-US" altLang="en-US" sz="1800" dirty="0"/>
              <a:t>1. “Every Jew has the right to come to this country as an </a:t>
            </a:r>
            <a:r>
              <a:rPr lang="en-US" altLang="en-US" sz="1800" i="1" dirty="0" err="1"/>
              <a:t>oleh</a:t>
            </a:r>
            <a:r>
              <a:rPr lang="en-US" altLang="en-US" sz="1800" dirty="0"/>
              <a:t> [a Jew immigrating]”</a:t>
            </a:r>
          </a:p>
          <a:p>
            <a:r>
              <a:rPr lang="en-US" altLang="en-US" sz="1800" dirty="0"/>
              <a:t>4. Every Jew who has immigrated into this country before the coming into force of this Law, and every Jew who was born in this country, whether before or after the coming into force of this Law, shall be deemed to be a person who has come to this country as an </a:t>
            </a:r>
            <a:r>
              <a:rPr lang="en-US" altLang="en-US" sz="1800" dirty="0" err="1"/>
              <a:t>oleh</a:t>
            </a:r>
            <a:r>
              <a:rPr lang="en-US" altLang="en-US" sz="1800" dirty="0"/>
              <a:t> under this Law.</a:t>
            </a:r>
          </a:p>
          <a:p>
            <a:r>
              <a:rPr lang="en-US" altLang="en-US" sz="1800" dirty="0"/>
              <a:t>“</a:t>
            </a:r>
            <a:r>
              <a:rPr lang="en-US" altLang="en-US" sz="1800" dirty="0">
                <a:solidFill>
                  <a:schemeClr val="tx2"/>
                </a:solidFill>
              </a:rPr>
              <a:t>Palestinians saw through the euphemisms that emerged between 1950 and 1952: the Law of Return blocked Palestinian return, the Law of Entry blocked Palestinian entry, and the Law of Nationality blocked Palestinian nationality. These “laws” deleted Palestinian rights. While Jews from anywhere in the world could enter and gain citizenship as a right under the Law of Return, today close to ten million Palestinians are denied that right and need a permit to enter, a permit to reside, a permit to work, a permit to move, a permit to exist, and so on</a:t>
            </a:r>
            <a:r>
              <a:rPr lang="en-US" altLang="en-US" sz="1800" dirty="0"/>
              <a:t>.” Nadia Abu-Zahra and Adah Kay, </a:t>
            </a:r>
            <a:r>
              <a:rPr lang="en-US" altLang="en-US" sz="1800" i="1" dirty="0"/>
              <a:t>Unfree in Pales</a:t>
            </a:r>
            <a:r>
              <a:rPr lang="en-US" altLang="en-US" sz="2000" i="1" dirty="0"/>
              <a:t>tine: Registration, Documentation and Movement Restriction</a:t>
            </a:r>
            <a:r>
              <a:rPr lang="en-US" altLang="en-US" sz="2000" dirty="0"/>
              <a:t>, </a:t>
            </a:r>
            <a:r>
              <a:rPr lang="en-US" altLang="en-US" sz="2000" dirty="0" err="1"/>
              <a:t>PlutoPress</a:t>
            </a:r>
            <a:r>
              <a:rPr lang="en-US" altLang="en-US" sz="2000" dirty="0"/>
              <a:t>, 2013.</a:t>
            </a:r>
          </a:p>
          <a:p>
            <a:pPr marL="0" indent="0">
              <a:buNone/>
            </a:pPr>
            <a:r>
              <a:rPr lang="en-US" altLang="en-US" sz="3100" b="1" dirty="0">
                <a:solidFill>
                  <a:schemeClr val="tx2"/>
                </a:solidFill>
              </a:rPr>
              <a:t>The Israeli Law of Return (Amendment of  1970):</a:t>
            </a:r>
          </a:p>
          <a:p>
            <a:r>
              <a:rPr lang="en-US" altLang="en-US" sz="1600" dirty="0"/>
              <a:t>4A. (a) The rights of a Jew under this Law and the rights of an </a:t>
            </a:r>
            <a:r>
              <a:rPr lang="en-US" altLang="en-US" sz="1600" dirty="0" err="1"/>
              <a:t>oleh</a:t>
            </a:r>
            <a:r>
              <a:rPr lang="en-US" altLang="en-US" sz="1600" dirty="0"/>
              <a:t> under the Nationality Law, 5712-1952***, as well as the rights of an </a:t>
            </a:r>
            <a:r>
              <a:rPr lang="en-US" altLang="en-US" sz="1600" dirty="0" err="1"/>
              <a:t>oleh</a:t>
            </a:r>
            <a:r>
              <a:rPr lang="en-US" altLang="en-US" sz="1600" dirty="0"/>
              <a:t> under any other enactment, are also vested in a child and a grandchild of a Jew, the spouse of a Jew, the spouse of a child of a Jew and the spouse of a grandchild of a Jew, except for a person who has been a Jew and has voluntarily changed his religion. </a:t>
            </a:r>
          </a:p>
          <a:p>
            <a:r>
              <a:rPr lang="en-US" altLang="en-US" sz="1600" dirty="0"/>
              <a:t>4B. For the purposes of this Law, "Jew" means a person who was born of a Jewish mother or has become converted to Judaism and who is not a member of another religion.</a:t>
            </a:r>
          </a:p>
        </p:txBody>
      </p:sp>
      <p:cxnSp>
        <p:nvCxnSpPr>
          <p:cNvPr id="54276" name="Straight Connector 2"/>
          <p:cNvCxnSpPr>
            <a:cxnSpLocks noChangeShapeType="1"/>
          </p:cNvCxnSpPr>
          <p:nvPr/>
        </p:nvCxnSpPr>
        <p:spPr bwMode="auto">
          <a:xfrm>
            <a:off x="0" y="2209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4572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3"/>
          <p:cNvSpPr>
            <a:spLocks noChangeArrowheads="1"/>
          </p:cNvSpPr>
          <p:nvPr/>
        </p:nvSpPr>
        <p:spPr bwMode="auto">
          <a:xfrm>
            <a:off x="5867400" y="1631950"/>
            <a:ext cx="327183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His Majesty King Juan Carlos I welcomes delegation of American Jewish Leaders on Conference of Presidents Leadership Mission</a:t>
            </a:r>
          </a:p>
        </p:txBody>
      </p:sp>
      <p:sp>
        <p:nvSpPr>
          <p:cNvPr id="210947" name="TextBox 4"/>
          <p:cNvSpPr txBox="1">
            <a:spLocks noChangeArrowheads="1"/>
          </p:cNvSpPr>
          <p:nvPr/>
        </p:nvSpPr>
        <p:spPr bwMode="auto">
          <a:xfrm>
            <a:off x="0" y="0"/>
            <a:ext cx="5867400" cy="368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King Juan Carlos I of Spain Receives Leaders of the Conference of Presidents of Major American Jewish Organizations at Zarzuela Palace</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Conference of President of Major American Jewish Organizations, </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2"/>
              </a:rPr>
              <a:t>http://www.conferenceofpresidents.org//content/king-juan-carlos-i-spain-receives-leaders-conference-presidents-major-american-jewish</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endParaRPr>
          </a:p>
        </p:txBody>
      </p:sp>
      <p:sp>
        <p:nvSpPr>
          <p:cNvPr id="6" name="TextBox 5"/>
          <p:cNvSpPr txBox="1"/>
          <p:nvPr/>
        </p:nvSpPr>
        <p:spPr>
          <a:xfrm>
            <a:off x="-4763" y="3138488"/>
            <a:ext cx="9124951" cy="3585597"/>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In 2014 [Israeli] President Shimon Peres awards [German Chancellor Angela] Merkel the Presidential Medal, Israel’s highest civilian honor, recognizing exceptional service to the Jewish state</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r>
              <a:rPr kumimoji="0" lang="en-US" sz="10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3"/>
              </a:rPr>
              <a:t>http://www.jta.org/2015/05/07/news-opinion/israel-middle-east/its-complicated-germany-and-israel-mark-golden-anniversary-as-friends</a:t>
            </a:r>
            <a:r>
              <a:rPr kumimoji="0" lang="en-US" sz="10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The Presidents Conference goes to Madrid,  </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JTA, 2/17/2014, </a:t>
            </a:r>
            <a:r>
              <a:rPr kumimoji="0" lang="en-US" sz="7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4"/>
              </a:rPr>
              <a:t>http://www.jta.org/2014/02/17/news-opinion/world/the-cop-goes-to-madrid</a:t>
            </a:r>
            <a:r>
              <a:rPr kumimoji="0" lang="en-US" sz="7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Spanish cabinet approves draft bill for Sephardic return, </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JTA, June 6, 2014 9:05am, </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5"/>
              </a:rPr>
              <a:t>http://www.jta.org/2014/06/06/news-opinion/world/spanish-cabinet-approves-draft-bill-for-sephardic-return</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Portuguese citizenship law attracts 250 Jewish applicants, primarily from Turkey, </a:t>
            </a:r>
            <a:r>
              <a:rPr kumimoji="0" lang="en-US" sz="1800" b="0" i="0" u="none" strike="noStrike" kern="1200" cap="none" spc="0" normalizeH="0" baseline="0" noProof="0" dirty="0" err="1">
                <a:ln>
                  <a:noFill/>
                </a:ln>
                <a:solidFill>
                  <a:srgbClr val="FFFFFF"/>
                </a:solidFill>
                <a:effectLst/>
                <a:uLnTx/>
                <a:uFillTx/>
                <a:latin typeface="Times New Roman" pitchFamily="18" charset="0"/>
                <a:ea typeface="+mn-ea"/>
                <a:cs typeface="Arial" pitchFamily="34" charset="0"/>
              </a:rPr>
              <a:t>Haaretz</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6/24/2015,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6"/>
              </a:rPr>
              <a:t>http://www.haaretz.com/jewish-world/jewish-world-news/.premium-1.662701</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Spain grants citizenship to 4,302 descendants of Sephardic Jews,</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JTA, 10/4/2015, </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7"/>
              </a:rPr>
              <a:t>http://www.jta.org/2015/10/04/news-opinion/world/spain-grants-citizenship-to-4302-descendants-of-sephardic-jews</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Portugal and Spain have given 10,000 passports to people claiming Sephardic roots</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JTA, 11/23/2018, </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8"/>
              </a:rPr>
              <a:t>https://www.jta.org/2018/11/23/news-opinion/portugal-spain-gave-10000-passports-sephardic-new-citizens-since-2015</a:t>
            </a:r>
            <a:endPar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endParaRPr>
          </a:p>
        </p:txBody>
      </p:sp>
      <p:pic>
        <p:nvPicPr>
          <p:cNvPr id="210949" name="Picture 4" descr="His Majesty King Juan Carlos I welcomes delegation of American Jewish Leaders on Conference of Presidents Leadership Missi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0"/>
            <a:ext cx="3276600"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0950" name="Straight Connector 2"/>
          <p:cNvCxnSpPr>
            <a:cxnSpLocks noChangeShapeType="1"/>
          </p:cNvCxnSpPr>
          <p:nvPr/>
        </p:nvCxnSpPr>
        <p:spPr bwMode="auto">
          <a:xfrm>
            <a:off x="0" y="40386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flipV="1">
            <a:off x="0" y="3108325"/>
            <a:ext cx="9144000" cy="3016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4648200"/>
            <a:ext cx="91392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flipV="1">
            <a:off x="0" y="5257800"/>
            <a:ext cx="9120188" cy="2"/>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329055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819400"/>
          </a:xfrm>
        </p:spPr>
        <p:txBody>
          <a:bodyPr/>
          <a:lstStyle/>
          <a:p>
            <a:pPr>
              <a:defRPr/>
            </a:pPr>
            <a:r>
              <a:rPr lang="en-US" sz="4600" b="1" dirty="0">
                <a:effectLst>
                  <a:outerShdw blurRad="38100" dist="38100" dir="2700000" algn="tl">
                    <a:srgbClr val="000000">
                      <a:alpha val="43137"/>
                    </a:srgbClr>
                  </a:outerShdw>
                </a:effectLst>
              </a:rPr>
              <a:t>American Jewish Joint Distribution Committee finances legal and illegal Jewish emigration from Eastern Europe </a:t>
            </a:r>
          </a:p>
        </p:txBody>
      </p:sp>
      <p:sp>
        <p:nvSpPr>
          <p:cNvPr id="3" name="Content Placeholder 2"/>
          <p:cNvSpPr>
            <a:spLocks noGrp="1"/>
          </p:cNvSpPr>
          <p:nvPr>
            <p:ph idx="1"/>
          </p:nvPr>
        </p:nvSpPr>
        <p:spPr>
          <a:xfrm>
            <a:off x="0" y="2819400"/>
            <a:ext cx="9144000" cy="4038600"/>
          </a:xfrm>
        </p:spPr>
        <p:txBody>
          <a:bodyPr/>
          <a:lstStyle/>
          <a:p>
            <a:pPr>
              <a:defRPr/>
            </a:pPr>
            <a:r>
              <a:rPr lang="en-US" sz="2800" dirty="0"/>
              <a:t>At the end of World War II, an agreement was reached between David Ben-Gurion, then chairman of the Jewish Agency Executive, and Joseph Schwartz, chairman of the [American Jewish] Joint Distribution Committee’s European Executive Committee (AJJDC), stipulating that the AJJDC “</a:t>
            </a:r>
            <a:r>
              <a:rPr lang="en-US" sz="2800" dirty="0">
                <a:solidFill>
                  <a:schemeClr val="tx2"/>
                </a:solidFill>
                <a:effectLst>
                  <a:outerShdw blurRad="38100" dist="38100" dir="2700000" algn="tl">
                    <a:srgbClr val="000000">
                      <a:alpha val="43137"/>
                    </a:srgbClr>
                  </a:outerShdw>
                </a:effectLst>
              </a:rPr>
              <a:t>would finance legal and illegal Jewish emigration from Eastern Europe</a:t>
            </a:r>
            <a:r>
              <a:rPr lang="en-US" sz="2800" dirty="0"/>
              <a:t>.” </a:t>
            </a:r>
          </a:p>
          <a:p>
            <a:pPr marL="0" indent="0">
              <a:buFontTx/>
              <a:buNone/>
              <a:defRPr/>
            </a:pPr>
            <a:r>
              <a:rPr lang="en-US" sz="1800" dirty="0"/>
              <a:t>Michael </a:t>
            </a:r>
            <a:r>
              <a:rPr lang="en-US" sz="1800" dirty="0" err="1"/>
              <a:t>Beizer</a:t>
            </a:r>
            <a:r>
              <a:rPr lang="en-US" sz="1800" dirty="0"/>
              <a:t>, Translated from Russian by I. Michael Aronson, “American Jewish Joint Distribution Committee,” The YIVO Encyclopedia of Jews in Eastern Europe, </a:t>
            </a:r>
            <a:r>
              <a:rPr lang="en-US" sz="1800" dirty="0">
                <a:hlinkClick r:id="rId2"/>
              </a:rPr>
              <a:t>http://www.yivoencyclopedia.org/article.aspx/American_Jewish_Joint_Distribution_Committee</a:t>
            </a:r>
            <a:r>
              <a:rPr lang="en-US" sz="1800"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idx="1"/>
          </p:nvPr>
        </p:nvSpPr>
        <p:spPr>
          <a:xfrm>
            <a:off x="-1588" y="1600200"/>
            <a:ext cx="6249988" cy="276999"/>
          </a:xfrm>
        </p:spPr>
        <p:txBody>
          <a:bodyPr/>
          <a:lstStyle/>
          <a:p>
            <a:pPr marL="0" indent="0">
              <a:buFontTx/>
              <a:buNone/>
            </a:pPr>
            <a:r>
              <a:rPr lang="en-US" altLang="en-US" sz="1600" dirty="0"/>
              <a:t>Source: Israel Ministry of Foreign Affairs, </a:t>
            </a:r>
            <a:r>
              <a:rPr lang="en-US" altLang="en-US" sz="800" dirty="0">
                <a:hlinkClick r:id="rId2"/>
              </a:rPr>
              <a:t>http://mfa.gov.il/MFA/MFA-Archive/2002/Pages/Aliyah.aspx</a:t>
            </a:r>
            <a:endParaRPr lang="en-US" altLang="en-US" sz="800" b="1" dirty="0">
              <a:solidFill>
                <a:schemeClr val="tx2"/>
              </a:solidFill>
            </a:endParaRPr>
          </a:p>
        </p:txBody>
      </p:sp>
      <p:pic>
        <p:nvPicPr>
          <p:cNvPr id="57347" name="Picture 2" descr="The ingathering of the exi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057400"/>
            <a:ext cx="4953000" cy="214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Box 4"/>
          <p:cNvSpPr txBox="1">
            <a:spLocks noChangeArrowheads="1"/>
          </p:cNvSpPr>
          <p:nvPr/>
        </p:nvSpPr>
        <p:spPr bwMode="auto">
          <a:xfrm>
            <a:off x="5181600" y="1"/>
            <a:ext cx="39624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rgbClr val="FFFF00"/>
                </a:solidFill>
              </a:rPr>
              <a:t>Immigrants by Year of Immigration 1948-1996  </a:t>
            </a:r>
            <a:r>
              <a:rPr lang="en-US" altLang="en-US" sz="1800" dirty="0">
                <a:solidFill>
                  <a:srgbClr val="FFFF00"/>
                </a:solidFill>
              </a:rPr>
              <a:t>1948-51   688,000 </a:t>
            </a:r>
          </a:p>
          <a:p>
            <a:pPr algn="ctr" eaLnBrk="1" hangingPunct="1">
              <a:spcBef>
                <a:spcPct val="0"/>
              </a:spcBef>
              <a:buFontTx/>
              <a:buNone/>
            </a:pPr>
            <a:r>
              <a:rPr lang="en-US" altLang="en-US" sz="1800" dirty="0">
                <a:solidFill>
                  <a:srgbClr val="FFFF00"/>
                </a:solidFill>
              </a:rPr>
              <a:t> 1952-59   272,000 </a:t>
            </a:r>
          </a:p>
          <a:p>
            <a:pPr algn="ctr" eaLnBrk="1" hangingPunct="1">
              <a:spcBef>
                <a:spcPct val="0"/>
              </a:spcBef>
              <a:buFontTx/>
              <a:buNone/>
            </a:pPr>
            <a:r>
              <a:rPr lang="en-US" altLang="en-US" sz="1800" dirty="0">
                <a:solidFill>
                  <a:srgbClr val="FFFF00"/>
                </a:solidFill>
              </a:rPr>
              <a:t> 1960-69   374,000 </a:t>
            </a:r>
          </a:p>
          <a:p>
            <a:pPr algn="ctr" eaLnBrk="1" hangingPunct="1">
              <a:spcBef>
                <a:spcPct val="0"/>
              </a:spcBef>
              <a:buFontTx/>
              <a:buNone/>
            </a:pPr>
            <a:r>
              <a:rPr lang="en-US" altLang="en-US" sz="1800" dirty="0">
                <a:solidFill>
                  <a:srgbClr val="FFFF00"/>
                </a:solidFill>
              </a:rPr>
              <a:t> 1970-79   346,000 </a:t>
            </a:r>
          </a:p>
          <a:p>
            <a:pPr algn="ctr" eaLnBrk="1" hangingPunct="1">
              <a:spcBef>
                <a:spcPct val="0"/>
              </a:spcBef>
              <a:buFontTx/>
              <a:buNone/>
            </a:pPr>
            <a:r>
              <a:rPr lang="en-US" altLang="en-US" sz="1800" dirty="0">
                <a:solidFill>
                  <a:srgbClr val="FFFF00"/>
                </a:solidFill>
              </a:rPr>
              <a:t> 1980-89   154,000 </a:t>
            </a:r>
          </a:p>
          <a:p>
            <a:pPr algn="ctr" eaLnBrk="1" hangingPunct="1">
              <a:spcBef>
                <a:spcPct val="0"/>
              </a:spcBef>
              <a:buFontTx/>
              <a:buNone/>
            </a:pPr>
            <a:r>
              <a:rPr lang="en-US" altLang="en-US" sz="1800" dirty="0">
                <a:solidFill>
                  <a:srgbClr val="FFFF00"/>
                </a:solidFill>
              </a:rPr>
              <a:t> 1990-96   737,000 </a:t>
            </a:r>
          </a:p>
        </p:txBody>
      </p:sp>
      <p:sp>
        <p:nvSpPr>
          <p:cNvPr id="57349" name="TextBox 6"/>
          <p:cNvSpPr txBox="1">
            <a:spLocks noChangeArrowheads="1"/>
          </p:cNvSpPr>
          <p:nvPr/>
        </p:nvSpPr>
        <p:spPr bwMode="auto">
          <a:xfrm>
            <a:off x="-1588" y="0"/>
            <a:ext cx="503078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rgbClr val="FFFF00"/>
                </a:solidFill>
              </a:rPr>
              <a:t>Immigrants to [Israel] by Continent 1948-1996</a:t>
            </a:r>
          </a:p>
          <a:p>
            <a:pPr eaLnBrk="1" hangingPunct="1">
              <a:spcBef>
                <a:spcPct val="0"/>
              </a:spcBef>
              <a:buFontTx/>
              <a:buNone/>
            </a:pPr>
            <a:r>
              <a:rPr lang="en-US" altLang="en-US" sz="1800" dirty="0">
                <a:solidFill>
                  <a:srgbClr val="FFFF00"/>
                </a:solidFill>
              </a:rPr>
              <a:t>Europe                        58% </a:t>
            </a:r>
          </a:p>
          <a:p>
            <a:pPr eaLnBrk="1" hangingPunct="1">
              <a:spcBef>
                <a:spcPct val="0"/>
              </a:spcBef>
              <a:buFontTx/>
              <a:buNone/>
            </a:pPr>
            <a:r>
              <a:rPr lang="en-US" altLang="en-US" sz="1800" dirty="0">
                <a:solidFill>
                  <a:srgbClr val="FFFF00"/>
                </a:solidFill>
              </a:rPr>
              <a:t>Africa                         18% </a:t>
            </a:r>
          </a:p>
          <a:p>
            <a:pPr eaLnBrk="1" hangingPunct="1">
              <a:spcBef>
                <a:spcPct val="0"/>
              </a:spcBef>
              <a:buFontTx/>
              <a:buNone/>
            </a:pPr>
            <a:r>
              <a:rPr lang="en-US" altLang="en-US" sz="1800" dirty="0">
                <a:solidFill>
                  <a:srgbClr val="FFFF00"/>
                </a:solidFill>
              </a:rPr>
              <a:t>Asia                            15% </a:t>
            </a:r>
          </a:p>
          <a:p>
            <a:pPr eaLnBrk="1" hangingPunct="1">
              <a:spcBef>
                <a:spcPct val="0"/>
              </a:spcBef>
              <a:buFontTx/>
              <a:buNone/>
            </a:pPr>
            <a:r>
              <a:rPr lang="en-US" altLang="en-US" sz="1800" dirty="0">
                <a:solidFill>
                  <a:srgbClr val="FFFF00"/>
                </a:solidFill>
              </a:rPr>
              <a:t>America &amp; Oceania     8% </a:t>
            </a:r>
          </a:p>
          <a:p>
            <a:pPr eaLnBrk="1" hangingPunct="1">
              <a:spcBef>
                <a:spcPct val="0"/>
              </a:spcBef>
              <a:buFontTx/>
              <a:buNone/>
            </a:pPr>
            <a:r>
              <a:rPr lang="en-US" altLang="en-US" sz="1800" dirty="0">
                <a:solidFill>
                  <a:srgbClr val="FFFF00"/>
                </a:solidFill>
              </a:rPr>
              <a:t>Unknown                     1% </a:t>
            </a:r>
          </a:p>
        </p:txBody>
      </p:sp>
      <p:sp>
        <p:nvSpPr>
          <p:cNvPr id="2" name="Rectangle 1"/>
          <p:cNvSpPr/>
          <p:nvPr/>
        </p:nvSpPr>
        <p:spPr>
          <a:xfrm>
            <a:off x="-1588" y="2057400"/>
            <a:ext cx="4040188" cy="2062103"/>
          </a:xfrm>
          <a:prstGeom prst="rect">
            <a:avLst/>
          </a:prstGeom>
        </p:spPr>
        <p:txBody>
          <a:bodyPr wrap="square">
            <a:spAutoFit/>
          </a:bodyPr>
          <a:lstStyle/>
          <a:p>
            <a:r>
              <a:rPr lang="en-US" sz="1600" b="1" dirty="0">
                <a:solidFill>
                  <a:srgbClr val="FFFF00"/>
                </a:solidFill>
              </a:rPr>
              <a:t>Between 1989 to 2009, 1,274,574 people immigrated to Israel from the Former Soviet Union (996,059), Latin America (39,669),  U.S.A &amp; Canada (54,633), UK (11,205), France (39,505), Ethiopia (68,862), and Other countries (64,641).</a:t>
            </a:r>
            <a:r>
              <a:rPr lang="en-US" sz="1400" b="1" dirty="0">
                <a:solidFill>
                  <a:srgbClr val="FFFF00"/>
                </a:solidFill>
              </a:rPr>
              <a:t> </a:t>
            </a:r>
            <a:r>
              <a:rPr lang="en-US" sz="1200" dirty="0">
                <a:solidFill>
                  <a:srgbClr val="FFFFFF"/>
                </a:solidFill>
              </a:rPr>
              <a:t>Source: Knesset Research and Information Center (February 2011), Israel Ministry of Foreign Affairs, </a:t>
            </a:r>
            <a:r>
              <a:rPr lang="en-US" sz="800" dirty="0">
                <a:solidFill>
                  <a:srgbClr val="FFFFFF"/>
                </a:solidFill>
                <a:hlinkClick r:id="rId4"/>
              </a:rPr>
              <a:t>http://mfa.gov.il/MFA/AboutIsrael/People/Pages/SOCIETY-%20Jewish%20Society.aspx</a:t>
            </a:r>
            <a:r>
              <a:rPr lang="en-US" sz="800" dirty="0">
                <a:solidFill>
                  <a:srgbClr val="FFFFFF"/>
                </a:solidFill>
              </a:rPr>
              <a:t>  </a:t>
            </a:r>
          </a:p>
        </p:txBody>
      </p:sp>
      <p:sp>
        <p:nvSpPr>
          <p:cNvPr id="3" name="TextBox 2"/>
          <p:cNvSpPr txBox="1"/>
          <p:nvPr/>
        </p:nvSpPr>
        <p:spPr>
          <a:xfrm>
            <a:off x="4191000" y="2133600"/>
            <a:ext cx="1524000" cy="2062103"/>
          </a:xfrm>
          <a:prstGeom prst="rect">
            <a:avLst/>
          </a:prstGeom>
          <a:noFill/>
        </p:spPr>
        <p:txBody>
          <a:bodyPr wrap="square" rtlCol="0">
            <a:spAutoFit/>
          </a:bodyPr>
          <a:lstStyle/>
          <a:p>
            <a:r>
              <a:rPr lang="en-US" sz="1600" dirty="0">
                <a:solidFill>
                  <a:srgbClr val="FF3300"/>
                </a:solidFill>
              </a:rPr>
              <a:t>This Zionist flow to Palestine after 1948 is comparable to Jihadist flow to Afghanistan after 1979</a:t>
            </a:r>
            <a:endParaRPr lang="en-US" sz="1600" dirty="0">
              <a:solidFill>
                <a:srgbClr val="FFFFFF"/>
              </a:solidFill>
            </a:endParaRPr>
          </a:p>
        </p:txBody>
      </p:sp>
      <p:sp>
        <p:nvSpPr>
          <p:cNvPr id="4" name="Rectangle 3"/>
          <p:cNvSpPr/>
          <p:nvPr/>
        </p:nvSpPr>
        <p:spPr>
          <a:xfrm>
            <a:off x="0" y="4267200"/>
            <a:ext cx="9144000" cy="2816156"/>
          </a:xfrm>
          <a:prstGeom prst="rect">
            <a:avLst/>
          </a:prstGeom>
        </p:spPr>
        <p:txBody>
          <a:bodyPr wrap="square">
            <a:spAutoFit/>
          </a:bodyPr>
          <a:lstStyle/>
          <a:p>
            <a:r>
              <a:rPr lang="en-US" sz="2300" b="1" dirty="0">
                <a:solidFill>
                  <a:srgbClr val="FFFF00"/>
                </a:solidFill>
              </a:rPr>
              <a:t>Israel Bares 200,000 Documents in Yemeni Baby-Kidnapping Scandal</a:t>
            </a:r>
          </a:p>
          <a:p>
            <a:r>
              <a:rPr lang="en-US" sz="1050" dirty="0">
                <a:solidFill>
                  <a:srgbClr val="FFFFFF"/>
                </a:solidFill>
              </a:rPr>
              <a:t>JERUSALEM (JTA) — Israel inaugurated an online database of some 200,000 pages of declassified documents about the long-controversial “Yemenite children affair” in a ceremony in this city.</a:t>
            </a:r>
          </a:p>
          <a:p>
            <a:r>
              <a:rPr lang="en-US" sz="1050" dirty="0">
                <a:solidFill>
                  <a:srgbClr val="FFFFFF"/>
                </a:solidFill>
              </a:rPr>
              <a:t>By making the documents public Wednesday, the state hopes to end the controversy, which has persisted in Israel for decades.</a:t>
            </a:r>
          </a:p>
          <a:p>
            <a:r>
              <a:rPr lang="en-US" sz="1050" dirty="0">
                <a:solidFill>
                  <a:srgbClr val="FFFFFF"/>
                </a:solidFill>
              </a:rPr>
              <a:t>Since the 1950, more than 1,000 Israelis families have alleged their children were systematically kidnapped from Israeli hospitals and put up for adoption in the country and abroad. The claims of the families, mostly immigrants from Yemen, were generally dismissed by authorities... Three government-appointed committees have looked into the Yemenite children affair, and each concluded that the majority of the children died in the hospital and were buried without the families being informed... </a:t>
            </a:r>
          </a:p>
          <a:p>
            <a:r>
              <a:rPr lang="en-US" sz="1050" dirty="0" err="1">
                <a:solidFill>
                  <a:srgbClr val="FFFFFF"/>
                </a:solidFill>
              </a:rPr>
              <a:t>Nurit</a:t>
            </a:r>
            <a:r>
              <a:rPr lang="en-US" sz="1050" dirty="0">
                <a:solidFill>
                  <a:srgbClr val="FFFFFF"/>
                </a:solidFill>
              </a:rPr>
              <a:t> </a:t>
            </a:r>
            <a:r>
              <a:rPr lang="en-US" sz="1050" dirty="0" err="1">
                <a:solidFill>
                  <a:srgbClr val="FFFFFF"/>
                </a:solidFill>
              </a:rPr>
              <a:t>Koren</a:t>
            </a:r>
            <a:r>
              <a:rPr lang="en-US" sz="1050" dirty="0">
                <a:solidFill>
                  <a:srgbClr val="FFFFFF"/>
                </a:solidFill>
              </a:rPr>
              <a:t>, a Knesset member for the ruling Likud party who chairs the Knesset panel tasked with researching the affair and whose cousin disappeared, welcomed the release of the documents but said it was “just the beginning of the path,” in a radio interview. </a:t>
            </a:r>
            <a:r>
              <a:rPr lang="en-US" sz="1050" dirty="0" err="1">
                <a:solidFill>
                  <a:srgbClr val="FFFFFF"/>
                </a:solidFill>
              </a:rPr>
              <a:t>Koren</a:t>
            </a:r>
            <a:r>
              <a:rPr lang="en-US" sz="1050" dirty="0">
                <a:solidFill>
                  <a:srgbClr val="FFFFFF"/>
                </a:solidFill>
              </a:rPr>
              <a:t> said the database included just half of the 400,000 documents generated by the three investigative committee. She also pointed out that one committee found the Yemenite children affair continued until 1966, while the database only includes documents from 1948 to 1954. </a:t>
            </a:r>
            <a:r>
              <a:rPr lang="en-US" sz="1050" dirty="0">
                <a:solidFill>
                  <a:schemeClr val="tx2"/>
                </a:solidFill>
              </a:rPr>
              <a:t>Forward, 12/28/2016, </a:t>
            </a:r>
            <a:r>
              <a:rPr lang="en-US" sz="800" dirty="0">
                <a:solidFill>
                  <a:schemeClr val="tx2"/>
                </a:solidFill>
                <a:hlinkClick r:id="rId5"/>
              </a:rPr>
              <a:t>http://forward.com/news/breaking-news/358520/israel-bares-200-000-documents-in-yemeni-ba</a:t>
            </a:r>
            <a:r>
              <a:rPr lang="en-US" sz="800" dirty="0">
                <a:solidFill>
                  <a:srgbClr val="FFFFFF"/>
                </a:solidFill>
                <a:hlinkClick r:id="rId5"/>
              </a:rPr>
              <a:t>by-kidnapping-scandal/</a:t>
            </a:r>
            <a:endParaRPr lang="en-US" sz="800" dirty="0">
              <a:solidFill>
                <a:srgbClr val="FFFFFF"/>
              </a:solidFill>
            </a:endParaRPr>
          </a:p>
          <a:p>
            <a:endParaRPr lang="en-US" sz="400" dirty="0">
              <a:solidFill>
                <a:srgbClr val="FFFFFF"/>
              </a:solidFill>
            </a:endParaRPr>
          </a:p>
          <a:p>
            <a:r>
              <a:rPr lang="en-US" sz="2000" b="1" dirty="0">
                <a:solidFill>
                  <a:schemeClr val="tx2"/>
                </a:solidFill>
              </a:rPr>
              <a:t>The Dark Secret of Israel’s Stolen Babies,</a:t>
            </a:r>
            <a:r>
              <a:rPr lang="en-US" sz="1800" b="1" dirty="0">
                <a:solidFill>
                  <a:schemeClr val="tx2"/>
                </a:solidFill>
              </a:rPr>
              <a:t> </a:t>
            </a:r>
            <a:r>
              <a:rPr lang="en-US" sz="1200" dirty="0">
                <a:solidFill>
                  <a:srgbClr val="FFFFFF"/>
                </a:solidFill>
              </a:rPr>
              <a:t>Washington Post on Middle East Affairs, </a:t>
            </a:r>
            <a:r>
              <a:rPr lang="en-US" sz="1050" dirty="0">
                <a:solidFill>
                  <a:srgbClr val="FFFFFF"/>
                </a:solidFill>
              </a:rPr>
              <a:t>August-September 2018, </a:t>
            </a:r>
            <a:r>
              <a:rPr lang="en-US" sz="1050" dirty="0">
                <a:solidFill>
                  <a:srgbClr val="FFFFFF"/>
                </a:solidFill>
                <a:hlinkClick r:id="rId6"/>
              </a:rPr>
              <a:t>https://www.wrmea.org/2018-august-september/the-dark-secret-of-israels-stolen-babies.html</a:t>
            </a:r>
            <a:r>
              <a:rPr lang="en-US" sz="1050" dirty="0">
                <a:solidFill>
                  <a:srgbClr val="FFFFFF"/>
                </a:solidFill>
              </a:rPr>
              <a:t> </a:t>
            </a:r>
          </a:p>
          <a:p>
            <a:endParaRPr lang="en-US" sz="1050" dirty="0">
              <a:solidFill>
                <a:srgbClr val="FFFFFF"/>
              </a:solidFill>
            </a:endParaRPr>
          </a:p>
        </p:txBody>
      </p:sp>
      <p:cxnSp>
        <p:nvCxnSpPr>
          <p:cNvPr id="6" name="Straight Connector 5"/>
          <p:cNvCxnSpPr/>
          <p:nvPr/>
        </p:nvCxnSpPr>
        <p:spPr bwMode="auto">
          <a:xfrm>
            <a:off x="0" y="4267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1588" y="6324600"/>
            <a:ext cx="914558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244501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3297" y="0"/>
            <a:ext cx="780184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bwMode="auto">
          <a:xfrm>
            <a:off x="0" y="0"/>
            <a:ext cx="6019801" cy="6858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2"/>
                </a:solidFill>
                <a:effectLst/>
              </a:rPr>
              <a:t>“Jewish experience with Palestinian </a:t>
            </a:r>
            <a:r>
              <a:rPr kumimoji="0" lang="en-US" sz="2000" b="1" i="0" u="none" strike="noStrike" cap="none" normalizeH="0" baseline="0" dirty="0" err="1">
                <a:ln>
                  <a:noFill/>
                </a:ln>
                <a:solidFill>
                  <a:schemeClr val="tx2"/>
                </a:solidFill>
                <a:effectLst/>
              </a:rPr>
              <a:t>colonisation</a:t>
            </a:r>
            <a:r>
              <a:rPr kumimoji="0" lang="en-US" sz="2000" b="1" i="0" u="none" strike="noStrike" cap="none" normalizeH="0" baseline="0" dirty="0">
                <a:ln>
                  <a:noFill/>
                </a:ln>
                <a:solidFill>
                  <a:schemeClr val="tx2"/>
                </a:solidFill>
                <a:effectLst/>
              </a:rPr>
              <a:t> has proved that for every family settled on the land, four additional families can be settled in towns</a:t>
            </a:r>
            <a:r>
              <a:rPr kumimoji="0" lang="en-US" sz="2000" b="1" i="0" u="none" strike="noStrike" cap="none" normalizeH="0" dirty="0">
                <a:ln>
                  <a:noFill/>
                </a:ln>
                <a:solidFill>
                  <a:schemeClr val="tx2"/>
                </a:solidFill>
                <a:effectLst/>
              </a:rPr>
              <a:t> and villages, to live from industry, commerce, maritime trades, transportation, the professions, etc. … Thus the total absorptive capacity of Palestine, even within present mandate frontiers, can easily reach 5 millions[sic]. </a:t>
            </a:r>
            <a:r>
              <a:rPr lang="en-US" sz="1800" dirty="0"/>
              <a:t>Abraham </a:t>
            </a:r>
            <a:r>
              <a:rPr lang="en-US" sz="1800" dirty="0" err="1"/>
              <a:t>Revusky</a:t>
            </a:r>
            <a:r>
              <a:rPr lang="en-US" sz="1800" dirty="0"/>
              <a:t> [American Jewish journalist], “The absorptive capacity of Palestine,” </a:t>
            </a:r>
            <a:r>
              <a:rPr kumimoji="0" lang="en-US" sz="1800" b="0" i="0" u="none" strike="noStrike" cap="none" normalizeH="0" baseline="0" dirty="0">
                <a:ln>
                  <a:noFill/>
                </a:ln>
                <a:effectLst/>
              </a:rPr>
              <a:t> In Palestine can take millions, Issued by the Information Department, The Jewish Agency for</a:t>
            </a:r>
            <a:r>
              <a:rPr kumimoji="0" lang="en-US" sz="1800" b="0" i="0" u="none" strike="noStrike" cap="none" normalizeH="0" dirty="0">
                <a:ln>
                  <a:noFill/>
                </a:ln>
                <a:effectLst/>
              </a:rPr>
              <a:t> Palestine, November 1944, page 8.</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dirty="0">
              <a:ln>
                <a:noFill/>
              </a:ln>
              <a:effectLst/>
            </a:endParaRPr>
          </a:p>
          <a:p>
            <a:pPr eaLnBrk="0" hangingPunct="0"/>
            <a:r>
              <a:rPr lang="en-US" sz="2000" b="1" dirty="0">
                <a:solidFill>
                  <a:schemeClr val="tx2"/>
                </a:solidFill>
              </a:rPr>
              <a:t>“The region of the Jordan Valley offers an opportunity for the construction of one of the most striking and unique power and irrigation projects in the world. I propose the name Jordan Valley Authority, of the United States, to include all the drainage of the Jordan River and the maritime slope of Palestine.” </a:t>
            </a:r>
            <a:r>
              <a:rPr lang="en-US" sz="1800" dirty="0"/>
              <a:t>Walter Clay </a:t>
            </a:r>
            <a:r>
              <a:rPr lang="en-US" sz="1800" dirty="0" err="1"/>
              <a:t>Lowdermilk</a:t>
            </a:r>
            <a:r>
              <a:rPr lang="en-US" sz="1800" dirty="0"/>
              <a:t> [American soil expert], “Palestine’s prospects and the Jordan Valley Plan,” In In Palestine can take millions, Issued by the Information Department, The Jewish Agency for Palestine, November 1944, page 19.</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0" y="0"/>
            <a:ext cx="9144000" cy="1295400"/>
          </a:xfrm>
        </p:spPr>
        <p:txBody>
          <a:bodyPr/>
          <a:lstStyle/>
          <a:p>
            <a:r>
              <a:rPr lang="en-US" altLang="en-US" sz="3400" b="1" dirty="0"/>
              <a:t>Israel Marks First-Ever National Day Remembering Jewish Exodus from Arab Lands</a:t>
            </a:r>
            <a:br>
              <a:rPr lang="en-US" altLang="en-US" sz="3400" dirty="0"/>
            </a:br>
            <a:r>
              <a:rPr lang="en-US" altLang="en-US" sz="1800" dirty="0"/>
              <a:t>850,000 Refugees Forgotten No More</a:t>
            </a:r>
            <a:endParaRPr lang="en-US" altLang="en-US" dirty="0"/>
          </a:p>
        </p:txBody>
      </p:sp>
      <p:sp>
        <p:nvSpPr>
          <p:cNvPr id="59395" name="Content Placeholder 2"/>
          <p:cNvSpPr>
            <a:spLocks noGrp="1"/>
          </p:cNvSpPr>
          <p:nvPr>
            <p:ph idx="1"/>
          </p:nvPr>
        </p:nvSpPr>
        <p:spPr>
          <a:xfrm>
            <a:off x="0" y="1295400"/>
            <a:ext cx="9144000" cy="5562600"/>
          </a:xfrm>
        </p:spPr>
        <p:txBody>
          <a:bodyPr/>
          <a:lstStyle/>
          <a:p>
            <a:pPr marL="0" indent="0">
              <a:buFontTx/>
              <a:buNone/>
            </a:pPr>
            <a:r>
              <a:rPr lang="en-US" altLang="en-US" sz="1000" dirty="0"/>
              <a:t>(</a:t>
            </a:r>
            <a:r>
              <a:rPr lang="en-US" altLang="en-US" sz="1000" dirty="0" err="1"/>
              <a:t>Haaretz</a:t>
            </a:r>
            <a:r>
              <a:rPr lang="en-US" altLang="en-US" sz="1000" dirty="0"/>
              <a:t>) — For Meir </a:t>
            </a:r>
            <a:r>
              <a:rPr lang="en-US" altLang="en-US" sz="1000" dirty="0" err="1"/>
              <a:t>Kahlon</a:t>
            </a:r>
            <a:r>
              <a:rPr lang="en-US" altLang="en-US" sz="1000" dirty="0"/>
              <a:t>, chairman of the World Organization of Jews from Arab Countries, this is a historic week. For the first time, Israel has officially recognized his suffering, that of his family and some 850,000 other Jews who left, were expelled or fled from their homes in Syria, Libya, Morocco, Algeria, Tunisia, Iran, Iraq, Yemen, Egypt, Lebanon and other Arab and Muslim countries around the time of the founding of the State of Israel and afterwards.</a:t>
            </a:r>
          </a:p>
          <a:p>
            <a:pPr marL="0" indent="0">
              <a:buFontTx/>
              <a:buNone/>
            </a:pPr>
            <a:r>
              <a:rPr lang="en-US" altLang="en-US" sz="1000" dirty="0"/>
              <a:t>“Until now, they spoke about the Arab refugees and not the Jewish refugees. Today we are marking the remembrance day commemorating the expulsion of the Jews of Arab lands,” shouted </a:t>
            </a:r>
            <a:r>
              <a:rPr lang="en-US" altLang="en-US" sz="1000" dirty="0" err="1"/>
              <a:t>Kahlon</a:t>
            </a:r>
            <a:r>
              <a:rPr lang="en-US" altLang="en-US" sz="1000" dirty="0"/>
              <a:t> emotionally into the microphone at Bar-</a:t>
            </a:r>
            <a:r>
              <a:rPr lang="en-US" altLang="en-US" sz="1000" dirty="0" err="1"/>
              <a:t>Ilan</a:t>
            </a:r>
            <a:r>
              <a:rPr lang="en-US" altLang="en-US" sz="1000" dirty="0"/>
              <a:t> University, where a seminar on the topic was held last Thursday with the title “Exodus, Emigration, Expulsion and Uprooting.”</a:t>
            </a:r>
          </a:p>
          <a:p>
            <a:pPr marL="0" indent="0">
              <a:buFontTx/>
              <a:buNone/>
            </a:pPr>
            <a:r>
              <a:rPr lang="en-US" altLang="en-US" sz="1000" dirty="0"/>
              <a:t>November 30 is the official day the State of Israel marks for the first time as the national day of commemoration for Jewish refugees from Arab lands and Iran, based on a law sponsored by MK Shimon </a:t>
            </a:r>
            <a:r>
              <a:rPr lang="en-US" altLang="en-US" sz="1000" dirty="0" err="1"/>
              <a:t>Ohayon</a:t>
            </a:r>
            <a:r>
              <a:rPr lang="en-US" altLang="en-US" sz="1000" dirty="0"/>
              <a:t> (</a:t>
            </a:r>
            <a:r>
              <a:rPr lang="en-US" altLang="en-US" sz="1000" dirty="0" err="1"/>
              <a:t>Yisrael</a:t>
            </a:r>
            <a:r>
              <a:rPr lang="en-US" altLang="en-US" sz="1000" dirty="0"/>
              <a:t> </a:t>
            </a:r>
            <a:r>
              <a:rPr lang="en-US" altLang="en-US" sz="1000" dirty="0" err="1"/>
              <a:t>Beiteinu</a:t>
            </a:r>
            <a:r>
              <a:rPr lang="en-US" altLang="en-US" sz="1000" dirty="0"/>
              <a:t>) and passed this summer by the Knesset. The date has a special meaning – it is the day after November 29, the day in 1947 that the United Nations General Assembly approved the partition plan for the Palestine Mandate and the creation of a Jewish state. November 30, the day after the decision, is the day the Arabs started their concerted attacks on the Jews.</a:t>
            </a:r>
          </a:p>
          <a:p>
            <a:pPr marL="0" indent="0">
              <a:buFontTx/>
              <a:buNone/>
            </a:pPr>
            <a:r>
              <a:rPr lang="en-US" altLang="en-US" sz="1000" dirty="0"/>
              <a:t>“The Arab nations did not accept the UN partition plan, and the riots against the Jews started. We want to remember this day as the Nakba [catastrophe in Arabic, used to refer by Palestinians to Israel’s Independence Day] Day of the Jews of Arab lands,” </a:t>
            </a:r>
            <a:r>
              <a:rPr lang="en-US" altLang="en-US" sz="1000" dirty="0" err="1"/>
              <a:t>Kahlon</a:t>
            </a:r>
            <a:r>
              <a:rPr lang="en-US" altLang="en-US" sz="1000" dirty="0"/>
              <a:t> told </a:t>
            </a:r>
            <a:r>
              <a:rPr lang="en-US" altLang="en-US" sz="1000" dirty="0" err="1"/>
              <a:t>Haaretz</a:t>
            </a:r>
            <a:r>
              <a:rPr lang="en-US" altLang="en-US" sz="1000" dirty="0"/>
              <a:t>. “It is not just the Nakba of the Palestinians – it is also our Nakba, Jews of Arab lands who were expelled and slaughtered.”</a:t>
            </a:r>
          </a:p>
          <a:p>
            <a:pPr marL="0" indent="0">
              <a:buFontTx/>
              <a:buNone/>
            </a:pPr>
            <a:r>
              <a:rPr lang="en-US" altLang="en-US" sz="1000" dirty="0"/>
              <a:t>Almost a million Jews lived in Arab and Muslim countries in 1948 when Israel was founded. The largest Jewish community was in Morocco, with 250,000 Jews. Today are only a few tens of thousands of Jews left in all the Arab countries together...</a:t>
            </a:r>
          </a:p>
          <a:p>
            <a:pPr marL="0" indent="0">
              <a:buFontTx/>
              <a:buNone/>
            </a:pPr>
            <a:r>
              <a:rPr lang="en-US" altLang="en-US" sz="1000" dirty="0"/>
              <a:t>“Every time the world talks about refugees from the Middle East [they] only emphasize the Palestinian refugees. The fact is there were two populations of refugees,” says Dr. Stanley </a:t>
            </a:r>
            <a:r>
              <a:rPr lang="en-US" altLang="en-US" sz="1000" dirty="0" err="1"/>
              <a:t>Urman</a:t>
            </a:r>
            <a:r>
              <a:rPr lang="en-US" altLang="en-US" sz="1000" dirty="0"/>
              <a:t>. </a:t>
            </a:r>
            <a:r>
              <a:rPr lang="en-US" altLang="en-US" sz="1000" dirty="0" err="1"/>
              <a:t>Urman</a:t>
            </a:r>
            <a:r>
              <a:rPr lang="en-US" altLang="en-US" sz="1000" dirty="0"/>
              <a:t>, a founder of JJAC, its current executive vice president and former executive director, lives in Montreal. The organization’s goal is make sure that the narrative of the suffering and rights of the Jews from Arab lands are also on the negotiating table, since they were also refugees as part of the same struggle, at the same time and in similar numbers, he says.</a:t>
            </a:r>
          </a:p>
          <a:p>
            <a:pPr marL="0" indent="0">
              <a:buFontTx/>
              <a:buNone/>
            </a:pPr>
            <a:r>
              <a:rPr lang="en-US" altLang="en-US" sz="1000" dirty="0"/>
              <a:t>In recent years, </a:t>
            </a:r>
            <a:r>
              <a:rPr lang="en-US" altLang="en-US" sz="1000" dirty="0" err="1"/>
              <a:t>Urman</a:t>
            </a:r>
            <a:r>
              <a:rPr lang="en-US" altLang="en-US" sz="1000" dirty="0"/>
              <a:t> has been researching the UN’s activities concerning the refugees, and points out the lack of equality in the UN’s treatment of Palestinian and Jewish refugees. He counted 197 UN General Assembly and Security Council decisions between 1946 and 2014 concerning Palestinian refugees. Yet there is not a single UN resolution that emphasizes the suffering and rights of the Jews from Arab lands, he points out.</a:t>
            </a:r>
          </a:p>
          <a:p>
            <a:pPr marL="0" indent="0">
              <a:buFontTx/>
              <a:buNone/>
            </a:pPr>
            <a:r>
              <a:rPr lang="en-US" altLang="en-US" sz="1000" dirty="0"/>
              <a:t>The exception is the famous Security Council Resolution 242 passed in November 1967 after the Six-Day War. “Achieving a just settlement of the refugee problem,” states section 2(b) of the resolution, without providing any details of which refugees it is talking about. </a:t>
            </a:r>
            <a:r>
              <a:rPr lang="en-US" altLang="en-US" sz="1000" dirty="0">
                <a:solidFill>
                  <a:schemeClr val="tx2"/>
                </a:solidFill>
              </a:rPr>
              <a:t>Representatives of Britain and the United States said afterwards that they used this wording intentionally so as to also recognize the rights of the Jewish refugees</a:t>
            </a:r>
            <a:r>
              <a:rPr lang="en-US" altLang="en-US" sz="1000" dirty="0"/>
              <a:t>, says </a:t>
            </a:r>
            <a:r>
              <a:rPr lang="en-US" altLang="en-US" sz="1000" dirty="0" err="1"/>
              <a:t>Urman</a:t>
            </a:r>
            <a:r>
              <a:rPr lang="en-US" altLang="en-US" sz="1000" dirty="0"/>
              <a:t>.</a:t>
            </a:r>
          </a:p>
          <a:p>
            <a:pPr marL="0" indent="0">
              <a:buFontTx/>
              <a:buNone/>
            </a:pPr>
            <a:r>
              <a:rPr lang="en-US" altLang="en-US" sz="1000" dirty="0" err="1"/>
              <a:t>Ofer</a:t>
            </a:r>
            <a:r>
              <a:rPr lang="en-US" altLang="en-US" sz="1000" dirty="0"/>
              <a:t> </a:t>
            </a:r>
            <a:r>
              <a:rPr lang="en-US" altLang="en-US" sz="1000" dirty="0" err="1"/>
              <a:t>Aderet</a:t>
            </a:r>
            <a:r>
              <a:rPr lang="en-US" altLang="en-US" sz="1000" dirty="0"/>
              <a:t>, "Israel Marks First-Ever National Day Remembering Jewish Exodus from Arab Lands," Forward, December 01, 2014, </a:t>
            </a:r>
            <a:r>
              <a:rPr lang="en-US" altLang="en-US" sz="1000" dirty="0">
                <a:hlinkClick r:id="rId2"/>
              </a:rPr>
              <a:t>http://forward.com/articles/210138/israel-marks-first-ever-national-day-remembering</a:t>
            </a:r>
            <a:r>
              <a:rPr lang="en-US" altLang="en-US" sz="1000" dirty="0"/>
              <a:t> </a:t>
            </a:r>
          </a:p>
          <a:p>
            <a:pPr marL="0" indent="0">
              <a:buFontTx/>
              <a:buNone/>
            </a:pPr>
            <a:r>
              <a:rPr lang="en-US" altLang="en-US" b="1" dirty="0">
                <a:solidFill>
                  <a:schemeClr val="tx2"/>
                </a:solidFill>
              </a:rPr>
              <a:t>Israel secretly working to redeem Jewish property in Arab world and Iran</a:t>
            </a:r>
            <a:r>
              <a:rPr lang="en-US" altLang="en-US" sz="1800" dirty="0"/>
              <a:t>, </a:t>
            </a:r>
            <a:r>
              <a:rPr lang="en-US" altLang="en-US" sz="1800" dirty="0" err="1"/>
              <a:t>Arutz</a:t>
            </a:r>
            <a:r>
              <a:rPr lang="en-US" altLang="en-US" sz="1800" dirty="0"/>
              <a:t> Shiva, 7/17/2016</a:t>
            </a:r>
            <a:r>
              <a:rPr lang="en-US" altLang="en-US" sz="1000" dirty="0"/>
              <a:t>,, </a:t>
            </a:r>
            <a:r>
              <a:rPr lang="en-US" altLang="en-US" sz="800" dirty="0">
                <a:hlinkClick r:id="rId3"/>
              </a:rPr>
              <a:t>http://www.israelnationalnews.com/News/News.aspx/215067</a:t>
            </a:r>
            <a:r>
              <a:rPr lang="en-US" altLang="en-US" sz="800" dirty="0"/>
              <a:t> </a:t>
            </a:r>
          </a:p>
        </p:txBody>
      </p:sp>
      <p:cxnSp>
        <p:nvCxnSpPr>
          <p:cNvPr id="3" name="Straight Connector 2"/>
          <p:cNvCxnSpPr/>
          <p:nvPr/>
        </p:nvCxnSpPr>
        <p:spPr bwMode="auto">
          <a:xfrm>
            <a:off x="0" y="5791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0" y="1938338"/>
            <a:ext cx="9183688" cy="337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rgbClr val="FFFFFF"/>
                </a:solidFill>
              </a:rPr>
              <a:t>“The Interior Ministry [of the State of Israel] recently granted citizenship to a non-Jewish gay man married to a Jew, for the first time applying the </a:t>
            </a:r>
            <a:r>
              <a:rPr lang="en-US" altLang="en-US" sz="1800" dirty="0">
                <a:solidFill>
                  <a:srgbClr val="FFFF00"/>
                </a:solidFill>
              </a:rPr>
              <a:t>Law of Return [emphasis added] </a:t>
            </a:r>
            <a:r>
              <a:rPr lang="en-US" altLang="en-US" sz="1800" dirty="0">
                <a:solidFill>
                  <a:srgbClr val="FFFFFF"/>
                </a:solidFill>
              </a:rPr>
              <a:t>to a spouse in same-sex marriage… The case of </a:t>
            </a:r>
            <a:r>
              <a:rPr lang="en-US" altLang="en-US" sz="1800" dirty="0" err="1">
                <a:solidFill>
                  <a:srgbClr val="FFFFFF"/>
                </a:solidFill>
              </a:rPr>
              <a:t>Bayardo</a:t>
            </a:r>
            <a:r>
              <a:rPr lang="en-US" altLang="en-US" sz="1800" dirty="0">
                <a:solidFill>
                  <a:srgbClr val="FFFFFF"/>
                </a:solidFill>
              </a:rPr>
              <a:t> Alvarez, who is not Jewish, and Joshua Goldberg, both U.S. citizens who married in Canada four years ago, made headlines earlier this year, after the couple threatened to sue the ministry for refusing Alvarez citizenship. According to the Law of Return, every Jew and his or her spouse have the right to immigrate to Israel as citizens, but until the ruling, this had only applied to heterosexual couples… With same-sex marriage being recently being legalized in New York State, the ministry may soon see many more cases like Alvarez's, according to Rabbi Seth Farber, whose </a:t>
            </a:r>
            <a:r>
              <a:rPr lang="en-US" altLang="en-US" sz="1800" dirty="0" err="1">
                <a:solidFill>
                  <a:srgbClr val="FFFFFF"/>
                </a:solidFill>
              </a:rPr>
              <a:t>Itim</a:t>
            </a:r>
            <a:r>
              <a:rPr lang="en-US" altLang="en-US" sz="1800" dirty="0">
                <a:solidFill>
                  <a:srgbClr val="FFFFFF"/>
                </a:solidFill>
              </a:rPr>
              <a:t> organization helps immigrants. "There is a significant Jewish homosexual population in New York, many of them very strongly identify with the State of Israel.” </a:t>
            </a:r>
            <a:r>
              <a:rPr lang="en-US" altLang="en-US" sz="1800" dirty="0" err="1">
                <a:solidFill>
                  <a:srgbClr val="FFFF00"/>
                </a:solidFill>
              </a:rPr>
              <a:t>Haaretz</a:t>
            </a:r>
            <a:r>
              <a:rPr lang="en-US" altLang="en-US" sz="1800" dirty="0">
                <a:solidFill>
                  <a:srgbClr val="FFFF00"/>
                </a:solidFill>
              </a:rPr>
              <a:t>, 9/2/2011</a:t>
            </a:r>
            <a:r>
              <a:rPr lang="en-US" altLang="en-US" sz="1500" dirty="0">
                <a:solidFill>
                  <a:srgbClr val="FFFF00"/>
                </a:solidFill>
              </a:rPr>
              <a:t>, </a:t>
            </a:r>
            <a:r>
              <a:rPr lang="en-US" altLang="en-US" sz="1500" dirty="0">
                <a:solidFill>
                  <a:srgbClr val="FFFF00"/>
                </a:solidFill>
                <a:hlinkClick r:id="rId3"/>
              </a:rPr>
              <a:t>http://www.haaretz.com/weekend/anglo-file/ministry-grants-citizenship-to-gay-spouse-of-immigrant-1.382066</a:t>
            </a:r>
            <a:r>
              <a:rPr lang="en-US" altLang="en-US" sz="1500" dirty="0">
                <a:solidFill>
                  <a:srgbClr val="FFFF00"/>
                </a:solidFill>
              </a:rPr>
              <a:t> </a:t>
            </a:r>
          </a:p>
        </p:txBody>
      </p:sp>
      <p:sp>
        <p:nvSpPr>
          <p:cNvPr id="60420" name="TextBox 3"/>
          <p:cNvSpPr txBox="1">
            <a:spLocks noChangeArrowheads="1"/>
          </p:cNvSpPr>
          <p:nvPr/>
        </p:nvSpPr>
        <p:spPr bwMode="auto">
          <a:xfrm>
            <a:off x="0" y="0"/>
            <a:ext cx="914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6000" b="1" dirty="0">
                <a:solidFill>
                  <a:srgbClr val="FFFF00"/>
                </a:solidFill>
              </a:rPr>
              <a:t>Ministry grants citizenship to gay spouse of immigrant</a:t>
            </a:r>
          </a:p>
        </p:txBody>
      </p:sp>
      <p:sp>
        <p:nvSpPr>
          <p:cNvPr id="60422" name="Rectangle 1"/>
          <p:cNvSpPr>
            <a:spLocks noChangeArrowheads="1"/>
          </p:cNvSpPr>
          <p:nvPr/>
        </p:nvSpPr>
        <p:spPr bwMode="auto">
          <a:xfrm>
            <a:off x="25400" y="5524500"/>
            <a:ext cx="9158288"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dirty="0">
                <a:solidFill>
                  <a:schemeClr val="tx2"/>
                </a:solidFill>
              </a:rPr>
              <a:t>Gay Jews have “higher souls” than gentiles, says [Israeli] deputy minister [Rabbi Eli Ben-</a:t>
            </a:r>
            <a:r>
              <a:rPr lang="en-US" altLang="en-US" b="1" dirty="0" err="1">
                <a:solidFill>
                  <a:schemeClr val="tx2"/>
                </a:solidFill>
              </a:rPr>
              <a:t>Dahan</a:t>
            </a:r>
            <a:r>
              <a:rPr lang="en-US" altLang="en-US" b="1" dirty="0">
                <a:solidFill>
                  <a:schemeClr val="tx2"/>
                </a:solidFill>
              </a:rPr>
              <a:t>] </a:t>
            </a:r>
            <a:r>
              <a:rPr lang="en-US" altLang="en-US" sz="2400" b="1" dirty="0">
                <a:solidFill>
                  <a:schemeClr val="tx2"/>
                </a:solidFill>
              </a:rPr>
              <a:t>----</a:t>
            </a:r>
            <a:r>
              <a:rPr lang="en-US" altLang="en-US" sz="1800" dirty="0" err="1"/>
              <a:t>Haaretz</a:t>
            </a:r>
            <a:r>
              <a:rPr lang="en-US" altLang="en-US" sz="1800" dirty="0"/>
              <a:t>, 12/29/2013, </a:t>
            </a:r>
            <a:r>
              <a:rPr lang="en-US" altLang="en-US" sz="1800" dirty="0">
                <a:hlinkClick r:id="rId4"/>
              </a:rPr>
              <a:t>http://www.haaretz.com/news/national/1.566021</a:t>
            </a:r>
            <a:r>
              <a:rPr lang="en-US" altLang="en-US" sz="1800" dirty="0"/>
              <a:t> </a:t>
            </a:r>
          </a:p>
        </p:txBody>
      </p:sp>
      <p:cxnSp>
        <p:nvCxnSpPr>
          <p:cNvPr id="60423" name="Straight Connector 3"/>
          <p:cNvCxnSpPr>
            <a:cxnSpLocks noChangeShapeType="1"/>
          </p:cNvCxnSpPr>
          <p:nvPr/>
        </p:nvCxnSpPr>
        <p:spPr bwMode="auto">
          <a:xfrm>
            <a:off x="0" y="55245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2"/>
          <p:cNvSpPr>
            <a:spLocks noChangeArrowheads="1"/>
          </p:cNvSpPr>
          <p:nvPr/>
        </p:nvSpPr>
        <p:spPr bwMode="auto">
          <a:xfrm>
            <a:off x="0" y="25360"/>
            <a:ext cx="9144000" cy="683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dirty="0">
                <a:solidFill>
                  <a:srgbClr val="FFFF00"/>
                </a:solidFill>
              </a:rPr>
              <a:t>Pictures: 38 Members of 'Lost Tribe' Make Aliyah From India</a:t>
            </a:r>
          </a:p>
          <a:p>
            <a:pPr eaLnBrk="1" hangingPunct="1">
              <a:spcBef>
                <a:spcPct val="0"/>
              </a:spcBef>
              <a:buFontTx/>
              <a:buNone/>
            </a:pPr>
            <a:r>
              <a:rPr lang="en-US" altLang="en-US" sz="2000" dirty="0"/>
              <a:t>“Tears flowed freely as a group of 38 </a:t>
            </a:r>
            <a:r>
              <a:rPr lang="en-US" altLang="en-US" sz="2000" dirty="0" err="1"/>
              <a:t>Bnei</a:t>
            </a:r>
            <a:r>
              <a:rPr lang="en-US" altLang="en-US" sz="2000" dirty="0"/>
              <a:t> Menashe, descendants of a Lost Tribe of Israel, were greeted by relatives at Ben </a:t>
            </a:r>
            <a:r>
              <a:rPr lang="en-US" altLang="en-US" sz="2000" dirty="0" err="1"/>
              <a:t>Gurion</a:t>
            </a:r>
            <a:r>
              <a:rPr lang="en-US" altLang="en-US" sz="2000" dirty="0"/>
              <a:t> Airport after making Aliyah yesterday from India.</a:t>
            </a:r>
          </a:p>
          <a:p>
            <a:pPr eaLnBrk="1" hangingPunct="1">
              <a:spcBef>
                <a:spcPct val="0"/>
              </a:spcBef>
              <a:buFontTx/>
              <a:buNone/>
            </a:pPr>
            <a:r>
              <a:rPr lang="en-US" altLang="en-US" sz="2000" dirty="0"/>
              <a:t>The immigrants, who hail from the northeastern Indian state of Mizoram, were brought to Israel by the organization, which recently received permission from the Israeli government to bring 900 </a:t>
            </a:r>
            <a:r>
              <a:rPr lang="en-US" altLang="en-US" sz="2000" dirty="0" err="1"/>
              <a:t>Bnei</a:t>
            </a:r>
            <a:r>
              <a:rPr lang="en-US" altLang="en-US" sz="2000" dirty="0"/>
              <a:t> Menashe to the Jewish state over the next 15 months.</a:t>
            </a:r>
          </a:p>
          <a:p>
            <a:pPr eaLnBrk="1" hangingPunct="1">
              <a:spcBef>
                <a:spcPct val="0"/>
              </a:spcBef>
              <a:buFontTx/>
              <a:buNone/>
            </a:pPr>
            <a:r>
              <a:rPr lang="en-US" altLang="en-US" sz="2000" dirty="0"/>
              <a:t>The </a:t>
            </a:r>
            <a:r>
              <a:rPr lang="en-US" altLang="en-US" sz="2000" dirty="0" err="1"/>
              <a:t>Bnei</a:t>
            </a:r>
            <a:r>
              <a:rPr lang="en-US" altLang="en-US" sz="2000" dirty="0"/>
              <a:t> Menashe are descendants of the tribe of Menashe (or Manasseh), one of the Ten Lost Tribes of Israel which were exiled by the Assyrian empire after the death of King Solomon more than 2,700 years ago.” </a:t>
            </a:r>
            <a:r>
              <a:rPr lang="en-US" altLang="en-US" sz="2000" dirty="0">
                <a:solidFill>
                  <a:srgbClr val="FFFF00"/>
                </a:solidFill>
              </a:rPr>
              <a:t>Israel National News, 12/27/2013, </a:t>
            </a:r>
          </a:p>
          <a:p>
            <a:pPr eaLnBrk="1" hangingPunct="1">
              <a:spcBef>
                <a:spcPct val="0"/>
              </a:spcBef>
              <a:buFontTx/>
              <a:buNone/>
            </a:pPr>
            <a:r>
              <a:rPr lang="en-US" altLang="en-US" sz="2000" dirty="0">
                <a:solidFill>
                  <a:srgbClr val="FFFF00"/>
                </a:solidFill>
                <a:hlinkClick r:id="rId2"/>
              </a:rPr>
              <a:t>http://www.israelnationalnews.com/News/News.aspx/175620#.Ut7YYbYo5LM</a:t>
            </a:r>
            <a:r>
              <a:rPr lang="en-US" altLang="en-US" sz="2000" dirty="0">
                <a:solidFill>
                  <a:srgbClr val="FFFF00"/>
                </a:solidFill>
              </a:rPr>
              <a:t> </a:t>
            </a:r>
          </a:p>
          <a:p>
            <a:pPr eaLnBrk="1" hangingPunct="1">
              <a:spcBef>
                <a:spcPct val="0"/>
              </a:spcBef>
              <a:buFontTx/>
              <a:buNone/>
            </a:pPr>
            <a:r>
              <a:rPr lang="en-US" altLang="en-US" sz="4800" b="1" dirty="0">
                <a:solidFill>
                  <a:srgbClr val="FFFF00"/>
                </a:solidFill>
              </a:rPr>
              <a:t>10 Indian-Jewish ‘lost tribe’ couples remarried in Israel, </a:t>
            </a:r>
            <a:r>
              <a:rPr lang="en-US" altLang="en-US" b="1" dirty="0"/>
              <a:t>Jewish Telegraphic Agency, 4/4/2017, </a:t>
            </a:r>
            <a:endParaRPr lang="en-US" altLang="en-US" sz="1400" b="1" dirty="0"/>
          </a:p>
          <a:p>
            <a:pPr eaLnBrk="1" hangingPunct="1">
              <a:spcBef>
                <a:spcPct val="0"/>
              </a:spcBef>
              <a:buFontTx/>
              <a:buNone/>
            </a:pPr>
            <a:r>
              <a:rPr lang="en-US" altLang="en-US" sz="1400" dirty="0">
                <a:hlinkClick r:id="rId3"/>
              </a:rPr>
              <a:t>http://www.jta.org/2017/04/04/news-opinion/israel-middle-east/10-indian-jewish-lost-tribe-couples-remarried-in-israel</a:t>
            </a:r>
            <a:r>
              <a:rPr lang="en-US" altLang="en-US" sz="1400" dirty="0"/>
              <a:t> </a:t>
            </a:r>
          </a:p>
        </p:txBody>
      </p:sp>
      <p:sp>
        <p:nvSpPr>
          <p:cNvPr id="61445" name="AutoShape 4" descr="Tearful reunions as Bnei Menashe olim arrive at Ben Gurion airport"/>
          <p:cNvSpPr>
            <a:spLocks noChangeAspect="1" noChangeArrowheads="1"/>
          </p:cNvSpPr>
          <p:nvPr/>
        </p:nvSpPr>
        <p:spPr bwMode="auto">
          <a:xfrm>
            <a:off x="228600" y="-547688"/>
            <a:ext cx="2381250" cy="16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7200"/>
          </a:p>
        </p:txBody>
      </p:sp>
      <p:cxnSp>
        <p:nvCxnSpPr>
          <p:cNvPr id="3" name="Straight Connector 2"/>
          <p:cNvCxnSpPr/>
          <p:nvPr/>
        </p:nvCxnSpPr>
        <p:spPr bwMode="auto">
          <a:xfrm>
            <a:off x="0" y="4572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0"/>
            <a:ext cx="9144000" cy="1752600"/>
          </a:xfrm>
        </p:spPr>
        <p:txBody>
          <a:bodyPr/>
          <a:lstStyle/>
          <a:p>
            <a:r>
              <a:rPr lang="en-US" altLang="en-US" b="1" dirty="0"/>
              <a:t>France largest source of immigration to Israel so far in 2014</a:t>
            </a:r>
            <a:br>
              <a:rPr lang="en-US" altLang="en-US" b="1" dirty="0"/>
            </a:br>
            <a:r>
              <a:rPr lang="en-US" altLang="en-US" sz="1800" dirty="0">
                <a:solidFill>
                  <a:schemeClr val="tx1"/>
                </a:solidFill>
              </a:rPr>
              <a:t>Jewish Telegraphic </a:t>
            </a:r>
            <a:r>
              <a:rPr lang="en-US" altLang="en-US" sz="1800" dirty="0" err="1">
                <a:solidFill>
                  <a:schemeClr val="tx1"/>
                </a:solidFill>
              </a:rPr>
              <a:t>Agenct</a:t>
            </a:r>
            <a:r>
              <a:rPr lang="en-US" altLang="en-US" sz="1800" dirty="0">
                <a:solidFill>
                  <a:schemeClr val="tx1"/>
                </a:solidFill>
              </a:rPr>
              <a:t>, 9/5/2014  </a:t>
            </a:r>
            <a:br>
              <a:rPr lang="en-US" altLang="en-US" dirty="0">
                <a:solidFill>
                  <a:schemeClr val="tx1"/>
                </a:solidFill>
              </a:rPr>
            </a:br>
            <a:r>
              <a:rPr lang="en-US" altLang="en-US" sz="1200" dirty="0">
                <a:solidFill>
                  <a:schemeClr val="tx1"/>
                </a:solidFill>
                <a:hlinkClick r:id="rId2"/>
              </a:rPr>
              <a:t>http://www.jta.org/2014/09/05/news-opinion/israel-middle-east/france-largest-source-of-immigration-to-israel-so-far-in-2014</a:t>
            </a:r>
            <a:r>
              <a:rPr lang="en-US" altLang="en-US" sz="1200" dirty="0">
                <a:solidFill>
                  <a:schemeClr val="tx1"/>
                </a:solidFill>
              </a:rPr>
              <a:t> </a:t>
            </a:r>
          </a:p>
        </p:txBody>
      </p:sp>
      <p:sp>
        <p:nvSpPr>
          <p:cNvPr id="62467" name="Content Placeholder 2"/>
          <p:cNvSpPr>
            <a:spLocks noGrp="1"/>
          </p:cNvSpPr>
          <p:nvPr>
            <p:ph idx="1"/>
          </p:nvPr>
        </p:nvSpPr>
        <p:spPr>
          <a:xfrm>
            <a:off x="0" y="1752600"/>
            <a:ext cx="9144000" cy="5105400"/>
          </a:xfrm>
        </p:spPr>
        <p:txBody>
          <a:bodyPr/>
          <a:lstStyle/>
          <a:p>
            <a:pPr marL="0" indent="0">
              <a:buFontTx/>
              <a:buNone/>
            </a:pPr>
            <a:r>
              <a:rPr lang="en-US" altLang="en-US" sz="2000" dirty="0"/>
              <a:t>“(JTA) – Reaching a 25-year high, immigration to Israel from France has become the largest single source of newcomers to Israel so far this year.</a:t>
            </a:r>
          </a:p>
          <a:p>
            <a:pPr marL="0" indent="0">
              <a:buFontTx/>
              <a:buNone/>
            </a:pPr>
            <a:r>
              <a:rPr lang="en-US" altLang="en-US" sz="2000" dirty="0"/>
              <a:t> Some 4,566 French immigrants arrived in Israel from January through Sept. 1, surpassing Russia, with 2,632 immigrants, and Ukraine, with 3,252 immigrants. The United States, whose Jewish population is more than 10 times that of France, has sent 2,218 new immigrants to Israel so far this year.”</a:t>
            </a:r>
            <a:endParaRPr lang="en-US" altLang="en-US" sz="200" dirty="0"/>
          </a:p>
          <a:p>
            <a:pPr marL="0" indent="0">
              <a:buFontTx/>
              <a:buNone/>
            </a:pPr>
            <a:r>
              <a:rPr lang="en-US" altLang="en-US" b="1" dirty="0">
                <a:solidFill>
                  <a:schemeClr val="tx2"/>
                </a:solidFill>
              </a:rPr>
              <a:t>France agrees Holocaust SNCF rail payout with US</a:t>
            </a:r>
          </a:p>
          <a:p>
            <a:pPr marL="0" indent="0">
              <a:buFontTx/>
              <a:buNone/>
            </a:pPr>
            <a:r>
              <a:rPr lang="en-US" altLang="en-US" sz="1200" dirty="0"/>
              <a:t>“France and the US have agreed a compensation package for Holocaust victims deported by a French rail company during World War Two.</a:t>
            </a:r>
          </a:p>
          <a:p>
            <a:pPr marL="0" indent="0">
              <a:buFontTx/>
              <a:buNone/>
            </a:pPr>
            <a:r>
              <a:rPr lang="en-US" altLang="en-US" sz="1200" dirty="0"/>
              <a:t>The two sides announced a $60m (£40m) compensation fund, paid for by the French government, on Friday.</a:t>
            </a:r>
          </a:p>
          <a:p>
            <a:pPr marL="0" indent="0">
              <a:buFontTx/>
              <a:buNone/>
            </a:pPr>
            <a:r>
              <a:rPr lang="en-US" altLang="en-US" sz="1200" dirty="0"/>
              <a:t>Reparations will be paid to those transported by state rail company SNCF to Nazi concentration camps.</a:t>
            </a:r>
          </a:p>
          <a:p>
            <a:pPr marL="0" indent="0">
              <a:buFontTx/>
              <a:buNone/>
            </a:pPr>
            <a:r>
              <a:rPr lang="en-US" altLang="en-US" sz="1200" dirty="0"/>
              <a:t>US lawmakers have previously attempted to bar SNCF from rail contracts due to its actions in WW2.</a:t>
            </a:r>
          </a:p>
          <a:p>
            <a:pPr marL="0" indent="0">
              <a:buFontTx/>
              <a:buNone/>
            </a:pPr>
            <a:r>
              <a:rPr lang="en-US" altLang="en-US" sz="1200" dirty="0"/>
              <a:t>The rail company moved 76,000 Jews to Nazi camps during the Holocaust.</a:t>
            </a:r>
          </a:p>
          <a:p>
            <a:pPr marL="0" indent="0">
              <a:buFontTx/>
              <a:buNone/>
            </a:pPr>
            <a:r>
              <a:rPr lang="en-US" altLang="en-US" sz="1200" dirty="0"/>
              <a:t>However, the company, and some historians, have argued that SNCF was forced to assist the deportations by the occupying German army.</a:t>
            </a:r>
          </a:p>
          <a:p>
            <a:pPr marL="0" indent="0">
              <a:buFontTx/>
              <a:buNone/>
            </a:pPr>
            <a:r>
              <a:rPr lang="en-US" altLang="en-US" sz="1200" dirty="0"/>
              <a:t>In 2010, the SNCF chief executive expressed "profound sorrow and regret" for the consequences of the company's actions.</a:t>
            </a:r>
          </a:p>
          <a:p>
            <a:pPr marL="0" indent="0">
              <a:buFontTx/>
              <a:buNone/>
            </a:pPr>
            <a:r>
              <a:rPr lang="en-US" altLang="en-US" sz="1200" dirty="0"/>
              <a:t>Under the deal, both Holocaust survivors and their spouses or descendants will receive compensation. Officials say thousands could be eligible.</a:t>
            </a:r>
          </a:p>
          <a:p>
            <a:pPr marL="0" indent="0">
              <a:buFontTx/>
              <a:buNone/>
            </a:pPr>
            <a:r>
              <a:rPr lang="en-US" altLang="en-US" sz="1200" dirty="0"/>
              <a:t>The agreement still needs to be voted on by the French parliament.</a:t>
            </a:r>
          </a:p>
          <a:p>
            <a:pPr marL="0" indent="0">
              <a:buFontTx/>
              <a:buNone/>
            </a:pPr>
            <a:r>
              <a:rPr lang="en-US" altLang="en-US" sz="1200" dirty="0"/>
              <a:t>SNCF is currently bidding on US rail contracts, including in the state of Maryland, where lawmakers have pushed for reparations for survivors.”</a:t>
            </a:r>
          </a:p>
          <a:p>
            <a:pPr marL="0" indent="0">
              <a:buFontTx/>
              <a:buNone/>
            </a:pPr>
            <a:r>
              <a:rPr lang="en-US" altLang="en-US" sz="1200" dirty="0">
                <a:solidFill>
                  <a:schemeClr val="tx2"/>
                </a:solidFill>
              </a:rPr>
              <a:t>BBC, 12/5/2014, </a:t>
            </a:r>
            <a:r>
              <a:rPr lang="en-US" altLang="en-US" sz="1200" dirty="0">
                <a:solidFill>
                  <a:schemeClr val="tx2"/>
                </a:solidFill>
                <a:hlinkClick r:id="rId3"/>
              </a:rPr>
              <a:t>http://</a:t>
            </a:r>
            <a:r>
              <a:rPr lang="en-US" altLang="en-US" sz="1200" dirty="0">
                <a:hlinkClick r:id="rId3"/>
              </a:rPr>
              <a:t>www.bbc.com/news/world-europe-30351196</a:t>
            </a:r>
            <a:r>
              <a:rPr lang="en-US" altLang="en-US" sz="1200" dirty="0"/>
              <a:t> </a:t>
            </a:r>
          </a:p>
          <a:p>
            <a:pPr marL="0" indent="0">
              <a:buFontTx/>
              <a:buNone/>
            </a:pPr>
            <a:endParaRPr lang="en-US" altLang="en-US" sz="1200" dirty="0"/>
          </a:p>
          <a:p>
            <a:pPr marL="0" indent="0">
              <a:buFontTx/>
              <a:buNone/>
            </a:pPr>
            <a:endParaRPr lang="en-US" altLang="en-US" sz="1200" dirty="0"/>
          </a:p>
          <a:p>
            <a:pPr marL="0" indent="0">
              <a:buFontTx/>
              <a:buNone/>
            </a:pPr>
            <a:endParaRPr lang="en-US" altLang="en-US" sz="1200" dirty="0"/>
          </a:p>
        </p:txBody>
      </p:sp>
      <p:cxnSp>
        <p:nvCxnSpPr>
          <p:cNvPr id="62468" name="Straight Connector 2"/>
          <p:cNvCxnSpPr>
            <a:cxnSpLocks noChangeShapeType="1"/>
          </p:cNvCxnSpPr>
          <p:nvPr/>
        </p:nvCxnSpPr>
        <p:spPr bwMode="auto">
          <a:xfrm>
            <a:off x="0" y="3733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ChangeArrowheads="1"/>
          </p:cNvSpPr>
          <p:nvPr/>
        </p:nvSpPr>
        <p:spPr bwMode="auto">
          <a:xfrm>
            <a:off x="0" y="0"/>
            <a:ext cx="66294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chemeClr val="tx2"/>
                </a:solidFill>
              </a:rPr>
              <a:t>NBA star </a:t>
            </a:r>
            <a:r>
              <a:rPr lang="en-US" altLang="en-US" sz="2800" b="1" dirty="0" err="1">
                <a:solidFill>
                  <a:schemeClr val="tx2"/>
                </a:solidFill>
              </a:rPr>
              <a:t>Amar'e</a:t>
            </a:r>
            <a:r>
              <a:rPr lang="en-US" altLang="en-US" sz="2800" b="1" dirty="0">
                <a:solidFill>
                  <a:schemeClr val="tx2"/>
                </a:solidFill>
              </a:rPr>
              <a:t> Stoudemire heads to Israel after discovering Jewish roots</a:t>
            </a:r>
          </a:p>
          <a:p>
            <a:pPr eaLnBrk="1" hangingPunct="1">
              <a:spcBef>
                <a:spcPct val="0"/>
              </a:spcBef>
              <a:buFontTx/>
              <a:buNone/>
            </a:pPr>
            <a:r>
              <a:rPr lang="en-US" altLang="en-US" sz="1400" dirty="0"/>
              <a:t>“U.S. Basketball star </a:t>
            </a:r>
            <a:r>
              <a:rPr lang="en-US" altLang="en-US" sz="1400" dirty="0" err="1"/>
              <a:t>Amar'e</a:t>
            </a:r>
            <a:r>
              <a:rPr lang="en-US" altLang="en-US" sz="1400" dirty="0"/>
              <a:t> Stoudemire is apparently on his way to Israel for a voyage of discovery after learning he has Jewish roots… According to an Army Radio report, Stoudemire plans to spend time in Israel learning Hebrew, having recently learned he has a Jewish mother”-- Reuters, </a:t>
            </a:r>
            <a:r>
              <a:rPr lang="en-US" altLang="en-US" sz="1400" dirty="0" err="1"/>
              <a:t>Haaretz</a:t>
            </a:r>
            <a:r>
              <a:rPr lang="en-US" altLang="en-US" sz="1400" dirty="0"/>
              <a:t>, 7/28/2010, </a:t>
            </a:r>
            <a:r>
              <a:rPr lang="en-US" altLang="en-US" sz="400" dirty="0">
                <a:hlinkClick r:id="rId2"/>
              </a:rPr>
              <a:t>http://www.haaretz.com/jewish-world/nba-star-amar-e-stoudemire-heads-to-israel-after-discovering-jewish-roots-1.304552</a:t>
            </a:r>
            <a:r>
              <a:rPr lang="en-US" altLang="en-US" sz="400" dirty="0"/>
              <a:t>   </a:t>
            </a:r>
          </a:p>
          <a:p>
            <a:pPr eaLnBrk="1" hangingPunct="1">
              <a:spcBef>
                <a:spcPct val="0"/>
              </a:spcBef>
              <a:buFontTx/>
              <a:buNone/>
            </a:pPr>
            <a:r>
              <a:rPr lang="en-US" altLang="en-US" sz="1400" dirty="0"/>
              <a:t>“</a:t>
            </a:r>
            <a:r>
              <a:rPr lang="en-US" altLang="en-US" sz="1400" dirty="0">
                <a:solidFill>
                  <a:schemeClr val="tx2"/>
                </a:solidFill>
              </a:rPr>
              <a:t>Stoudemire seeking Israeli citizenship</a:t>
            </a:r>
            <a:r>
              <a:rPr lang="en-US" altLang="en-US" sz="1400" dirty="0"/>
              <a:t>”, JTA, August 2, 2013, </a:t>
            </a:r>
            <a:r>
              <a:rPr lang="en-US" altLang="en-US" sz="400" dirty="0">
                <a:hlinkClick r:id="rId3"/>
              </a:rPr>
              <a:t>http://www.jta.org/2013/08/02/arts-entertainment/stoudemire-seeks-israeli-citizenship</a:t>
            </a:r>
            <a:r>
              <a:rPr lang="en-US" altLang="en-US" sz="400" dirty="0"/>
              <a:t> </a:t>
            </a:r>
          </a:p>
          <a:p>
            <a:pPr eaLnBrk="1" hangingPunct="1">
              <a:spcBef>
                <a:spcPct val="0"/>
              </a:spcBef>
              <a:buFontTx/>
              <a:buNone/>
            </a:pPr>
            <a:r>
              <a:rPr lang="en-US" altLang="en-US" sz="2800" b="1" dirty="0">
                <a:solidFill>
                  <a:schemeClr val="tx2"/>
                </a:solidFill>
              </a:rPr>
              <a:t>Israel to ramp up Birthright investment</a:t>
            </a:r>
          </a:p>
          <a:p>
            <a:pPr eaLnBrk="1" hangingPunct="1">
              <a:spcBef>
                <a:spcPct val="0"/>
              </a:spcBef>
              <a:buFontTx/>
              <a:buNone/>
            </a:pPr>
            <a:r>
              <a:rPr lang="en-US" altLang="en-US" sz="1200" dirty="0"/>
              <a:t>NEW YORK (JTA) -- Israel's government will more than double its investment in the popular Birthright Israel program. Prime Minister Benjamin Netanyahu made the announcement Thursday night before 3,000 program participants in Jerusalem, The Jerusalem Post reported.</a:t>
            </a:r>
          </a:p>
          <a:p>
            <a:pPr eaLnBrk="1" hangingPunct="1">
              <a:spcBef>
                <a:spcPct val="0"/>
              </a:spcBef>
              <a:buFontTx/>
              <a:buNone/>
            </a:pPr>
            <a:r>
              <a:rPr lang="en-US" altLang="en-US" sz="1200" dirty="0"/>
              <a:t>"My government will give more than double its investment in Birthright, and over the next few years we will invest more than $100 million in Birthright," said Netanyahu, according to the Post. "Together with private donations we can increase the number of people to 50,000 a year."</a:t>
            </a:r>
          </a:p>
          <a:p>
            <a:pPr eaLnBrk="1" hangingPunct="1">
              <a:spcBef>
                <a:spcPct val="0"/>
              </a:spcBef>
              <a:buFontTx/>
              <a:buNone/>
            </a:pPr>
            <a:r>
              <a:rPr lang="en-US" altLang="en-US" sz="1200" dirty="0"/>
              <a:t>Considered one of the most successful initiatives in the Jewish world, Birthright Israel provides free 10-day trips to Israel for Jewish young adults aged 18-26. Some 30,000 people participate in the program each year; more than a quarter-million have participated since its inception in 2000.</a:t>
            </a:r>
          </a:p>
          <a:p>
            <a:pPr eaLnBrk="1" hangingPunct="1">
              <a:spcBef>
                <a:spcPct val="0"/>
              </a:spcBef>
              <a:buFontTx/>
              <a:buNone/>
            </a:pPr>
            <a:r>
              <a:rPr lang="en-US" altLang="en-US" sz="1200" dirty="0">
                <a:hlinkClick r:id="rId4"/>
              </a:rPr>
              <a:t>http://www.jta.org/news/article/2011/01/06/2742445/israel-to-ramp-up-birthright-investment</a:t>
            </a:r>
            <a:r>
              <a:rPr lang="en-US" altLang="en-US" sz="1200" dirty="0"/>
              <a:t> </a:t>
            </a:r>
          </a:p>
        </p:txBody>
      </p:sp>
      <p:sp>
        <p:nvSpPr>
          <p:cNvPr id="63493" name="TextBox 1"/>
          <p:cNvSpPr txBox="1">
            <a:spLocks noChangeArrowheads="1"/>
          </p:cNvSpPr>
          <p:nvPr/>
        </p:nvSpPr>
        <p:spPr bwMode="auto">
          <a:xfrm>
            <a:off x="0" y="4267200"/>
            <a:ext cx="6705600" cy="238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“All together, 16,465 people around the world moved [as Jewish settlers] to Israel in 2010, 16 per cent higher than the previous year. The number of North American Jews rose from 3,767 in 2009 to 3,980 in 2010”</a:t>
            </a:r>
            <a:r>
              <a:rPr lang="en-US" altLang="en-US" sz="1800" dirty="0"/>
              <a:t>—Jewish Chronicle, 12/29/2010, </a:t>
            </a:r>
          </a:p>
          <a:p>
            <a:pPr eaLnBrk="1" hangingPunct="1">
              <a:spcBef>
                <a:spcPct val="0"/>
              </a:spcBef>
              <a:buFontTx/>
              <a:buNone/>
            </a:pPr>
            <a:r>
              <a:rPr lang="en-US" altLang="en-US" sz="1800" dirty="0">
                <a:hlinkClick r:id="rId5"/>
              </a:rPr>
              <a:t>http://www.thejc.com/news/uk-news/43060/aliyah-figures-uk-drop</a:t>
            </a:r>
            <a:endParaRPr lang="en-US" altLang="en-US" sz="1800" dirty="0"/>
          </a:p>
          <a:p>
            <a:pPr eaLnBrk="1" hangingPunct="1">
              <a:spcBef>
                <a:spcPct val="0"/>
              </a:spcBef>
              <a:buFontTx/>
              <a:buNone/>
            </a:pPr>
            <a:endParaRPr lang="en-US" altLang="en-US" sz="500" dirty="0"/>
          </a:p>
          <a:p>
            <a:pPr eaLnBrk="1" hangingPunct="1">
              <a:spcBef>
                <a:spcPct val="0"/>
              </a:spcBef>
              <a:buFontTx/>
              <a:buNone/>
            </a:pPr>
            <a:r>
              <a:rPr lang="en-US" altLang="en-US" sz="1800" b="1" dirty="0">
                <a:solidFill>
                  <a:schemeClr val="tx2"/>
                </a:solidFill>
              </a:rPr>
              <a:t>After years of deliberations, the Israeli Interior Ministry has resolved not to grant recognition to the Jewish community of Uganda</a:t>
            </a:r>
            <a:r>
              <a:rPr lang="en-US" altLang="en-US" sz="1800" dirty="0"/>
              <a:t>, </a:t>
            </a:r>
            <a:r>
              <a:rPr lang="en-US" altLang="en-US" sz="1800" dirty="0" err="1"/>
              <a:t>Haaretz</a:t>
            </a:r>
            <a:r>
              <a:rPr lang="en-US" altLang="en-US" sz="1800" dirty="0"/>
              <a:t>, 5/31/2018, </a:t>
            </a:r>
            <a:r>
              <a:rPr lang="en-US" altLang="en-US" sz="500" dirty="0">
                <a:hlinkClick r:id="rId6"/>
              </a:rPr>
              <a:t>https://www.haaretz.com/israel-news/.premium-exclusive-israel-rules-not-to-recognize-ugandan-jewish-community-1.6137079</a:t>
            </a:r>
            <a:r>
              <a:rPr lang="en-US" altLang="en-US" sz="500" dirty="0"/>
              <a:t> </a:t>
            </a:r>
          </a:p>
        </p:txBody>
      </p:sp>
      <p:cxnSp>
        <p:nvCxnSpPr>
          <p:cNvPr id="63494" name="Straight Connector 3"/>
          <p:cNvCxnSpPr>
            <a:cxnSpLocks noChangeShapeType="1"/>
          </p:cNvCxnSpPr>
          <p:nvPr/>
        </p:nvCxnSpPr>
        <p:spPr bwMode="auto">
          <a:xfrm>
            <a:off x="0" y="2016125"/>
            <a:ext cx="6705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3495" name="Straight Connector 5"/>
          <p:cNvCxnSpPr>
            <a:cxnSpLocks noChangeShapeType="1"/>
          </p:cNvCxnSpPr>
          <p:nvPr/>
        </p:nvCxnSpPr>
        <p:spPr bwMode="auto">
          <a:xfrm>
            <a:off x="6705600" y="4090988"/>
            <a:ext cx="0" cy="276701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63496" name="TextBox 1"/>
          <p:cNvSpPr txBox="1">
            <a:spLocks noChangeArrowheads="1"/>
          </p:cNvSpPr>
          <p:nvPr/>
        </p:nvSpPr>
        <p:spPr bwMode="auto">
          <a:xfrm>
            <a:off x="6719094" y="0"/>
            <a:ext cx="2411412" cy="701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[Israel’s] Cabinet agrees last Ethiopian Jews can move to Israel </a:t>
            </a:r>
          </a:p>
          <a:p>
            <a:pPr eaLnBrk="1" hangingPunct="1">
              <a:spcBef>
                <a:spcPct val="0"/>
              </a:spcBef>
              <a:buFontTx/>
              <a:buNone/>
            </a:pPr>
            <a:r>
              <a:rPr lang="en-US" altLang="en-US" sz="1800" dirty="0">
                <a:solidFill>
                  <a:schemeClr val="tx2"/>
                </a:solidFill>
              </a:rPr>
              <a:t>The remaining members of the Ethiopian Jewish community are to move to Israel.</a:t>
            </a:r>
          </a:p>
          <a:p>
            <a:pPr eaLnBrk="1" hangingPunct="1">
              <a:spcBef>
                <a:spcPct val="0"/>
              </a:spcBef>
              <a:buFontTx/>
              <a:buNone/>
            </a:pPr>
            <a:r>
              <a:rPr lang="en-US" altLang="en-US" sz="1800" dirty="0">
                <a:solidFill>
                  <a:schemeClr val="tx2"/>
                </a:solidFill>
              </a:rPr>
              <a:t>After years of wrangling, Israel’s cabinet voted in </a:t>
            </a:r>
            <a:r>
              <a:rPr lang="en-US" altLang="en-US" sz="1800" dirty="0" err="1">
                <a:solidFill>
                  <a:schemeClr val="tx2"/>
                </a:solidFill>
              </a:rPr>
              <a:t>favour</a:t>
            </a:r>
            <a:r>
              <a:rPr lang="en-US" altLang="en-US" sz="1800" dirty="0">
                <a:solidFill>
                  <a:schemeClr val="tx2"/>
                </a:solidFill>
              </a:rPr>
              <a:t> of giving the more than 7,800 </a:t>
            </a:r>
            <a:r>
              <a:rPr lang="en-US" altLang="en-US" sz="1800" dirty="0" err="1">
                <a:solidFill>
                  <a:schemeClr val="tx2"/>
                </a:solidFill>
              </a:rPr>
              <a:t>Falash</a:t>
            </a:r>
            <a:r>
              <a:rPr lang="en-US" altLang="en-US" sz="1800" dirty="0">
                <a:solidFill>
                  <a:schemeClr val="tx2"/>
                </a:solidFill>
              </a:rPr>
              <a:t> Mura Jews citizenship. </a:t>
            </a:r>
            <a:r>
              <a:rPr lang="en-US" altLang="en-US" sz="1800" dirty="0"/>
              <a:t>The Jewish Chronicle, </a:t>
            </a:r>
          </a:p>
          <a:p>
            <a:pPr eaLnBrk="1" hangingPunct="1">
              <a:spcBef>
                <a:spcPct val="0"/>
              </a:spcBef>
              <a:buFontTx/>
              <a:buNone/>
            </a:pPr>
            <a:r>
              <a:rPr lang="en-US" altLang="en-US" sz="800" dirty="0">
                <a:hlinkClick r:id="rId7"/>
              </a:rPr>
              <a:t>http://www.thejc.com/news/israel-news/41254/cabinet-agrees-last-ethiopian-jews-can-move-israel</a:t>
            </a:r>
            <a:r>
              <a:rPr lang="en-US" altLang="en-US" sz="800" dirty="0"/>
              <a:t> </a:t>
            </a:r>
          </a:p>
          <a:p>
            <a:pPr eaLnBrk="1" hangingPunct="1">
              <a:spcBef>
                <a:spcPct val="0"/>
              </a:spcBef>
              <a:buFontTx/>
              <a:buNone/>
            </a:pPr>
            <a:endParaRPr lang="en-US" altLang="en-US" sz="800" dirty="0"/>
          </a:p>
          <a:p>
            <a:pPr eaLnBrk="1" hangingPunct="1">
              <a:spcBef>
                <a:spcPct val="0"/>
              </a:spcBef>
              <a:buFontTx/>
              <a:buNone/>
            </a:pPr>
            <a:r>
              <a:rPr lang="en-US" altLang="en-US" sz="1400" b="1" dirty="0">
                <a:solidFill>
                  <a:schemeClr val="tx2"/>
                </a:solidFill>
              </a:rPr>
              <a:t>Israel Approves Aliyah for 899 </a:t>
            </a:r>
            <a:r>
              <a:rPr lang="en-US" altLang="en-US" sz="1400" b="1" dirty="0" err="1">
                <a:solidFill>
                  <a:schemeClr val="tx2"/>
                </a:solidFill>
              </a:rPr>
              <a:t>Bnei</a:t>
            </a:r>
            <a:r>
              <a:rPr lang="en-US" altLang="en-US" sz="1400" b="1" dirty="0">
                <a:solidFill>
                  <a:schemeClr val="tx2"/>
                </a:solidFill>
              </a:rPr>
              <a:t> Menashe from India, </a:t>
            </a:r>
            <a:endParaRPr lang="en-US" altLang="en-US" sz="500" b="1" dirty="0">
              <a:solidFill>
                <a:schemeClr val="tx2"/>
              </a:solidFill>
            </a:endParaRPr>
          </a:p>
          <a:p>
            <a:pPr eaLnBrk="1" hangingPunct="1">
              <a:spcBef>
                <a:spcPct val="0"/>
              </a:spcBef>
              <a:buFontTx/>
              <a:buNone/>
            </a:pPr>
            <a:r>
              <a:rPr lang="en-US" altLang="en-US" sz="500" dirty="0">
                <a:hlinkClick r:id="rId8"/>
              </a:rPr>
              <a:t>http://www.israelnationalnews.com/News/Flash.aspx/278396</a:t>
            </a:r>
            <a:r>
              <a:rPr lang="en-US" altLang="en-US" sz="500" dirty="0"/>
              <a:t> </a:t>
            </a:r>
          </a:p>
          <a:p>
            <a:pPr eaLnBrk="1" hangingPunct="1">
              <a:spcBef>
                <a:spcPct val="0"/>
              </a:spcBef>
              <a:buFontTx/>
              <a:buNone/>
            </a:pPr>
            <a:endParaRPr lang="en-US" altLang="en-US" sz="1400" dirty="0"/>
          </a:p>
          <a:p>
            <a:pPr eaLnBrk="1" hangingPunct="1">
              <a:spcBef>
                <a:spcPct val="0"/>
              </a:spcBef>
              <a:buFontTx/>
              <a:buNone/>
            </a:pPr>
            <a:r>
              <a:rPr lang="en-US" altLang="en-US" sz="1400" b="1" dirty="0">
                <a:solidFill>
                  <a:schemeClr val="tx2"/>
                </a:solidFill>
              </a:rPr>
              <a:t>'Hidden' Polish Jews Embrace Their Heritage in Israel, </a:t>
            </a:r>
            <a:endParaRPr lang="en-US" altLang="en-US" sz="800" b="1" dirty="0">
              <a:solidFill>
                <a:schemeClr val="tx2"/>
              </a:solidFill>
            </a:endParaRPr>
          </a:p>
          <a:p>
            <a:pPr eaLnBrk="1" hangingPunct="1">
              <a:spcBef>
                <a:spcPct val="0"/>
              </a:spcBef>
              <a:buFontTx/>
              <a:buNone/>
            </a:pPr>
            <a:r>
              <a:rPr lang="en-US" altLang="en-US" sz="800" dirty="0">
                <a:hlinkClick r:id="rId9"/>
              </a:rPr>
              <a:t>http://www.israelnationalnews.com/News/News.aspx/170948</a:t>
            </a:r>
            <a:r>
              <a:rPr lang="en-US" altLang="en-US" sz="800" dirty="0"/>
              <a:t> </a:t>
            </a:r>
          </a:p>
        </p:txBody>
      </p:sp>
      <p:cxnSp>
        <p:nvCxnSpPr>
          <p:cNvPr id="63497" name="Straight Connector 3"/>
          <p:cNvCxnSpPr>
            <a:cxnSpLocks noChangeShapeType="1"/>
          </p:cNvCxnSpPr>
          <p:nvPr/>
        </p:nvCxnSpPr>
        <p:spPr bwMode="auto">
          <a:xfrm flipV="1">
            <a:off x="6705600" y="2559050"/>
            <a:ext cx="0" cy="15319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3499" name="Straight Connector 10"/>
          <p:cNvCxnSpPr>
            <a:cxnSpLocks noChangeShapeType="1"/>
          </p:cNvCxnSpPr>
          <p:nvPr/>
        </p:nvCxnSpPr>
        <p:spPr bwMode="auto">
          <a:xfrm>
            <a:off x="0" y="4267200"/>
            <a:ext cx="6705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3500" name="Straight Connector 16"/>
          <p:cNvCxnSpPr>
            <a:cxnSpLocks noChangeShapeType="1"/>
          </p:cNvCxnSpPr>
          <p:nvPr/>
        </p:nvCxnSpPr>
        <p:spPr bwMode="auto">
          <a:xfrm flipV="1">
            <a:off x="6705600" y="0"/>
            <a:ext cx="0" cy="25590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3501" name="Straight Connector 2"/>
          <p:cNvCxnSpPr>
            <a:cxnSpLocks noChangeShapeType="1"/>
          </p:cNvCxnSpPr>
          <p:nvPr/>
        </p:nvCxnSpPr>
        <p:spPr bwMode="auto">
          <a:xfrm>
            <a:off x="6705600" y="4876800"/>
            <a:ext cx="2438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63502" name="Straight Connector 4"/>
          <p:cNvCxnSpPr>
            <a:cxnSpLocks noChangeShapeType="1"/>
          </p:cNvCxnSpPr>
          <p:nvPr/>
        </p:nvCxnSpPr>
        <p:spPr bwMode="auto">
          <a:xfrm>
            <a:off x="6705600" y="5715000"/>
            <a:ext cx="2438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5715000"/>
            <a:ext cx="6705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4515" name="TextBox 4"/>
          <p:cNvSpPr txBox="1">
            <a:spLocks noChangeArrowheads="1"/>
          </p:cNvSpPr>
          <p:nvPr/>
        </p:nvSpPr>
        <p:spPr bwMode="auto">
          <a:xfrm>
            <a:off x="0" y="1371600"/>
            <a:ext cx="91440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chemeClr val="bg1"/>
                </a:solidFill>
                <a:latin typeface="Times New Roman" pitchFamily="18" charset="0"/>
                <a:cs typeface="Times New Roman" pitchFamily="18" charset="0"/>
              </a:rPr>
              <a:t>“Ethiopian-Israeli lawmaker’s rejection as blood donor has Knesset seeing red</a:t>
            </a:r>
            <a:br>
              <a:rPr lang="en-US" altLang="en-US" sz="1800" b="1" dirty="0">
                <a:solidFill>
                  <a:schemeClr val="bg1"/>
                </a:solidFill>
                <a:latin typeface="Times New Roman" pitchFamily="18" charset="0"/>
                <a:cs typeface="Times New Roman" pitchFamily="18" charset="0"/>
              </a:rPr>
            </a:br>
            <a:r>
              <a:rPr lang="en-US" altLang="en-US" sz="1800" dirty="0">
                <a:solidFill>
                  <a:schemeClr val="bg1"/>
                </a:solidFill>
                <a:latin typeface="Times New Roman" pitchFamily="18" charset="0"/>
                <a:cs typeface="Times New Roman" pitchFamily="18" charset="0"/>
              </a:rPr>
              <a:t>JERUSALEM (JTA) — Israeli lawmakers called for an examination of Magen David </a:t>
            </a:r>
            <a:r>
              <a:rPr lang="en-US" altLang="en-US" sz="1800" dirty="0" err="1">
                <a:solidFill>
                  <a:schemeClr val="bg1"/>
                </a:solidFill>
                <a:latin typeface="Times New Roman" pitchFamily="18" charset="0"/>
                <a:cs typeface="Times New Roman" pitchFamily="18" charset="0"/>
              </a:rPr>
              <a:t>Adom</a:t>
            </a:r>
            <a:r>
              <a:rPr lang="en-US" altLang="en-US" sz="1800" dirty="0">
                <a:solidFill>
                  <a:schemeClr val="bg1"/>
                </a:solidFill>
                <a:latin typeface="Times New Roman" pitchFamily="18" charset="0"/>
                <a:cs typeface="Times New Roman" pitchFamily="18" charset="0"/>
              </a:rPr>
              <a:t> blood donation policies after an Ethiopia-born Knesset member was rejected as a donor.</a:t>
            </a:r>
          </a:p>
          <a:p>
            <a:pPr eaLnBrk="1" hangingPunct="1">
              <a:spcBef>
                <a:spcPct val="0"/>
              </a:spcBef>
              <a:buFontTx/>
              <a:buNone/>
            </a:pPr>
            <a:r>
              <a:rPr lang="en-US" altLang="en-US" sz="1800" dirty="0" err="1">
                <a:solidFill>
                  <a:schemeClr val="bg1"/>
                </a:solidFill>
                <a:latin typeface="Times New Roman" pitchFamily="18" charset="0"/>
                <a:cs typeface="Times New Roman" pitchFamily="18" charset="0"/>
              </a:rPr>
              <a:t>Pnina</a:t>
            </a:r>
            <a:r>
              <a:rPr lang="en-US" altLang="en-US" sz="1800" dirty="0">
                <a:solidFill>
                  <a:schemeClr val="bg1"/>
                </a:solidFill>
                <a:latin typeface="Times New Roman" pitchFamily="18" charset="0"/>
                <a:cs typeface="Times New Roman" pitchFamily="18" charset="0"/>
              </a:rPr>
              <a:t> </a:t>
            </a:r>
            <a:r>
              <a:rPr lang="en-US" altLang="en-US" sz="1800" dirty="0" err="1">
                <a:solidFill>
                  <a:schemeClr val="bg1"/>
                </a:solidFill>
                <a:latin typeface="Times New Roman" pitchFamily="18" charset="0"/>
                <a:cs typeface="Times New Roman" pitchFamily="18" charset="0"/>
              </a:rPr>
              <a:t>Tamano-Shata</a:t>
            </a:r>
            <a:r>
              <a:rPr lang="en-US" altLang="en-US" sz="1800" dirty="0">
                <a:solidFill>
                  <a:schemeClr val="bg1"/>
                </a:solidFill>
                <a:latin typeface="Times New Roman" pitchFamily="18" charset="0"/>
                <a:cs typeface="Times New Roman" pitchFamily="18" charset="0"/>
              </a:rPr>
              <a:t> of the </a:t>
            </a:r>
            <a:r>
              <a:rPr lang="en-US" altLang="en-US" sz="1800" dirty="0" err="1">
                <a:solidFill>
                  <a:schemeClr val="bg1"/>
                </a:solidFill>
                <a:latin typeface="Times New Roman" pitchFamily="18" charset="0"/>
                <a:cs typeface="Times New Roman" pitchFamily="18" charset="0"/>
              </a:rPr>
              <a:t>Yesh</a:t>
            </a:r>
            <a:r>
              <a:rPr lang="en-US" altLang="en-US" sz="1800" dirty="0">
                <a:solidFill>
                  <a:schemeClr val="bg1"/>
                </a:solidFill>
                <a:latin typeface="Times New Roman" pitchFamily="18" charset="0"/>
                <a:cs typeface="Times New Roman" pitchFamily="18" charset="0"/>
              </a:rPr>
              <a:t> </a:t>
            </a:r>
            <a:r>
              <a:rPr lang="en-US" altLang="en-US" sz="1800" dirty="0" err="1">
                <a:solidFill>
                  <a:schemeClr val="bg1"/>
                </a:solidFill>
                <a:latin typeface="Times New Roman" pitchFamily="18" charset="0"/>
                <a:cs typeface="Times New Roman" pitchFamily="18" charset="0"/>
              </a:rPr>
              <a:t>Atid</a:t>
            </a:r>
            <a:r>
              <a:rPr lang="en-US" altLang="en-US" sz="1800" dirty="0">
                <a:solidFill>
                  <a:schemeClr val="bg1"/>
                </a:solidFill>
                <a:latin typeface="Times New Roman" pitchFamily="18" charset="0"/>
                <a:cs typeface="Times New Roman" pitchFamily="18" charset="0"/>
              </a:rPr>
              <a:t> party tried to donate during a special blood drive Wednesday at the Knesset but was told she could not because she had “the special kind of Jewish-Ethiopian blood,” according to </a:t>
            </a:r>
            <a:r>
              <a:rPr lang="en-US" altLang="en-US" sz="1800" dirty="0" err="1">
                <a:solidFill>
                  <a:schemeClr val="bg1"/>
                </a:solidFill>
                <a:latin typeface="Times New Roman" pitchFamily="18" charset="0"/>
                <a:cs typeface="Times New Roman" pitchFamily="18" charset="0"/>
              </a:rPr>
              <a:t>Ynet</a:t>
            </a:r>
            <a:r>
              <a:rPr lang="en-US" altLang="en-US" sz="1800" dirty="0">
                <a:solidFill>
                  <a:schemeClr val="bg1"/>
                </a:solidFill>
                <a:latin typeface="Times New Roman" pitchFamily="18" charset="0"/>
                <a:cs typeface="Times New Roman" pitchFamily="18" charset="0"/>
              </a:rPr>
              <a:t>, which first broke the story.</a:t>
            </a:r>
          </a:p>
          <a:p>
            <a:pPr eaLnBrk="1" hangingPunct="1">
              <a:spcBef>
                <a:spcPct val="0"/>
              </a:spcBef>
              <a:buFontTx/>
              <a:buNone/>
            </a:pPr>
            <a:r>
              <a:rPr lang="en-US" altLang="en-US" sz="1800" dirty="0" err="1">
                <a:solidFill>
                  <a:schemeClr val="bg1"/>
                </a:solidFill>
                <a:latin typeface="Times New Roman" pitchFamily="18" charset="0"/>
                <a:cs typeface="Times New Roman" pitchFamily="18" charset="0"/>
              </a:rPr>
              <a:t>Tamano-Shata</a:t>
            </a:r>
            <a:r>
              <a:rPr lang="en-US" altLang="en-US" sz="1800" dirty="0">
                <a:solidFill>
                  <a:schemeClr val="bg1"/>
                </a:solidFill>
                <a:latin typeface="Times New Roman" pitchFamily="18" charset="0"/>
                <a:cs typeface="Times New Roman" pitchFamily="18" charset="0"/>
              </a:rPr>
              <a:t> was told subsequently that she could donate but the blood would be frozen and never used.</a:t>
            </a:r>
          </a:p>
          <a:p>
            <a:pPr eaLnBrk="1" hangingPunct="1">
              <a:spcBef>
                <a:spcPct val="0"/>
              </a:spcBef>
              <a:buFontTx/>
              <a:buNone/>
            </a:pPr>
            <a:r>
              <a:rPr lang="en-US" altLang="en-US" sz="1800" dirty="0">
                <a:solidFill>
                  <a:schemeClr val="bg1"/>
                </a:solidFill>
                <a:latin typeface="Times New Roman" pitchFamily="18" charset="0"/>
                <a:cs typeface="Times New Roman" pitchFamily="18" charset="0"/>
              </a:rPr>
              <a:t>“I am good enough to serve the state and in the Knesset,” </a:t>
            </a:r>
            <a:r>
              <a:rPr lang="en-US" altLang="en-US" sz="1800" dirty="0" err="1">
                <a:solidFill>
                  <a:schemeClr val="bg1"/>
                </a:solidFill>
                <a:latin typeface="Times New Roman" pitchFamily="18" charset="0"/>
                <a:cs typeface="Times New Roman" pitchFamily="18" charset="0"/>
              </a:rPr>
              <a:t>Tamano-Shata</a:t>
            </a:r>
            <a:r>
              <a:rPr lang="en-US" altLang="en-US" sz="1800" dirty="0">
                <a:solidFill>
                  <a:schemeClr val="bg1"/>
                </a:solidFill>
                <a:latin typeface="Times New Roman" pitchFamily="18" charset="0"/>
                <a:cs typeface="Times New Roman" pitchFamily="18" charset="0"/>
              </a:rPr>
              <a:t> told </a:t>
            </a:r>
            <a:r>
              <a:rPr lang="en-US" altLang="en-US" sz="1800" dirty="0" err="1">
                <a:solidFill>
                  <a:schemeClr val="bg1"/>
                </a:solidFill>
                <a:latin typeface="Times New Roman" pitchFamily="18" charset="0"/>
                <a:cs typeface="Times New Roman" pitchFamily="18" charset="0"/>
              </a:rPr>
              <a:t>Ynet</a:t>
            </a:r>
            <a:r>
              <a:rPr lang="en-US" altLang="en-US" sz="1800" dirty="0">
                <a:solidFill>
                  <a:schemeClr val="bg1"/>
                </a:solidFill>
                <a:latin typeface="Times New Roman" pitchFamily="18" charset="0"/>
                <a:cs typeface="Times New Roman" pitchFamily="18" charset="0"/>
              </a:rPr>
              <a:t>. “But for some reason to give blood I am not good enough. This is insulting.”</a:t>
            </a:r>
          </a:p>
          <a:p>
            <a:pPr eaLnBrk="1" hangingPunct="1">
              <a:spcBef>
                <a:spcPct val="0"/>
              </a:spcBef>
              <a:buFontTx/>
              <a:buNone/>
            </a:pPr>
            <a:r>
              <a:rPr lang="en-US" altLang="en-US" sz="1800" dirty="0">
                <a:solidFill>
                  <a:schemeClr val="bg1"/>
                </a:solidFill>
                <a:latin typeface="Times New Roman" pitchFamily="18" charset="0"/>
                <a:cs typeface="Times New Roman" pitchFamily="18" charset="0"/>
              </a:rPr>
              <a:t>The Knesset’s Labor, Welfare and Health Committee will meet in emergency session on Monday to discuss the issue.</a:t>
            </a:r>
          </a:p>
          <a:p>
            <a:pPr eaLnBrk="1" hangingPunct="1">
              <a:spcBef>
                <a:spcPct val="0"/>
              </a:spcBef>
              <a:buFontTx/>
              <a:buNone/>
            </a:pPr>
            <a:r>
              <a:rPr lang="en-US" altLang="en-US" sz="1800" dirty="0" err="1">
                <a:solidFill>
                  <a:schemeClr val="bg1"/>
                </a:solidFill>
                <a:latin typeface="Times New Roman" pitchFamily="18" charset="0"/>
                <a:cs typeface="Times New Roman" pitchFamily="18" charset="0"/>
              </a:rPr>
              <a:t>Tamano-Shata</a:t>
            </a:r>
            <a:r>
              <a:rPr lang="en-US" altLang="en-US" sz="1800" dirty="0">
                <a:solidFill>
                  <a:schemeClr val="bg1"/>
                </a:solidFill>
                <a:latin typeface="Times New Roman" pitchFamily="18" charset="0"/>
                <a:cs typeface="Times New Roman" pitchFamily="18" charset="0"/>
              </a:rPr>
              <a:t> has lived in Israel since she was 3 years old and served in the Israel Defense Forces. As a youth she protested the MDA practice of discarding Ethiopian blood donations, according to </a:t>
            </a:r>
            <a:r>
              <a:rPr lang="en-US" altLang="en-US" sz="1800" dirty="0" err="1">
                <a:solidFill>
                  <a:schemeClr val="bg1"/>
                </a:solidFill>
                <a:latin typeface="Times New Roman" pitchFamily="18" charset="0"/>
                <a:cs typeface="Times New Roman" pitchFamily="18" charset="0"/>
              </a:rPr>
              <a:t>Ynet</a:t>
            </a:r>
            <a:r>
              <a:rPr lang="en-US" altLang="en-US" sz="1800" dirty="0">
                <a:solidFill>
                  <a:schemeClr val="bg1"/>
                </a:solidFill>
                <a:latin typeface="Times New Roman" pitchFamily="18" charset="0"/>
                <a:cs typeface="Times New Roman" pitchFamily="18" charset="0"/>
              </a:rPr>
              <a:t>.”</a:t>
            </a:r>
            <a:endParaRPr lang="en-US" altLang="en-US" sz="1800" dirty="0">
              <a:solidFill>
                <a:srgbClr val="FFFF00"/>
              </a:solidFill>
              <a:latin typeface="Times New Roman" pitchFamily="18" charset="0"/>
              <a:cs typeface="Times New Roman" pitchFamily="18" charset="0"/>
            </a:endParaRPr>
          </a:p>
          <a:p>
            <a:pPr eaLnBrk="1" hangingPunct="1">
              <a:spcBef>
                <a:spcPct val="0"/>
              </a:spcBef>
              <a:buFontTx/>
              <a:buNone/>
            </a:pPr>
            <a:r>
              <a:rPr lang="en-US" altLang="en-US" sz="1800" dirty="0">
                <a:solidFill>
                  <a:srgbClr val="FFFF00"/>
                </a:solidFill>
                <a:latin typeface="Times New Roman" pitchFamily="18" charset="0"/>
                <a:cs typeface="Times New Roman" pitchFamily="18" charset="0"/>
              </a:rPr>
              <a:t>Jewish Telegraphic Agency, 12/11/2013, </a:t>
            </a:r>
          </a:p>
          <a:p>
            <a:pPr eaLnBrk="1" hangingPunct="1">
              <a:spcBef>
                <a:spcPct val="0"/>
              </a:spcBef>
              <a:buFontTx/>
              <a:buNone/>
            </a:pPr>
            <a:r>
              <a:rPr lang="en-US" altLang="en-US" sz="1800" dirty="0">
                <a:solidFill>
                  <a:schemeClr val="bg1"/>
                </a:solidFill>
                <a:latin typeface="Times New Roman" pitchFamily="18" charset="0"/>
                <a:cs typeface="Times New Roman" pitchFamily="18" charset="0"/>
              </a:rPr>
              <a:t>http://www.jta.org/2013/12/11/news-opinion/israel-middle-east/controversy-erupts-over-mda-refusal-to-take-ethiopian-israeli-lawmakers-blood         </a:t>
            </a:r>
          </a:p>
        </p:txBody>
      </p:sp>
      <p:sp>
        <p:nvSpPr>
          <p:cNvPr id="64516" name="Rectangle 1"/>
          <p:cNvSpPr>
            <a:spLocks noChangeArrowheads="1"/>
          </p:cNvSpPr>
          <p:nvPr/>
        </p:nvSpPr>
        <p:spPr bwMode="auto">
          <a:xfrm>
            <a:off x="0" y="0"/>
            <a:ext cx="91440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800" b="1" dirty="0">
                <a:solidFill>
                  <a:srgbClr val="FFFF00"/>
                </a:solidFill>
                <a:latin typeface="Times New Roman" pitchFamily="18" charset="0"/>
              </a:rPr>
              <a:t>Ethiopian-Israeli lawmaker’s rejection as blood donor has Knesset seeing red</a:t>
            </a:r>
            <a:endParaRPr lang="en-US" altLang="en-US" sz="3800" dirty="0">
              <a:solidFill>
                <a:srgbClr val="FFFF00"/>
              </a:solidFill>
              <a:latin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35" y="-19502"/>
            <a:ext cx="9176657" cy="6709529"/>
          </a:xfrm>
          <a:prstGeom prst="rect">
            <a:avLst/>
          </a:prstGeom>
        </p:spPr>
        <p:txBody>
          <a:bodyPr wrap="square">
            <a:spAutoFit/>
          </a:bodyPr>
          <a:lstStyle/>
          <a:p>
            <a:pPr fontAlgn="auto">
              <a:spcBef>
                <a:spcPts val="0"/>
              </a:spcBef>
              <a:spcAft>
                <a:spcPts val="0"/>
              </a:spcAft>
            </a:pPr>
            <a:r>
              <a:rPr lang="en-US" sz="6000" b="1" dirty="0">
                <a:solidFill>
                  <a:srgbClr val="FFFF00"/>
                </a:solidFill>
                <a:latin typeface="Times New Roman"/>
                <a:cs typeface="+mn-cs"/>
              </a:rPr>
              <a:t>The New Jewish Diaspora?</a:t>
            </a:r>
          </a:p>
          <a:p>
            <a:pPr fontAlgn="auto">
              <a:spcBef>
                <a:spcPts val="0"/>
              </a:spcBef>
              <a:spcAft>
                <a:spcPts val="0"/>
              </a:spcAft>
            </a:pPr>
            <a:r>
              <a:rPr lang="en-US" sz="6000" dirty="0">
                <a:solidFill>
                  <a:srgbClr val="FFFFFF"/>
                </a:solidFill>
                <a:latin typeface="Times New Roman"/>
                <a:cs typeface="+mn-cs"/>
              </a:rPr>
              <a:t>Israeli-American Michael Freund told an Israeli Ministry of Diaspora Affairs committee: </a:t>
            </a:r>
            <a:r>
              <a:rPr lang="en-US" sz="6000" b="1" dirty="0">
                <a:solidFill>
                  <a:srgbClr val="FFFF00"/>
                </a:solidFill>
                <a:latin typeface="Times New Roman"/>
                <a:cs typeface="+mn-cs"/>
              </a:rPr>
              <a:t>“We are on the verge of a tidal wave of return,” </a:t>
            </a:r>
            <a:r>
              <a:rPr lang="en-US" sz="6000" dirty="0">
                <a:solidFill>
                  <a:srgbClr val="FFFFFF"/>
                </a:solidFill>
                <a:latin typeface="Times New Roman"/>
                <a:cs typeface="+mn-cs"/>
              </a:rPr>
              <a:t>Forward, 4/28/2016</a:t>
            </a:r>
            <a:r>
              <a:rPr lang="en-US" sz="1800" dirty="0">
                <a:solidFill>
                  <a:srgbClr val="FFFFFF"/>
                </a:solidFill>
                <a:latin typeface="Times New Roman"/>
                <a:cs typeface="+mn-cs"/>
              </a:rPr>
              <a:t>, </a:t>
            </a:r>
            <a:r>
              <a:rPr lang="en-US" sz="1000" dirty="0">
                <a:solidFill>
                  <a:srgbClr val="FFFFFF"/>
                </a:solidFill>
                <a:latin typeface="Times New Roman"/>
                <a:cs typeface="+mn-cs"/>
                <a:hlinkClick r:id="rId2"/>
              </a:rPr>
              <a:t>http://forward.com/news/339682/the-new-jewish-diaspora/?attribution=articles-hero-item-text-1</a:t>
            </a:r>
            <a:r>
              <a:rPr lang="en-US" sz="1000" dirty="0">
                <a:solidFill>
                  <a:srgbClr val="FFFFFF"/>
                </a:solidFill>
                <a:latin typeface="Times New Roman"/>
                <a:cs typeface="+mn-cs"/>
              </a:rPr>
              <a:t> </a:t>
            </a:r>
          </a:p>
        </p:txBody>
      </p:sp>
    </p:spTree>
    <p:extLst>
      <p:ext uri="{BB962C8B-B14F-4D97-AF65-F5344CB8AC3E}">
        <p14:creationId xmlns:p14="http://schemas.microsoft.com/office/powerpoint/2010/main" val="36126063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0" y="0"/>
            <a:ext cx="9144000" cy="2286000"/>
          </a:xfrm>
        </p:spPr>
        <p:txBody>
          <a:bodyPr/>
          <a:lstStyle/>
          <a:p>
            <a:r>
              <a:rPr lang="en-US" altLang="en-US" b="1" dirty="0"/>
              <a:t>Vatican memo: Mideast conflict driving Christians out of region </a:t>
            </a:r>
            <a:br>
              <a:rPr lang="en-US" altLang="en-US" b="1" dirty="0"/>
            </a:br>
            <a:r>
              <a:rPr lang="en-US" altLang="en-US" sz="1800" dirty="0">
                <a:solidFill>
                  <a:schemeClr val="tx1"/>
                </a:solidFill>
              </a:rPr>
              <a:t>By The Associated Press</a:t>
            </a:r>
            <a:br>
              <a:rPr lang="en-US" altLang="en-US" sz="1800" dirty="0">
                <a:solidFill>
                  <a:schemeClr val="tx1"/>
                </a:solidFill>
              </a:rPr>
            </a:br>
            <a:r>
              <a:rPr lang="en-US" altLang="en-US" sz="1800" dirty="0" err="1">
                <a:solidFill>
                  <a:schemeClr val="tx1"/>
                </a:solidFill>
              </a:rPr>
              <a:t>Haaretz</a:t>
            </a:r>
            <a:r>
              <a:rPr lang="en-US" altLang="en-US" sz="1800" dirty="0">
                <a:solidFill>
                  <a:schemeClr val="tx1"/>
                </a:solidFill>
              </a:rPr>
              <a:t>, 1/20/2010, http://www.haaretz.com/hasen/spages/1143691.html </a:t>
            </a:r>
          </a:p>
        </p:txBody>
      </p:sp>
      <p:sp>
        <p:nvSpPr>
          <p:cNvPr id="66563" name="Content Placeholder 2"/>
          <p:cNvSpPr>
            <a:spLocks noGrp="1"/>
          </p:cNvSpPr>
          <p:nvPr>
            <p:ph idx="1"/>
          </p:nvPr>
        </p:nvSpPr>
        <p:spPr>
          <a:xfrm>
            <a:off x="0" y="2133600"/>
            <a:ext cx="9144000" cy="2362200"/>
          </a:xfrm>
        </p:spPr>
        <p:txBody>
          <a:bodyPr/>
          <a:lstStyle/>
          <a:p>
            <a:r>
              <a:rPr lang="en-US" altLang="en-US" sz="2700" dirty="0"/>
              <a:t>“A Vatican document released Tuesday [1/19/2010] blamed the Israeli-Palestinian conflict and the occupying of lands for fomenting most of the conflicts in the Middle East, driving Christians out and making life difficult for those who remain.”</a:t>
            </a:r>
            <a:br>
              <a:rPr lang="en-US" altLang="en-US" sz="2800" dirty="0"/>
            </a:br>
            <a:br>
              <a:rPr lang="en-US" altLang="en-US" dirty="0"/>
            </a:br>
            <a:endParaRPr lang="en-US" altLang="en-US" dirty="0"/>
          </a:p>
        </p:txBody>
      </p:sp>
      <p:sp>
        <p:nvSpPr>
          <p:cNvPr id="66564" name="Rectangle 3"/>
          <p:cNvSpPr>
            <a:spLocks noChangeArrowheads="1"/>
          </p:cNvSpPr>
          <p:nvPr/>
        </p:nvSpPr>
        <p:spPr bwMode="auto">
          <a:xfrm>
            <a:off x="0" y="4114800"/>
            <a:ext cx="9144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t>“</a:t>
            </a:r>
            <a:r>
              <a:rPr lang="en-US" altLang="en-US" sz="2400" dirty="0">
                <a:solidFill>
                  <a:schemeClr val="tx2"/>
                </a:solidFill>
              </a:rPr>
              <a:t>Political conflicts in the region have a direct influence on the lives of Christians, both as citizens and as Christians. The Israeli occupation of the Palestinian Territories makes daily life difficult with regard to freedom of movement, the economy and religious life (access to the Holy Places is dependent on military permission which is granted to some and denied to others on security grounds).</a:t>
            </a:r>
            <a:r>
              <a:rPr lang="en-US" altLang="en-US" sz="2400" dirty="0"/>
              <a:t>” </a:t>
            </a:r>
            <a:r>
              <a:rPr lang="en-US" altLang="en-US" sz="1200" dirty="0"/>
              <a:t>SYNOD OF BISHOPS, SPECIAL ASSEMBLY FOR THE MIDDLE EAST,  </a:t>
            </a:r>
            <a:r>
              <a:rPr lang="en-US" altLang="en-US" sz="1200" b="1" dirty="0"/>
              <a:t>THE CATHOLIC CHURCH IN THE MIDDLE EAST: COMMUNION AND WITNESS. </a:t>
            </a:r>
            <a:r>
              <a:rPr lang="en-US" altLang="en-US" sz="1200" dirty="0"/>
              <a:t>http://www.vatican.va/roman_curia/synod/documents/rc_synod_doc_20091208_lineamenta-mo_en.html</a:t>
            </a:r>
          </a:p>
        </p:txBody>
      </p:sp>
      <p:cxnSp>
        <p:nvCxnSpPr>
          <p:cNvPr id="66565" name="Straight Connector 5"/>
          <p:cNvCxnSpPr>
            <a:cxnSpLocks noChangeShapeType="1"/>
          </p:cNvCxnSpPr>
          <p:nvPr/>
        </p:nvCxnSpPr>
        <p:spPr bwMode="auto">
          <a:xfrm>
            <a:off x="0" y="40386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0" y="0"/>
            <a:ext cx="9144000" cy="1828800"/>
          </a:xfrm>
        </p:spPr>
        <p:txBody>
          <a:bodyPr/>
          <a:lstStyle/>
          <a:p>
            <a:r>
              <a:rPr lang="en-US" altLang="en-US" sz="6600" b="1" dirty="0"/>
              <a:t>Defining 'Jewish state': </a:t>
            </a:r>
            <a:r>
              <a:rPr lang="en-US" altLang="en-US" sz="4000" b="1" dirty="0"/>
              <a:t>For many, term has different meanings</a:t>
            </a:r>
            <a:br>
              <a:rPr lang="en-US" altLang="en-US" sz="4000" b="1" dirty="0"/>
            </a:br>
            <a:r>
              <a:rPr lang="en-US" altLang="en-US" sz="1800" dirty="0"/>
              <a:t>By Glenn Kessler, Washington Post Staff Writer, Saturday, October 2, 2010</a:t>
            </a:r>
            <a:br>
              <a:rPr lang="en-US" altLang="en-US" sz="1000" dirty="0"/>
            </a:br>
            <a:r>
              <a:rPr lang="en-US" altLang="en-US" sz="1000" dirty="0">
                <a:hlinkClick r:id="rId2"/>
              </a:rPr>
              <a:t>http://www.washingtonpost.com/wp-dyn/content/article/2010/10/01/AR2010100104177.html</a:t>
            </a:r>
            <a:r>
              <a:rPr lang="en-US" altLang="en-US" sz="1000" dirty="0"/>
              <a:t> </a:t>
            </a:r>
          </a:p>
        </p:txBody>
      </p:sp>
      <p:sp>
        <p:nvSpPr>
          <p:cNvPr id="67587" name="Content Placeholder 2"/>
          <p:cNvSpPr>
            <a:spLocks noGrp="1"/>
          </p:cNvSpPr>
          <p:nvPr>
            <p:ph idx="1"/>
          </p:nvPr>
        </p:nvSpPr>
        <p:spPr>
          <a:xfrm>
            <a:off x="0" y="1981200"/>
            <a:ext cx="9129713" cy="4572000"/>
          </a:xfrm>
        </p:spPr>
        <p:txBody>
          <a:bodyPr/>
          <a:lstStyle/>
          <a:p>
            <a:pPr marL="0" indent="0">
              <a:buFontTx/>
              <a:buNone/>
            </a:pPr>
            <a:r>
              <a:rPr lang="en-US" altLang="en-US" sz="1400" dirty="0"/>
              <a:t>Nine years ago, then-Secretary of State Colin L. Powell delivered a speech on the Middle East in which he briefly called on Palestinians to recognize Israel as a "Jewish state." Powell doesn't recall how the phrase ended up in his speech, but David </a:t>
            </a:r>
            <a:r>
              <a:rPr lang="en-US" altLang="en-US" sz="1400" dirty="0" err="1"/>
              <a:t>Ivry</a:t>
            </a:r>
            <a:r>
              <a:rPr lang="en-US" altLang="en-US" sz="1400" dirty="0"/>
              <a:t>, then the Israeli ambassador to the United States, says he persuaded an aide to Powell to slip it in…</a:t>
            </a:r>
          </a:p>
          <a:p>
            <a:pPr marL="0" indent="0">
              <a:buFontTx/>
              <a:buNone/>
            </a:pPr>
            <a:r>
              <a:rPr lang="en-US" altLang="en-US" sz="1400" dirty="0"/>
              <a:t>President George W. Bush picked up the "Jewish state" concept in his speeches and used it in a controversial exchange of letters with Israeli Prime Minister Ariel Sharon in 2004. Obama has also adopted the phrase, most recently in a speech last month before the U.N. General Assembly…</a:t>
            </a:r>
          </a:p>
          <a:p>
            <a:pPr marL="0" indent="0">
              <a:buFontTx/>
              <a:buNone/>
            </a:pPr>
            <a:r>
              <a:rPr lang="en-US" altLang="en-US" sz="1400" dirty="0"/>
              <a:t>For the Israeli government of Prime Minister Binyamin Netanyahu, Palestinian recognition of Israel as a "Jewish state" would mean acceptance that the Jews have existed in the Middle East for thousands of years - and that Palestinian refugees have no claim to return to property they fled or were forced to flee when Israel was founded six decades ago. </a:t>
            </a:r>
          </a:p>
          <a:p>
            <a:pPr marL="0" indent="0">
              <a:buFontTx/>
              <a:buNone/>
            </a:pPr>
            <a:r>
              <a:rPr lang="en-US" altLang="en-US" sz="1400" dirty="0"/>
              <a:t>Palestinians see their "right of return" as a sacred tenet. They regard a "Jewish state" as a trap, a new demand that did not come up during years of negotiations in the 1990s or in peace treaties reached with Egypt and Jordan. The Palestine Liberation Organization recognized the State of Israel as part of the Oslo Accords in 1993…</a:t>
            </a:r>
          </a:p>
          <a:p>
            <a:pPr marL="0" indent="0">
              <a:buFontTx/>
              <a:buNone/>
            </a:pPr>
            <a:r>
              <a:rPr lang="en-US" altLang="en-US" sz="1400" dirty="0"/>
              <a:t>Obama, when he was running for president in 2008, told the American Israel Public Affairs Committee that "any agreement with the Palestinian people must preserve Israel's identity as a Jewish state." …</a:t>
            </a:r>
          </a:p>
          <a:p>
            <a:pPr marL="0" indent="0">
              <a:buFontTx/>
              <a:buNone/>
            </a:pPr>
            <a:r>
              <a:rPr lang="en-US" altLang="en-US" sz="1400" dirty="0"/>
              <a:t>In the eyes of Israelis, Obama stumbled when he delivered his 2009 speech to the Arab world in Cairo because he appeared to link the creation of Israel to the Holocaust, which goes against the Zionist narrative that Jews have always been a part of the Middle East. </a:t>
            </a:r>
          </a:p>
          <a:p>
            <a:pPr marL="0" indent="0">
              <a:buFontTx/>
              <a:buNone/>
            </a:pPr>
            <a:r>
              <a:rPr lang="en-US" altLang="en-US" sz="1400" dirty="0"/>
              <a:t>In his U.N. General Assembly speech last month, Obama tried to address that concern. He referred to "the Jewish state" and added: "After thousands of years, Jews and Arabs are not strangers in a strange land. . . .Israel is a sovereign state and the historic homeland of the Jewish people." </a:t>
            </a:r>
          </a:p>
          <a:p>
            <a:pPr marL="0" indent="0">
              <a:buFontTx/>
              <a:buNone/>
            </a:pPr>
            <a:endParaRPr lang="en-US" altLang="en-US" sz="1400" dirty="0"/>
          </a:p>
          <a:p>
            <a:pPr marL="0" indent="0">
              <a:buFontTx/>
              <a:buNone/>
            </a:pPr>
            <a:endParaRPr lang="en-US" altLang="en-US" sz="1400" dirty="0"/>
          </a:p>
          <a:p>
            <a:pPr marL="0" indent="0">
              <a:buFontTx/>
              <a:buNone/>
            </a:pPr>
            <a:endParaRPr lang="en-US" altLang="en-US" sz="1400" dirty="0"/>
          </a:p>
          <a:p>
            <a:pPr marL="0" indent="0">
              <a:buFontTx/>
              <a:buNone/>
            </a:pPr>
            <a:endParaRPr lang="en-US" alt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199" y="0"/>
            <a:ext cx="2590799" cy="3480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TextBox 2"/>
          <p:cNvSpPr txBox="1">
            <a:spLocks noChangeArrowheads="1"/>
          </p:cNvSpPr>
          <p:nvPr/>
        </p:nvSpPr>
        <p:spPr bwMode="auto">
          <a:xfrm>
            <a:off x="-2" y="0"/>
            <a:ext cx="6553201"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800" dirty="0"/>
              <a:t>President Jimmy Carter’s book describes the situation in the Palestinian occupied territories</a:t>
            </a:r>
            <a:r>
              <a:rPr lang="en-US" altLang="en-US" sz="3800" dirty="0">
                <a:solidFill>
                  <a:schemeClr val="tx2"/>
                </a:solidFill>
              </a:rPr>
              <a:t>: </a:t>
            </a:r>
          </a:p>
          <a:p>
            <a:pPr eaLnBrk="1" hangingPunct="1">
              <a:spcBef>
                <a:spcPct val="0"/>
              </a:spcBef>
              <a:buFontTx/>
              <a:buNone/>
            </a:pPr>
            <a:r>
              <a:rPr lang="en-US" altLang="en-US" sz="2600" dirty="0">
                <a:solidFill>
                  <a:schemeClr val="tx2"/>
                </a:solidFill>
              </a:rPr>
              <a:t>“Utilizing their political and military dominance,” the Israelis “are imposing a system of partial withdrawal, encapsulation, and </a:t>
            </a:r>
            <a:r>
              <a:rPr lang="en-US" altLang="en-US" sz="2600" b="1" dirty="0">
                <a:solidFill>
                  <a:schemeClr val="tx2"/>
                </a:solidFill>
              </a:rPr>
              <a:t>apartheid on the Muslim and Christian citizens </a:t>
            </a:r>
            <a:r>
              <a:rPr lang="en-US" altLang="en-US" sz="2600" dirty="0">
                <a:solidFill>
                  <a:schemeClr val="tx2"/>
                </a:solidFill>
              </a:rPr>
              <a:t>of the occupied territories.”</a:t>
            </a:r>
            <a:endParaRPr lang="en-US" altLang="en-US" sz="2600" dirty="0"/>
          </a:p>
        </p:txBody>
      </p:sp>
      <p:sp>
        <p:nvSpPr>
          <p:cNvPr id="2" name="Rectangle 1"/>
          <p:cNvSpPr/>
          <p:nvPr/>
        </p:nvSpPr>
        <p:spPr>
          <a:xfrm>
            <a:off x="-36288" y="3811012"/>
            <a:ext cx="9180286" cy="3046988"/>
          </a:xfrm>
          <a:prstGeom prst="rect">
            <a:avLst/>
          </a:prstGeom>
        </p:spPr>
        <p:txBody>
          <a:bodyPr wrap="square">
            <a:spAutoFit/>
          </a:bodyPr>
          <a:lstStyle/>
          <a:p>
            <a:r>
              <a:rPr lang="en-US" sz="4800" b="1" dirty="0">
                <a:solidFill>
                  <a:schemeClr val="tx2"/>
                </a:solidFill>
              </a:rPr>
              <a:t>Israel “has 150 nuclear weapons”</a:t>
            </a:r>
          </a:p>
          <a:p>
            <a:r>
              <a:rPr lang="en-US" sz="1800" dirty="0"/>
              <a:t>President Jimmy Carter, BBC, 5/26/2008, </a:t>
            </a:r>
            <a:r>
              <a:rPr lang="en-US" sz="1800" dirty="0">
                <a:hlinkClick r:id="rId3"/>
              </a:rPr>
              <a:t>http://news.bbc.co.uk/2/hi/middle_east/7420573.stm</a:t>
            </a:r>
            <a:r>
              <a:rPr lang="en-US" sz="1800" dirty="0"/>
              <a:t> </a:t>
            </a:r>
          </a:p>
          <a:p>
            <a:endParaRPr lang="en-US" sz="1800" dirty="0"/>
          </a:p>
          <a:p>
            <a:r>
              <a:rPr lang="en-US" sz="1800" dirty="0"/>
              <a:t> </a:t>
            </a:r>
            <a:r>
              <a:rPr lang="en-US" sz="3200" b="1" dirty="0">
                <a:solidFill>
                  <a:schemeClr val="tx2"/>
                </a:solidFill>
              </a:rPr>
              <a:t>[Former US Secretary of State] Colin Powell leaked emails: Israel has “200 nukes all pointed at Iran,” former US secretary of state says, </a:t>
            </a:r>
            <a:r>
              <a:rPr lang="en-US" sz="1800" dirty="0"/>
              <a:t>The Independent, 9/16/2016, </a:t>
            </a:r>
            <a:r>
              <a:rPr lang="en-US" sz="1200" dirty="0">
                <a:hlinkClick r:id="rId4"/>
              </a:rPr>
              <a:t>http://www.independent.co.uk/news/world/americas/colin-powell-leaked-emails-nuclear-weapons-israel-iran-obama-deal-a7311626.html</a:t>
            </a:r>
            <a:r>
              <a:rPr lang="en-US" sz="1200" dirty="0"/>
              <a:t>   </a:t>
            </a:r>
            <a:endParaRPr lang="en-US" sz="1800" dirty="0"/>
          </a:p>
        </p:txBody>
      </p:sp>
      <p:cxnSp>
        <p:nvCxnSpPr>
          <p:cNvPr id="6" name="Straight Connector 5"/>
          <p:cNvCxnSpPr/>
          <p:nvPr/>
        </p:nvCxnSpPr>
        <p:spPr bwMode="auto">
          <a:xfrm>
            <a:off x="0" y="3810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2" y="5029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3" name="Rectangle 1"/>
          <p:cNvSpPr>
            <a:spLocks noChangeArrowheads="1"/>
          </p:cNvSpPr>
          <p:nvPr/>
        </p:nvSpPr>
        <p:spPr bwMode="auto">
          <a:xfrm>
            <a:off x="5714998" y="681"/>
            <a:ext cx="3408363" cy="57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Iranian President Ahmadinejad Greeted by Anti-Zionist Jews in New York in 2007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hlinkClick r:id="rId3"/>
              </a:rPr>
              <a:t>https://www.youtube.com/watch?v=q_XAeqtY7Sk</a:t>
            </a: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Larry King asks Iranian President Ahmadinejad about the Holocaust, Zionism and Israel - 22 Sept. 2010, </a:t>
            </a:r>
            <a:r>
              <a:rPr kumimoji="0" lang="en-US" altLang="en-US" sz="105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hlinkClick r:id="rId4"/>
              </a:rPr>
              <a:t>https://www.youtube.com/watch?v=O_MegAmVPSE</a:t>
            </a:r>
            <a:r>
              <a:rPr kumimoji="0" lang="en-US" altLang="en-US" sz="105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Iranian President Ahmadinejad on Jews, Larry King,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5"/>
              </a:rPr>
              <a:t>https://www.youtube.com/watch?v=_vYXcna8Pxw</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FFFF00"/>
                </a:solidFill>
                <a:effectLst/>
                <a:uLnTx/>
                <a:uFillTx/>
                <a:latin typeface="Times New Roman" pitchFamily="18" charset="0"/>
                <a:ea typeface="+mn-ea"/>
                <a:cs typeface="Arial" pitchFamily="34" charset="0"/>
              </a:rPr>
              <a:t>FlashPoint</a:t>
            </a: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Interview: Jeff </a:t>
            </a:r>
            <a:r>
              <a:rPr kumimoji="0" lang="en-US" altLang="en-US" sz="1600" b="0" i="0" u="none" strike="noStrike" kern="1200" cap="none" spc="0" normalizeH="0" baseline="0" noProof="0" dirty="0" err="1">
                <a:ln>
                  <a:noFill/>
                </a:ln>
                <a:solidFill>
                  <a:srgbClr val="FFFF00"/>
                </a:solidFill>
                <a:effectLst/>
                <a:uLnTx/>
                <a:uFillTx/>
                <a:latin typeface="Times New Roman" pitchFamily="18" charset="0"/>
                <a:ea typeface="+mn-ea"/>
                <a:cs typeface="Arial" pitchFamily="34" charset="0"/>
              </a:rPr>
              <a:t>Blankfort</a:t>
            </a: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(part 1: 7mn; part 2: 6mn), </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6"/>
              </a:rPr>
              <a:t>https://www.youtube.com/watch?v=CNf2SntA3pk</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Rare Video: Nelson Mandela Speaking on Palestine [Extracts] (12 </a:t>
            </a:r>
            <a:r>
              <a:rPr kumimoji="0" lang="en-US" altLang="en-US" sz="1600" b="0" i="0" u="none" strike="noStrike" kern="1200" cap="none" spc="0" normalizeH="0" baseline="0" noProof="0" dirty="0" err="1">
                <a:ln>
                  <a:noFill/>
                </a:ln>
                <a:solidFill>
                  <a:srgbClr val="FFFF00"/>
                </a:solidFill>
                <a:effectLst/>
                <a:uLnTx/>
                <a:uFillTx/>
                <a:latin typeface="Times New Roman" pitchFamily="18" charset="0"/>
                <a:ea typeface="+mn-ea"/>
                <a:cs typeface="Arial" pitchFamily="34" charset="0"/>
              </a:rPr>
              <a:t>mn</a:t>
            </a: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7"/>
              </a:rPr>
              <a:t>https://www.youtube.com/watch?v=i5TiUhhm7cQ</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From Friends to Foes: How Israel and Iran Turned Into Arch-enemies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The two countries enjoyed good relations for 30 years, but since the Islamic Revolution of 1979, Israel and Iran have been a study in enmity – despite not sharing a border or having any territorial disputes, </a:t>
            </a:r>
            <a:r>
              <a:rPr kumimoji="0" lang="en-US" altLang="en-US" sz="1400" b="0" i="0" u="none" strike="noStrike" kern="1200" cap="none" spc="0" normalizeH="0" baseline="0" noProof="0" dirty="0" err="1">
                <a:ln>
                  <a:noFill/>
                </a:ln>
                <a:solidFill>
                  <a:srgbClr val="FFFF00"/>
                </a:solidFill>
                <a:effectLst/>
                <a:uLnTx/>
                <a:uFillTx/>
                <a:latin typeface="Times New Roman" pitchFamily="18" charset="0"/>
                <a:ea typeface="+mn-ea"/>
                <a:cs typeface="Arial" pitchFamily="34" charset="0"/>
              </a:rPr>
              <a:t>Haaretz</a:t>
            </a:r>
            <a:r>
              <a:rPr kumimoji="0" lang="en-US" altLang="en-US" sz="14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5/8/2018</a:t>
            </a: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8"/>
              </a:rPr>
              <a:t>https://www.haaretz.com/middle-east-news/iran/MAGAZINE-how-israel-and-iran-went-from-allies-to-enemies-1.6049884</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p:txBody>
      </p:sp>
      <p:cxnSp>
        <p:nvCxnSpPr>
          <p:cNvPr id="281604" name="Straight Connector 3"/>
          <p:cNvCxnSpPr>
            <a:cxnSpLocks noChangeShapeType="1"/>
          </p:cNvCxnSpPr>
          <p:nvPr/>
        </p:nvCxnSpPr>
        <p:spPr bwMode="auto">
          <a:xfrm>
            <a:off x="5714998" y="681"/>
            <a:ext cx="2" cy="5866719"/>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81605" name="TextBox 6"/>
          <p:cNvSpPr txBox="1">
            <a:spLocks noChangeArrowheads="1"/>
          </p:cNvSpPr>
          <p:nvPr/>
        </p:nvSpPr>
        <p:spPr bwMode="auto">
          <a:xfrm>
            <a:off x="0" y="0"/>
            <a:ext cx="5715000"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The Iranian Revolution and the Palestine-Israel Conflict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Under the Shah monarchy, Iran had close ties with Israel. Iran was the second Muslim-majority country to recognize Israel after Turkey.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January 1979: The Shah was forced out of Iran</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February 1979: Khomeini returned from exile to Iran</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Iran ended its alliance with Israel, severed all diplomatic and commercial ties with Israel, expelled the Israelis from Iran, and considered Israel an illegitimate state.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Iran began its support for the Palestinians by turning over the Israeli embassy in Tehran to the Palestine Liberation Organization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Khomeini was quoted (5/10/1979): “</a:t>
            </a:r>
            <a:r>
              <a:rPr kumimoji="0" lang="en-US" altLang="en-US" sz="140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Moses would have nothing to do with these pharaoh-like Zionists who run Israel... We recognize our [Iranian] Jews as separate from those godless, bloodsucking Zionists</a:t>
            </a:r>
            <a:r>
              <a:rPr kumimoji="0" lang="en-US" altLang="en-US" sz="140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a:t>
            </a:r>
            <a:r>
              <a:rPr kumimoji="0" lang="en-US" altLang="en-US" sz="120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Tablet, 12/30/2014,  </a:t>
            </a: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hlinkClick r:id="rId9"/>
              </a:rPr>
              <a:t>http://tabletmag.com/jewish-news-and-politics/187519/how-iran-kept-its-jews</a:t>
            </a: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"Our concerns with Iran extend far beyond the nuclear issue... We will not relent in our efforts to confront Iran’s destabilizing behavior... That is exactly why Secretary Kerry was in the UAE yesterday, and it is exactly why the President will visit Saudi Arabia next month." </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U.S. Deputy Secretary of State William J. Burns, Washington, DC, February 19, 2014, </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10"/>
              </a:rPr>
              <a:t>http://www.state.gov/s/d/2014/221809.htm</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Iran's allies, not atoms, preoccupy Israeli generals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11"/>
              </a:rPr>
              <a:t>http://www.reuters.com/article/2015/05/05/us-iran-nuclear-israel-allies-idUSKBN0NQ1CC20150505</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lvl="0" eaLnBrk="1" hangingPunct="1">
              <a:spcBef>
                <a:spcPct val="0"/>
              </a:spcBef>
              <a:buNone/>
              <a:defRPr/>
            </a:pPr>
            <a:r>
              <a:rPr lang="en-US" altLang="en-US" sz="1200" dirty="0" err="1">
                <a:solidFill>
                  <a:schemeClr val="tx2"/>
                </a:solidFill>
                <a:cs typeface="Arial" pitchFamily="34" charset="0"/>
              </a:rPr>
              <a:t>Tamir</a:t>
            </a:r>
            <a:r>
              <a:rPr lang="en-US" altLang="en-US" sz="1200" dirty="0">
                <a:solidFill>
                  <a:schemeClr val="tx2"/>
                </a:solidFill>
                <a:cs typeface="Arial" pitchFamily="34" charset="0"/>
              </a:rPr>
              <a:t> Pardo (chief of Israel’s elite, feared and revered Mossad, from 2011 to 2016)’s view would be that </a:t>
            </a:r>
            <a:r>
              <a:rPr lang="en-US" altLang="en-US" sz="1200" b="1" dirty="0">
                <a:solidFill>
                  <a:schemeClr val="tx2"/>
                </a:solidFill>
                <a:cs typeface="Arial" pitchFamily="34" charset="0"/>
              </a:rPr>
              <a:t>Iran’s conventional weapons threaten Israel more than its nuclear program </a:t>
            </a:r>
            <a:r>
              <a:rPr lang="en-US" altLang="en-US" sz="1200" dirty="0">
                <a:solidFill>
                  <a:schemeClr val="tx2"/>
                </a:solidFill>
                <a:cs typeface="Arial" pitchFamily="34" charset="0"/>
              </a:rPr>
              <a:t>(at least as things currently stand.), </a:t>
            </a:r>
            <a:r>
              <a:rPr lang="en-US" altLang="en-US" sz="1200" dirty="0">
                <a:solidFill>
                  <a:srgbClr val="FFFFFF"/>
                </a:solidFill>
                <a:cs typeface="Arial" pitchFamily="34" charset="0"/>
              </a:rPr>
              <a:t>The Jerusalem Post, 8/17/2018</a:t>
            </a:r>
            <a:r>
              <a:rPr lang="en-US" altLang="en-US" sz="400" dirty="0">
                <a:solidFill>
                  <a:srgbClr val="FFFFFF"/>
                </a:solidFill>
                <a:cs typeface="Arial" pitchFamily="34" charset="0"/>
              </a:rPr>
              <a:t>, </a:t>
            </a:r>
            <a:r>
              <a:rPr lang="en-US" altLang="en-US" sz="400" dirty="0">
                <a:solidFill>
                  <a:srgbClr val="FFFFFF"/>
                </a:solidFill>
                <a:cs typeface="Arial" pitchFamily="34" charset="0"/>
                <a:hlinkClick r:id="rId12"/>
              </a:rPr>
              <a:t>https://www.jpost.com/Israel-News/Former-Mossad-chief-reveals-revolutionary-plan-for-defeating-Hezbollah-565086</a:t>
            </a:r>
            <a:r>
              <a:rPr lang="en-US" altLang="en-US" sz="400" dirty="0">
                <a:solidFill>
                  <a:srgbClr val="FFFFFF"/>
                </a:solidFill>
                <a:cs typeface="Arial" pitchFamily="34" charset="0"/>
              </a:rPr>
              <a:t> </a:t>
            </a:r>
            <a:endParaRPr kumimoji="0" lang="en-US" altLang="en-US" sz="400" b="0" i="0" u="none" strike="noStrike" kern="1200" cap="none" spc="0" normalizeH="0" baseline="0" noProof="0" dirty="0">
              <a:ln>
                <a:noFill/>
              </a:ln>
              <a:solidFill>
                <a:srgbClr val="FFFFFF"/>
              </a:solidFill>
              <a:effectLst/>
              <a:uLnTx/>
              <a:uFillTx/>
              <a:cs typeface="Arial" pitchFamily="34" charset="0"/>
            </a:endParaRPr>
          </a:p>
        </p:txBody>
      </p:sp>
      <p:sp>
        <p:nvSpPr>
          <p:cNvPr id="254983" name="Rectangle 6"/>
          <p:cNvSpPr>
            <a:spLocks noChangeArrowheads="1"/>
          </p:cNvSpPr>
          <p:nvPr/>
        </p:nvSpPr>
        <p:spPr bwMode="auto">
          <a:xfrm>
            <a:off x="0" y="5818188"/>
            <a:ext cx="912336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Arial" pitchFamily="34" charset="0"/>
              </a:rPr>
              <a:t>Saban</a:t>
            </a:r>
            <a:r>
              <a:rPr kumimoji="0" lang="en-US" altLang="en-US" sz="1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Arial" pitchFamily="34" charset="0"/>
              </a:rPr>
              <a:t> Forum 2013: A Conversation with President Barack Obama, </a:t>
            </a:r>
            <a:r>
              <a:rPr kumimoji="0" lang="en-US" altLang="en-US" sz="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Arial" pitchFamily="34" charset="0"/>
                <a:hlinkClick r:id="rId13"/>
              </a:rPr>
              <a:t>http://www.youtube.com/watch?v=hVRZOazaWKQ</a:t>
            </a:r>
            <a:r>
              <a:rPr kumimoji="0" lang="en-US" altLang="en-US" sz="8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imes New Roman" pitchFamily="18" charset="0"/>
                <a:ea typeface="+mn-ea"/>
                <a:cs typeface="Arial" pitchFamily="34" charset="0"/>
              </a:rPr>
              <a:t>[</a:t>
            </a:r>
            <a:r>
              <a:rPr kumimoji="0" lang="en-US" altLang="en-US" sz="12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Former US Secretary of State] Colin Powell leaked emails: Israel has '200 nukes all pointed at Iran', former US secretary of state says, </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The Independent, 9/16/2016, </a:t>
            </a:r>
            <a:r>
              <a:rPr kumimoji="0" lang="en-US" alt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hlinkClick r:id="rId14"/>
              </a:rPr>
              <a:t>http://www.independent.co.uk/news/world/americas/colin-powell-leaked-emails-nuclear-weapons-israel-iran-obama-deal-a7311626.html</a:t>
            </a:r>
            <a:r>
              <a:rPr kumimoji="0" lang="en-US" altLang="en-US" sz="800" b="0" i="0" u="none" strike="noStrike" kern="1200" cap="none" spc="0" normalizeH="0" baseline="0" noProof="0" dirty="0">
                <a:ln>
                  <a:noFill/>
                </a:ln>
                <a:solidFill>
                  <a:srgbClr val="FFFFFF"/>
                </a:solidFill>
                <a:effectLst/>
                <a:uLnTx/>
                <a:uFillTx/>
                <a:latin typeface="Times New Roman" pitchFamily="18" charset="0"/>
                <a:ea typeface="+mn-e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Therefore Iran’s main “problem” with Israel is Iran’s support for Palestine, NOT Iran’s  nuclear program. Iran’s main “problem” with the United States is Iran’s main “problem” with Israel. Iran’s main “problem” with Saudi Arabia is Iran’s main “problem” with the United States. </a:t>
            </a:r>
          </a:p>
        </p:txBody>
      </p:sp>
      <p:cxnSp>
        <p:nvCxnSpPr>
          <p:cNvPr id="281607" name="Straight Connector 2"/>
          <p:cNvCxnSpPr>
            <a:cxnSpLocks noChangeShapeType="1"/>
          </p:cNvCxnSpPr>
          <p:nvPr/>
        </p:nvCxnSpPr>
        <p:spPr bwMode="auto">
          <a:xfrm>
            <a:off x="-9525" y="3886200"/>
            <a:ext cx="57245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1608" name="Straight Connector 4"/>
          <p:cNvCxnSpPr>
            <a:cxnSpLocks noChangeShapeType="1"/>
          </p:cNvCxnSpPr>
          <p:nvPr/>
        </p:nvCxnSpPr>
        <p:spPr bwMode="auto">
          <a:xfrm>
            <a:off x="20638" y="5867400"/>
            <a:ext cx="91233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1609" name="Straight Connector 6"/>
          <p:cNvCxnSpPr>
            <a:cxnSpLocks noChangeShapeType="1"/>
          </p:cNvCxnSpPr>
          <p:nvPr/>
        </p:nvCxnSpPr>
        <p:spPr bwMode="auto">
          <a:xfrm>
            <a:off x="0" y="6096000"/>
            <a:ext cx="91233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1610" name="Straight Connector 2"/>
          <p:cNvCxnSpPr>
            <a:cxnSpLocks noChangeShapeType="1"/>
          </p:cNvCxnSpPr>
          <p:nvPr/>
        </p:nvCxnSpPr>
        <p:spPr bwMode="auto">
          <a:xfrm>
            <a:off x="20638" y="3048000"/>
            <a:ext cx="56943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81611" name="Straight Connector 2"/>
          <p:cNvCxnSpPr>
            <a:cxnSpLocks noChangeShapeType="1"/>
          </p:cNvCxnSpPr>
          <p:nvPr/>
        </p:nvCxnSpPr>
        <p:spPr bwMode="auto">
          <a:xfrm>
            <a:off x="0" y="4876800"/>
            <a:ext cx="5715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5714997" y="3200400"/>
            <a:ext cx="34083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20638" y="6477000"/>
            <a:ext cx="912336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5735637" y="990600"/>
            <a:ext cx="338772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5735637" y="1905000"/>
            <a:ext cx="34083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5735637" y="2514600"/>
            <a:ext cx="340836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5735637" y="3810000"/>
            <a:ext cx="338772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20638" y="5257800"/>
            <a:ext cx="569435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897242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3"/>
          <p:cNvSpPr>
            <a:spLocks noChangeArrowheads="1"/>
          </p:cNvSpPr>
          <p:nvPr/>
        </p:nvSpPr>
        <p:spPr bwMode="auto">
          <a:xfrm>
            <a:off x="0" y="0"/>
            <a:ext cx="9144000" cy="683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dirty="0">
                <a:solidFill>
                  <a:schemeClr val="tx2"/>
                </a:solidFill>
              </a:rPr>
              <a:t>Revealed: how Israel offered to sell South Africa nuclear weapons</a:t>
            </a:r>
          </a:p>
          <a:p>
            <a:pPr eaLnBrk="1" hangingPunct="1">
              <a:spcBef>
                <a:spcPct val="0"/>
              </a:spcBef>
              <a:buFontTx/>
              <a:buNone/>
            </a:pPr>
            <a:r>
              <a:rPr lang="en-US" altLang="en-US" sz="3600" b="1" dirty="0">
                <a:solidFill>
                  <a:schemeClr val="tx2"/>
                </a:solidFill>
              </a:rPr>
              <a:t>Exclusive:</a:t>
            </a:r>
            <a:r>
              <a:rPr lang="en-US" altLang="en-US" sz="3600" dirty="0">
                <a:solidFill>
                  <a:schemeClr val="tx2"/>
                </a:solidFill>
              </a:rPr>
              <a:t> Secret apartheid-era papers give first official evidence of Israeli nuclear weapons</a:t>
            </a:r>
          </a:p>
          <a:p>
            <a:pPr eaLnBrk="1" hangingPunct="1">
              <a:spcBef>
                <a:spcPct val="0"/>
              </a:spcBef>
              <a:buNone/>
            </a:pPr>
            <a:r>
              <a:rPr lang="en-US" altLang="en-US" sz="2800" dirty="0"/>
              <a:t>…“The "top secret" minutes of meetings between senior officials from the two countries in 1975 show that </a:t>
            </a:r>
            <a:r>
              <a:rPr lang="en-US" altLang="en-US" sz="2800" dirty="0">
                <a:hlinkClick r:id="rId2" tooltip="More from guardian.co.uk on South Africa"/>
              </a:rPr>
              <a:t>South Africa</a:t>
            </a:r>
            <a:r>
              <a:rPr lang="en-US" altLang="en-US" sz="2800" dirty="0"/>
              <a:t>'s </a:t>
            </a:r>
            <a:r>
              <a:rPr lang="en-US" altLang="en-US" sz="2800" dirty="0" err="1"/>
              <a:t>defence</a:t>
            </a:r>
            <a:r>
              <a:rPr lang="en-US" altLang="en-US" sz="2800" dirty="0"/>
              <a:t> minister, PW Botha, asked for the warheads and Shimon Peres, then Israel's </a:t>
            </a:r>
            <a:r>
              <a:rPr lang="en-US" altLang="en-US" sz="2800" dirty="0" err="1"/>
              <a:t>defence</a:t>
            </a:r>
            <a:r>
              <a:rPr lang="en-US" altLang="en-US" sz="2800" dirty="0"/>
              <a:t> minister and now its president, responded by offering them "in three sizes". The two men also signed a broad-ranging agreement governing military ties between the two countries that included a clause declaring that "the very existence of this agreement" was to remain secret.”</a:t>
            </a:r>
            <a:r>
              <a:rPr lang="en-US" altLang="en-US" sz="2800" dirty="0">
                <a:solidFill>
                  <a:schemeClr val="tx2"/>
                </a:solidFill>
              </a:rPr>
              <a:t> The Guardian, 5/24/2010, </a:t>
            </a:r>
            <a:r>
              <a:rPr lang="en-US" altLang="en-US" sz="1800" dirty="0">
                <a:solidFill>
                  <a:schemeClr val="tx2"/>
                </a:solidFill>
                <a:hlinkClick r:id="rId3"/>
              </a:rPr>
              <a:t>http://www.guardian.co.uk/world/2010/may/23/israel-south-africa-nuclear-weapons</a:t>
            </a:r>
            <a:r>
              <a:rPr lang="en-US" altLang="en-US" sz="1800" dirty="0"/>
              <a:t> </a:t>
            </a:r>
          </a:p>
        </p:txBody>
      </p:sp>
      <p:sp>
        <p:nvSpPr>
          <p:cNvPr id="70662" name="Rectangle 5"/>
          <p:cNvSpPr>
            <a:spLocks noChangeArrowheads="1"/>
          </p:cNvSpPr>
          <p:nvPr/>
        </p:nvSpPr>
        <p:spPr bwMode="auto">
          <a:xfrm>
            <a:off x="0" y="4114800"/>
            <a:ext cx="5029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br>
              <a:rPr lang="en-US" altLang="en-US" sz="7200"/>
            </a:br>
            <a:endParaRPr lang="en-US" altLang="en-US" sz="7200"/>
          </a:p>
        </p:txBody>
      </p:sp>
      <p:cxnSp>
        <p:nvCxnSpPr>
          <p:cNvPr id="70663" name="Straight Connector 8"/>
          <p:cNvCxnSpPr>
            <a:cxnSpLocks noChangeShapeType="1"/>
            <a:stCxn id="70662" idx="1"/>
          </p:cNvCxnSpPr>
          <p:nvPr/>
        </p:nvCxnSpPr>
        <p:spPr bwMode="auto">
          <a:xfrm rot="10800000">
            <a:off x="0" y="5257800"/>
            <a:ext cx="0" cy="1111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6"/>
          <p:cNvSpPr>
            <a:spLocks noChangeArrowheads="1"/>
          </p:cNvSpPr>
          <p:nvPr/>
        </p:nvSpPr>
        <p:spPr bwMode="auto">
          <a:xfrm>
            <a:off x="0" y="0"/>
            <a:ext cx="2286000" cy="658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200" b="1" dirty="0">
                <a:solidFill>
                  <a:schemeClr val="tx2"/>
                </a:solidFill>
              </a:rPr>
              <a:t>In 1961, South African prime minister Hendrik Verwoerd declared to the U.N. General Assembly that “Israel, like South Africa, is an apartheid state”-</a:t>
            </a:r>
            <a:r>
              <a:rPr lang="en-US" altLang="en-US" sz="1800" dirty="0"/>
              <a:t>Sasha </a:t>
            </a:r>
            <a:r>
              <a:rPr lang="en-US" altLang="en-US" sz="1800" dirty="0" err="1"/>
              <a:t>Polakow-Suransky</a:t>
            </a:r>
            <a:r>
              <a:rPr lang="en-US" altLang="en-US" sz="1800" dirty="0"/>
              <a:t>, </a:t>
            </a:r>
            <a:r>
              <a:rPr lang="en-US" altLang="en-US" sz="1800" i="1" dirty="0"/>
              <a:t>The Unspoken Alliance: Israel's Secret Relationship with Apartheid South Africa</a:t>
            </a:r>
            <a:r>
              <a:rPr lang="en-US" altLang="en-US" sz="1800" dirty="0"/>
              <a:t>, New York: Pantheon Books, 2010, page  241. </a:t>
            </a:r>
            <a:r>
              <a:rPr lang="en-US" altLang="en-US" sz="1800" b="1" dirty="0">
                <a:solidFill>
                  <a:schemeClr val="tx2"/>
                </a:solidFill>
              </a:rPr>
              <a:t>See photos on pages 82, 91, and 92. </a:t>
            </a:r>
          </a:p>
        </p:txBody>
      </p:sp>
      <p:pic>
        <p:nvPicPr>
          <p:cNvPr id="7" name="Picture 1" descr="http://ecx.images-amazon.com/images/I/51oZw2ABafL._SS5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0" y="0"/>
            <a:ext cx="9144000" cy="457200"/>
          </a:xfrm>
        </p:spPr>
        <p:txBody>
          <a:bodyPr/>
          <a:lstStyle/>
          <a:p>
            <a:r>
              <a:rPr lang="en-US" altLang="en-US" sz="2600" b="1" dirty="0"/>
              <a:t>Similarities between Zionist Israel and Apartheid South Africa</a:t>
            </a:r>
          </a:p>
        </p:txBody>
      </p:sp>
      <p:sp>
        <p:nvSpPr>
          <p:cNvPr id="3" name="Content Placeholder 2"/>
          <p:cNvSpPr>
            <a:spLocks noGrp="1"/>
          </p:cNvSpPr>
          <p:nvPr>
            <p:ph idx="1"/>
          </p:nvPr>
        </p:nvSpPr>
        <p:spPr>
          <a:xfrm>
            <a:off x="0" y="457200"/>
            <a:ext cx="9144000" cy="6096000"/>
          </a:xfrm>
        </p:spPr>
        <p:txBody>
          <a:bodyPr>
            <a:normAutofit fontScale="25000" lnSpcReduction="20000"/>
          </a:bodyPr>
          <a:lstStyle/>
          <a:p>
            <a:pPr>
              <a:defRPr/>
            </a:pPr>
            <a:r>
              <a:rPr lang="en-US" sz="5500" dirty="0"/>
              <a:t>Both were founded on exclusive ethnic foundations</a:t>
            </a:r>
          </a:p>
          <a:p>
            <a:pPr>
              <a:defRPr/>
            </a:pPr>
            <a:r>
              <a:rPr lang="en-US" sz="5500" dirty="0"/>
              <a:t>Both developed exclusive ethno-national political systems </a:t>
            </a:r>
          </a:p>
          <a:p>
            <a:pPr>
              <a:defRPr/>
            </a:pPr>
            <a:r>
              <a:rPr lang="en-US" sz="5500" dirty="0"/>
              <a:t>Both exercised exclusive ‘democracy’ or restricted ‘democracy’ for the ethnic group in power</a:t>
            </a:r>
          </a:p>
          <a:p>
            <a:pPr>
              <a:defRPr/>
            </a:pPr>
            <a:r>
              <a:rPr lang="en-US" sz="5500" dirty="0"/>
              <a:t>Both  continuously regenerate their respective ideologies—apartheid and Zionism</a:t>
            </a:r>
          </a:p>
          <a:p>
            <a:pPr lvl="1">
              <a:defRPr/>
            </a:pPr>
            <a:r>
              <a:rPr lang="en-US" sz="4800" dirty="0"/>
              <a:t>Membership is based on belonging to the exclusive ethnicity of the Volk, or on being a Jew</a:t>
            </a:r>
          </a:p>
          <a:p>
            <a:pPr lvl="1">
              <a:defRPr/>
            </a:pPr>
            <a:r>
              <a:rPr lang="en-US" sz="4800" dirty="0"/>
              <a:t>Claiming rights to land is based on settlement, biblical texts and historical connections</a:t>
            </a:r>
          </a:p>
          <a:p>
            <a:pPr lvl="1">
              <a:defRPr/>
            </a:pPr>
            <a:r>
              <a:rPr lang="en-US" sz="4800" dirty="0"/>
              <a:t>There is a felt need to have power and control over their own destiny</a:t>
            </a:r>
          </a:p>
          <a:p>
            <a:pPr lvl="1">
              <a:defRPr/>
            </a:pPr>
            <a:r>
              <a:rPr lang="en-US" sz="4800" dirty="0"/>
              <a:t>Both developed national identities in light of past trauma</a:t>
            </a:r>
          </a:p>
          <a:p>
            <a:pPr lvl="1">
              <a:defRPr/>
            </a:pPr>
            <a:r>
              <a:rPr lang="en-US" sz="4800" dirty="0"/>
              <a:t>Both held convictions and/or feelings of superiority (being God’s chosen people, and being culturally superior)</a:t>
            </a:r>
            <a:r>
              <a:rPr lang="en-US" dirty="0"/>
              <a:t>  </a:t>
            </a:r>
          </a:p>
          <a:p>
            <a:pPr>
              <a:defRPr/>
            </a:pPr>
            <a:r>
              <a:rPr lang="en-US" sz="5600" dirty="0"/>
              <a:t>Both political systems developed to become highly centralized, i.e. strong states </a:t>
            </a:r>
            <a:r>
              <a:rPr lang="en-US" sz="5600" dirty="0" err="1"/>
              <a:t>vis</a:t>
            </a:r>
            <a:r>
              <a:rPr lang="en-US" sz="5600" dirty="0"/>
              <a:t>-a-</a:t>
            </a:r>
            <a:r>
              <a:rPr lang="en-US" sz="5600" dirty="0" err="1"/>
              <a:t>vis</a:t>
            </a:r>
            <a:r>
              <a:rPr lang="en-US" sz="5600" dirty="0"/>
              <a:t> their societies</a:t>
            </a:r>
          </a:p>
          <a:p>
            <a:pPr>
              <a:defRPr/>
            </a:pPr>
            <a:r>
              <a:rPr lang="en-US" sz="5600" dirty="0"/>
              <a:t>Both cases fit with </a:t>
            </a:r>
            <a:r>
              <a:rPr lang="en-US" sz="5600" dirty="0" err="1"/>
              <a:t>Gramsci’s</a:t>
            </a:r>
            <a:r>
              <a:rPr lang="en-US" sz="5600" dirty="0"/>
              <a:t> argument on state-society and state-civil society relations , where hegemony of the political elite is achieved in a sophisticated manner, leading to voluntary consent</a:t>
            </a:r>
          </a:p>
          <a:p>
            <a:pPr>
              <a:defRPr/>
            </a:pPr>
            <a:r>
              <a:rPr lang="en-US" sz="5600" dirty="0"/>
              <a:t>Both systems continue/d to exert almost total control over the moral order of their respective societies </a:t>
            </a:r>
          </a:p>
          <a:p>
            <a:pPr>
              <a:defRPr/>
            </a:pPr>
            <a:r>
              <a:rPr lang="en-US" sz="5600" dirty="0"/>
              <a:t>Both political systems developed similar strategies towards the dominated side, adopting policies of discrimination and oppression</a:t>
            </a:r>
            <a:endParaRPr lang="en-US" sz="4800" dirty="0"/>
          </a:p>
          <a:p>
            <a:pPr lvl="1">
              <a:defRPr/>
            </a:pPr>
            <a:r>
              <a:rPr lang="en-US" sz="4800" dirty="0"/>
              <a:t>Discrimination by law has been widely used (in Israel, discriminatory laws included the ethnic-based citizenship or naturalization law (1952), the law of return (1950) and the state’s arrangements for land distribution (early 1950s). There are many more examples in the South African case, including the Native Act of 1913 for land distribution and the Population Registration Act of 1950</a:t>
            </a:r>
          </a:p>
          <a:p>
            <a:pPr lvl="1">
              <a:defRPr/>
            </a:pPr>
            <a:r>
              <a:rPr lang="en-US" sz="4800" dirty="0"/>
              <a:t>Policies of discrimination against the indigenous people were also translated by enforcing the settler society’s ethnic-national symbols while diminishing those of the natives  </a:t>
            </a:r>
            <a:endParaRPr lang="en-US" dirty="0"/>
          </a:p>
          <a:p>
            <a:pPr>
              <a:defRPr/>
            </a:pPr>
            <a:r>
              <a:rPr lang="en-US" sz="5600" dirty="0"/>
              <a:t>Both political systems which represented ethnic-national ideologies (have) also developed into highly militarized ones</a:t>
            </a:r>
          </a:p>
          <a:p>
            <a:pPr>
              <a:defRPr/>
            </a:pPr>
            <a:r>
              <a:rPr lang="en-US" sz="5600" dirty="0"/>
              <a:t>Both political systems developed indoctrinated societies both before and after they had come to power in 1948 Education policies and the media contributed heavily to this task. They promoted the national ideological aims of the state, stressed the rightness of self-ethnic goals, prioritized security, de-legitimized the opponent, and projected a positive image and perception of themselves as being simultaneously heroes and victims.</a:t>
            </a:r>
          </a:p>
          <a:p>
            <a:pPr>
              <a:defRPr/>
            </a:pPr>
            <a:r>
              <a:rPr lang="en-US" sz="5600" dirty="0"/>
              <a:t>Both political systems also adopted the vision of ‘separation’ as the prime option for reaching a settlement of the existing conflicts with the Other.</a:t>
            </a:r>
          </a:p>
          <a:p>
            <a:pPr>
              <a:buFontTx/>
              <a:buNone/>
              <a:defRPr/>
            </a:pPr>
            <a:r>
              <a:rPr lang="en-US" sz="5600" dirty="0"/>
              <a:t>The author concludes that Zionist Israel represents another form of apartheid (more sophisticated, more subtle in some aspects, and more vicious)</a:t>
            </a:r>
          </a:p>
          <a:p>
            <a:pPr>
              <a:buFontTx/>
              <a:buNone/>
              <a:defRPr/>
            </a:pPr>
            <a:r>
              <a:rPr lang="en-US" sz="4000" dirty="0" err="1">
                <a:solidFill>
                  <a:schemeClr val="tx2"/>
                </a:solidFill>
              </a:rPr>
              <a:t>Amneh</a:t>
            </a:r>
            <a:r>
              <a:rPr lang="en-US" sz="4000" dirty="0">
                <a:solidFill>
                  <a:schemeClr val="tx2"/>
                </a:solidFill>
              </a:rPr>
              <a:t> </a:t>
            </a:r>
            <a:r>
              <a:rPr lang="en-US" sz="4000" dirty="0" err="1">
                <a:solidFill>
                  <a:schemeClr val="tx2"/>
                </a:solidFill>
              </a:rPr>
              <a:t>Daoud</a:t>
            </a:r>
            <a:r>
              <a:rPr lang="en-US" sz="4000" dirty="0">
                <a:solidFill>
                  <a:schemeClr val="tx2"/>
                </a:solidFill>
              </a:rPr>
              <a:t> </a:t>
            </a:r>
            <a:r>
              <a:rPr lang="en-US" sz="4000" dirty="0" err="1">
                <a:solidFill>
                  <a:schemeClr val="tx2"/>
                </a:solidFill>
              </a:rPr>
              <a:t>Badran</a:t>
            </a:r>
            <a:r>
              <a:rPr lang="en-US" sz="4000" dirty="0">
                <a:solidFill>
                  <a:schemeClr val="tx2"/>
                </a:solidFill>
              </a:rPr>
              <a:t>, </a:t>
            </a:r>
            <a:r>
              <a:rPr lang="en-US" sz="4000" i="1" dirty="0">
                <a:solidFill>
                  <a:schemeClr val="tx2"/>
                </a:solidFill>
              </a:rPr>
              <a:t>Zionist Israel and Apartheid South Africa: Civil Society and Peace Building in Ethnic-National States</a:t>
            </a:r>
            <a:r>
              <a:rPr lang="en-US" sz="4000" dirty="0">
                <a:solidFill>
                  <a:schemeClr val="tx2"/>
                </a:solidFill>
              </a:rPr>
              <a:t>, New York: Routledge, 2010, p 175-176. </a:t>
            </a:r>
          </a:p>
          <a:p>
            <a:pPr>
              <a:buFontTx/>
              <a:buNone/>
              <a:defRPr/>
            </a:pPr>
            <a:endParaRPr lang="en-US" sz="4000" dirty="0"/>
          </a:p>
          <a:p>
            <a:pPr>
              <a:buFontTx/>
              <a:buNone/>
              <a:defRPr/>
            </a:pPr>
            <a:r>
              <a:rPr lang="en-US" sz="8800" b="1" dirty="0">
                <a:solidFill>
                  <a:schemeClr val="tx2"/>
                </a:solidFill>
              </a:rPr>
              <a:t>Richard Boyd Barrett TD (Irish Parliament)--- Israel is not a normal state and should not be treated as such,</a:t>
            </a:r>
            <a:r>
              <a:rPr lang="en-US" sz="7200" dirty="0"/>
              <a:t> </a:t>
            </a:r>
            <a:r>
              <a:rPr lang="en-US" sz="6400" dirty="0">
                <a:hlinkClick r:id="rId2"/>
              </a:rPr>
              <a:t>https://www.youtube.com/watch?v=3RYBV1X7_CM</a:t>
            </a:r>
            <a:r>
              <a:rPr lang="en-US" sz="6400" dirty="0"/>
              <a:t> </a:t>
            </a:r>
            <a:br>
              <a:rPr lang="en-US" sz="6400" dirty="0"/>
            </a:br>
            <a:endParaRPr lang="en-US" sz="6400" dirty="0"/>
          </a:p>
        </p:txBody>
      </p:sp>
      <p:cxnSp>
        <p:nvCxnSpPr>
          <p:cNvPr id="4" name="Straight Connector 3"/>
          <p:cNvCxnSpPr/>
          <p:nvPr/>
        </p:nvCxnSpPr>
        <p:spPr bwMode="auto">
          <a:xfrm>
            <a:off x="0" y="6172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0" y="0"/>
            <a:ext cx="9144000" cy="685800"/>
          </a:xfrm>
        </p:spPr>
        <p:txBody>
          <a:bodyPr/>
          <a:lstStyle/>
          <a:p>
            <a:r>
              <a:rPr lang="en-US" altLang="en-US" sz="4700" b="1" dirty="0"/>
              <a:t>French </a:t>
            </a:r>
            <a:r>
              <a:rPr lang="en-US" altLang="en-US" sz="4700" b="1" i="1" dirty="0"/>
              <a:t>pied noir </a:t>
            </a:r>
            <a:r>
              <a:rPr lang="en-US" altLang="en-US" sz="4700" b="1" dirty="0"/>
              <a:t>settlers in Algeria</a:t>
            </a:r>
          </a:p>
        </p:txBody>
      </p:sp>
      <p:sp>
        <p:nvSpPr>
          <p:cNvPr id="3" name="Content Placeholder 2"/>
          <p:cNvSpPr>
            <a:spLocks noGrp="1"/>
          </p:cNvSpPr>
          <p:nvPr>
            <p:ph idx="1"/>
          </p:nvPr>
        </p:nvSpPr>
        <p:spPr>
          <a:xfrm>
            <a:off x="22225" y="766763"/>
            <a:ext cx="9129713" cy="6091237"/>
          </a:xfrm>
        </p:spPr>
        <p:txBody>
          <a:bodyPr/>
          <a:lstStyle/>
          <a:p>
            <a:pPr marL="0" indent="0">
              <a:buFontTx/>
              <a:buNone/>
              <a:defRPr/>
            </a:pPr>
            <a:r>
              <a:rPr lang="en-US" sz="1400" dirty="0"/>
              <a:t>Shortly after the conquest of Algeria by France in 1830, one French general observed (in 1834) that “nearly all the Arabs can read and write; in each village, there are two schools.” p. 29</a:t>
            </a:r>
          </a:p>
          <a:p>
            <a:pPr marL="0" indent="0">
              <a:buFontTx/>
              <a:buNone/>
              <a:defRPr/>
            </a:pPr>
            <a:r>
              <a:rPr lang="en-US" sz="1400" dirty="0"/>
              <a:t>French Marshal </a:t>
            </a:r>
            <a:r>
              <a:rPr lang="en-US" sz="1400" dirty="0" err="1"/>
              <a:t>Bugeaud</a:t>
            </a:r>
            <a:r>
              <a:rPr lang="en-US" sz="1400" dirty="0"/>
              <a:t> said before France’s National Assembly in 1841: “Whenever there is fresh water and fertile land, there one must locate </a:t>
            </a:r>
            <a:r>
              <a:rPr lang="en-US" sz="1400" i="1" dirty="0"/>
              <a:t>colons</a:t>
            </a:r>
            <a:r>
              <a:rPr lang="en-US" sz="1400" dirty="0"/>
              <a:t> [settlers], without concerning oneself to whom these lands belong” p. 30</a:t>
            </a:r>
          </a:p>
          <a:p>
            <a:pPr marL="0" indent="0">
              <a:buFontTx/>
              <a:buNone/>
              <a:defRPr/>
            </a:pPr>
            <a:r>
              <a:rPr lang="en-US" sz="1400" dirty="0"/>
              <a:t>In 1847 de </a:t>
            </a:r>
            <a:r>
              <a:rPr lang="en-US" sz="1400" dirty="0" err="1"/>
              <a:t>Tocqeville</a:t>
            </a:r>
            <a:r>
              <a:rPr lang="en-US" sz="1400" dirty="0"/>
              <a:t> observed that “we [the French] have rendered Muslim society much more miserable and much more barbaric than it was before it </a:t>
            </a:r>
            <a:r>
              <a:rPr lang="en-US" sz="1400" dirty="0" err="1"/>
              <a:t>beccame</a:t>
            </a:r>
            <a:r>
              <a:rPr lang="en-US" sz="1400" dirty="0"/>
              <a:t> acquainted with us.” p. 29</a:t>
            </a:r>
          </a:p>
          <a:p>
            <a:pPr marL="0" indent="0">
              <a:buFontTx/>
              <a:buNone/>
              <a:defRPr/>
            </a:pPr>
            <a:r>
              <a:rPr lang="en-US" sz="1400" dirty="0"/>
              <a:t>“In the outer world, the most obvious kinsmen to the </a:t>
            </a:r>
            <a:r>
              <a:rPr lang="en-US" sz="1400" i="1" dirty="0"/>
              <a:t>pied noir </a:t>
            </a:r>
            <a:r>
              <a:rPr lang="en-US" sz="1400" dirty="0"/>
              <a:t>are the whites of South Africa, Rhodesia and the “Deep South” of the United States” p. 54</a:t>
            </a:r>
          </a:p>
          <a:p>
            <a:pPr marL="0" indent="0">
              <a:buFontTx/>
              <a:buNone/>
              <a:defRPr/>
            </a:pPr>
            <a:r>
              <a:rPr lang="en-US" sz="1400" dirty="0"/>
              <a:t>The </a:t>
            </a:r>
            <a:r>
              <a:rPr lang="en-US" sz="1400" i="1" dirty="0"/>
              <a:t>pied noir </a:t>
            </a:r>
            <a:r>
              <a:rPr lang="en-US" sz="1400" dirty="0"/>
              <a:t>would habitually</a:t>
            </a:r>
            <a:r>
              <a:rPr lang="en-US" sz="1400" i="1" dirty="0"/>
              <a:t> </a:t>
            </a:r>
            <a:r>
              <a:rPr lang="en-US" sz="1400" i="1" dirty="0" err="1"/>
              <a:t>tutoyer</a:t>
            </a:r>
            <a:r>
              <a:rPr lang="en-US" sz="1400" i="1" dirty="0"/>
              <a:t> </a:t>
            </a:r>
            <a:r>
              <a:rPr lang="en-US" sz="1400" dirty="0"/>
              <a:t>any Muslim—a form of speech reserved for inmates, domestics or animals—and was outraged were it ever suggested that this might be a manifestation of racism. Commenting on this, Pierre Nora (admittedly a Frenchman often unduly harsh in his criticism of the </a:t>
            </a:r>
            <a:r>
              <a:rPr lang="en-US" sz="1400" i="1" dirty="0" err="1"/>
              <a:t>pieds</a:t>
            </a:r>
            <a:r>
              <a:rPr lang="en-US" sz="1400" i="1" dirty="0"/>
              <a:t> noirs</a:t>
            </a:r>
            <a:r>
              <a:rPr lang="en-US" sz="1400" dirty="0"/>
              <a:t>) adds an illustration of a judge asking in court: </a:t>
            </a:r>
          </a:p>
          <a:p>
            <a:pPr marL="0" indent="0">
              <a:buFontTx/>
              <a:buNone/>
              <a:defRPr/>
            </a:pPr>
            <a:r>
              <a:rPr lang="en-US" sz="1400" dirty="0"/>
              <a:t>“Are there any other witnesses?”</a:t>
            </a:r>
          </a:p>
          <a:p>
            <a:pPr marL="0" indent="0">
              <a:buFontTx/>
              <a:buNone/>
              <a:defRPr/>
            </a:pPr>
            <a:r>
              <a:rPr lang="en-US" sz="1400" dirty="0"/>
              <a:t>“Yes, five; two men and three Arabs.” p. 55</a:t>
            </a:r>
          </a:p>
          <a:p>
            <a:pPr marL="0" indent="0">
              <a:buFontTx/>
              <a:buNone/>
              <a:defRPr/>
            </a:pPr>
            <a:r>
              <a:rPr lang="en-US" sz="1400" dirty="0"/>
              <a:t>When the Algerian National Liberation won the eight year-war (1954-1962) against the </a:t>
            </a:r>
            <a:r>
              <a:rPr lang="en-US" sz="1400" i="1" dirty="0" err="1"/>
              <a:t>pieds</a:t>
            </a:r>
            <a:r>
              <a:rPr lang="en-US" sz="1400" i="1" dirty="0"/>
              <a:t> noirs </a:t>
            </a:r>
            <a:r>
              <a:rPr lang="en-US" sz="1400" dirty="0"/>
              <a:t>settlers and 600,000 French troops [p. 506], French settlers began to exit Algeria. “When the exodus was all over it was estimated that 50,000 </a:t>
            </a:r>
            <a:r>
              <a:rPr lang="en-US" sz="1400" i="1" dirty="0" err="1"/>
              <a:t>pieds</a:t>
            </a:r>
            <a:r>
              <a:rPr lang="en-US" sz="1400" i="1" dirty="0"/>
              <a:t> noirs </a:t>
            </a:r>
            <a:r>
              <a:rPr lang="en-US" sz="1400" dirty="0"/>
              <a:t>had gone to Spain; 12,000 to Canada; 10,000 to Israel; and 1,550 to Argentina. But the huge mass, 1,380,000 strong (which included the luckier Muslim refugees)—equivalent then to the combined population of the two biggest French cities after Paris—had flooded into France. Only 30,000 stayed bravely, or hopelessly, behind.” P. 533</a:t>
            </a:r>
          </a:p>
          <a:p>
            <a:pPr marL="0" indent="0">
              <a:buFontTx/>
              <a:buNone/>
              <a:defRPr/>
            </a:pPr>
            <a:r>
              <a:rPr lang="en-US" sz="1400" dirty="0"/>
              <a:t>“Algeria adopts the round figure of </a:t>
            </a:r>
            <a:r>
              <a:rPr lang="en-US" sz="1400" i="1" dirty="0">
                <a:effectLst>
                  <a:outerShdw blurRad="38100" dist="38100" dir="2700000" algn="tl">
                    <a:srgbClr val="000000">
                      <a:alpha val="43137"/>
                    </a:srgbClr>
                  </a:outerShdw>
                </a:effectLst>
              </a:rPr>
              <a:t>one million </a:t>
            </a:r>
            <a:r>
              <a:rPr lang="en-US" sz="1400" dirty="0"/>
              <a:t>as representing her war dead” p. 538</a:t>
            </a:r>
          </a:p>
          <a:p>
            <a:pPr marL="0" indent="0">
              <a:buFontTx/>
              <a:buNone/>
              <a:defRPr/>
            </a:pPr>
            <a:r>
              <a:rPr lang="en-US" sz="1400" dirty="0">
                <a:solidFill>
                  <a:schemeClr val="tx2"/>
                </a:solidFill>
              </a:rPr>
              <a:t>Source: Alistair Horne, </a:t>
            </a:r>
            <a:r>
              <a:rPr lang="en-US" sz="1400" b="1" i="1" dirty="0">
                <a:solidFill>
                  <a:schemeClr val="tx2"/>
                </a:solidFill>
              </a:rPr>
              <a:t>A Savage War of Peace: Algeria 1954-1962</a:t>
            </a:r>
            <a:r>
              <a:rPr lang="en-US" sz="1400" dirty="0">
                <a:solidFill>
                  <a:schemeClr val="tx2"/>
                </a:solidFill>
              </a:rPr>
              <a:t>, New York: The Viking Press, 1977.</a:t>
            </a:r>
          </a:p>
          <a:p>
            <a:pPr marL="0" indent="0">
              <a:buFontTx/>
              <a:buNone/>
              <a:defRPr/>
            </a:pPr>
            <a:r>
              <a:rPr lang="en-US" sz="1300" dirty="0">
                <a:solidFill>
                  <a:schemeClr val="tx2"/>
                </a:solidFill>
              </a:rPr>
              <a:t>“Il </a:t>
            </a:r>
            <a:r>
              <a:rPr lang="en-US" sz="1300" dirty="0" err="1">
                <a:solidFill>
                  <a:schemeClr val="tx2"/>
                </a:solidFill>
              </a:rPr>
              <a:t>était</a:t>
            </a:r>
            <a:r>
              <a:rPr lang="en-US" sz="1300" dirty="0">
                <a:solidFill>
                  <a:schemeClr val="tx2"/>
                </a:solidFill>
              </a:rPr>
              <a:t> rare </a:t>
            </a:r>
            <a:r>
              <a:rPr lang="en-US" sz="1300" dirty="0" err="1">
                <a:solidFill>
                  <a:schemeClr val="tx2"/>
                </a:solidFill>
              </a:rPr>
              <a:t>que</a:t>
            </a:r>
            <a:r>
              <a:rPr lang="en-US" sz="1300" dirty="0">
                <a:solidFill>
                  <a:schemeClr val="tx2"/>
                </a:solidFill>
              </a:rPr>
              <a:t> les </a:t>
            </a:r>
            <a:r>
              <a:rPr lang="en-US" sz="1300" dirty="0" err="1">
                <a:solidFill>
                  <a:schemeClr val="tx2"/>
                </a:solidFill>
              </a:rPr>
              <a:t>prisonniers</a:t>
            </a:r>
            <a:r>
              <a:rPr lang="en-US" sz="1300" dirty="0">
                <a:solidFill>
                  <a:schemeClr val="tx2"/>
                </a:solidFill>
              </a:rPr>
              <a:t> </a:t>
            </a:r>
            <a:r>
              <a:rPr lang="en-US" sz="1300" dirty="0" err="1">
                <a:solidFill>
                  <a:schemeClr val="tx2"/>
                </a:solidFill>
              </a:rPr>
              <a:t>interrogés</a:t>
            </a:r>
            <a:r>
              <a:rPr lang="en-US" sz="1300" dirty="0">
                <a:solidFill>
                  <a:schemeClr val="tx2"/>
                </a:solidFill>
              </a:rPr>
              <a:t> la </a:t>
            </a:r>
            <a:r>
              <a:rPr lang="en-US" sz="1300" dirty="0" err="1">
                <a:solidFill>
                  <a:schemeClr val="tx2"/>
                </a:solidFill>
              </a:rPr>
              <a:t>nuit</a:t>
            </a:r>
            <a:r>
              <a:rPr lang="en-US" sz="1300" dirty="0">
                <a:solidFill>
                  <a:schemeClr val="tx2"/>
                </a:solidFill>
              </a:rPr>
              <a:t> se </a:t>
            </a:r>
            <a:r>
              <a:rPr lang="en-US" sz="1300" dirty="0" err="1">
                <a:solidFill>
                  <a:schemeClr val="tx2"/>
                </a:solidFill>
              </a:rPr>
              <a:t>trouvent</a:t>
            </a:r>
            <a:r>
              <a:rPr lang="en-US" sz="1300" dirty="0">
                <a:solidFill>
                  <a:schemeClr val="tx2"/>
                </a:solidFill>
              </a:rPr>
              <a:t> encore </a:t>
            </a:r>
            <a:r>
              <a:rPr lang="en-US" sz="1300" dirty="0" err="1">
                <a:solidFill>
                  <a:schemeClr val="tx2"/>
                </a:solidFill>
              </a:rPr>
              <a:t>vivants</a:t>
            </a:r>
            <a:r>
              <a:rPr lang="en-US" sz="1300" dirty="0">
                <a:solidFill>
                  <a:schemeClr val="tx2"/>
                </a:solidFill>
              </a:rPr>
              <a:t> au petit </a:t>
            </a:r>
            <a:r>
              <a:rPr lang="en-US" sz="1300" dirty="0" err="1">
                <a:solidFill>
                  <a:schemeClr val="tx2"/>
                </a:solidFill>
              </a:rPr>
              <a:t>matin</a:t>
            </a:r>
            <a:r>
              <a:rPr lang="en-US" sz="1300" dirty="0">
                <a:solidFill>
                  <a:schemeClr val="tx2"/>
                </a:solidFill>
              </a:rPr>
              <a:t>. </a:t>
            </a:r>
            <a:r>
              <a:rPr lang="en-US" sz="1300" dirty="0" err="1">
                <a:solidFill>
                  <a:schemeClr val="tx2"/>
                </a:solidFill>
              </a:rPr>
              <a:t>Qu’ils</a:t>
            </a:r>
            <a:r>
              <a:rPr lang="en-US" sz="1300" dirty="0">
                <a:solidFill>
                  <a:schemeClr val="tx2"/>
                </a:solidFill>
              </a:rPr>
              <a:t> </a:t>
            </a:r>
            <a:r>
              <a:rPr lang="en-US" sz="1300" dirty="0" err="1">
                <a:solidFill>
                  <a:schemeClr val="tx2"/>
                </a:solidFill>
              </a:rPr>
              <a:t>aient</a:t>
            </a:r>
            <a:r>
              <a:rPr lang="en-US" sz="1300" dirty="0">
                <a:solidFill>
                  <a:schemeClr val="tx2"/>
                </a:solidFill>
              </a:rPr>
              <a:t> </a:t>
            </a:r>
            <a:r>
              <a:rPr lang="en-US" sz="1300" dirty="0" err="1">
                <a:solidFill>
                  <a:schemeClr val="tx2"/>
                </a:solidFill>
              </a:rPr>
              <a:t>parlé</a:t>
            </a:r>
            <a:r>
              <a:rPr lang="en-US" sz="1300" dirty="0">
                <a:solidFill>
                  <a:schemeClr val="tx2"/>
                </a:solidFill>
              </a:rPr>
              <a:t> </a:t>
            </a:r>
            <a:r>
              <a:rPr lang="en-US" sz="1300" dirty="0" err="1">
                <a:solidFill>
                  <a:schemeClr val="tx2"/>
                </a:solidFill>
              </a:rPr>
              <a:t>ou</a:t>
            </a:r>
            <a:r>
              <a:rPr lang="en-US" sz="1300" dirty="0">
                <a:solidFill>
                  <a:schemeClr val="tx2"/>
                </a:solidFill>
              </a:rPr>
              <a:t> pas, </a:t>
            </a:r>
            <a:r>
              <a:rPr lang="en-US" sz="1300" dirty="0" err="1">
                <a:solidFill>
                  <a:schemeClr val="tx2"/>
                </a:solidFill>
              </a:rPr>
              <a:t>il</a:t>
            </a:r>
            <a:r>
              <a:rPr lang="en-US" sz="1300" dirty="0">
                <a:solidFill>
                  <a:schemeClr val="tx2"/>
                </a:solidFill>
              </a:rPr>
              <a:t> </a:t>
            </a:r>
            <a:r>
              <a:rPr lang="en-US" sz="1300" dirty="0" err="1">
                <a:solidFill>
                  <a:schemeClr val="tx2"/>
                </a:solidFill>
              </a:rPr>
              <a:t>étaient</a:t>
            </a:r>
            <a:r>
              <a:rPr lang="en-US" sz="1300" dirty="0">
                <a:solidFill>
                  <a:schemeClr val="tx2"/>
                </a:solidFill>
              </a:rPr>
              <a:t> </a:t>
            </a:r>
            <a:r>
              <a:rPr lang="en-US" sz="1300" dirty="0" err="1">
                <a:solidFill>
                  <a:schemeClr val="tx2"/>
                </a:solidFill>
              </a:rPr>
              <a:t>généralement</a:t>
            </a:r>
            <a:r>
              <a:rPr lang="en-US" sz="1300" dirty="0">
                <a:solidFill>
                  <a:schemeClr val="tx2"/>
                </a:solidFill>
              </a:rPr>
              <a:t> </a:t>
            </a:r>
            <a:r>
              <a:rPr lang="en-US" sz="1300" dirty="0" err="1">
                <a:solidFill>
                  <a:schemeClr val="tx2"/>
                </a:solidFill>
              </a:rPr>
              <a:t>neutralisés</a:t>
            </a:r>
            <a:r>
              <a:rPr lang="en-US" sz="1300" dirty="0">
                <a:solidFill>
                  <a:schemeClr val="tx2"/>
                </a:solidFill>
              </a:rPr>
              <a:t>. Il </a:t>
            </a:r>
            <a:r>
              <a:rPr lang="en-US" sz="1300" dirty="0" err="1">
                <a:solidFill>
                  <a:schemeClr val="tx2"/>
                </a:solidFill>
              </a:rPr>
              <a:t>était</a:t>
            </a:r>
            <a:r>
              <a:rPr lang="en-US" sz="1300" dirty="0">
                <a:solidFill>
                  <a:schemeClr val="tx2"/>
                </a:solidFill>
              </a:rPr>
              <a:t> impossible de les </a:t>
            </a:r>
            <a:r>
              <a:rPr lang="en-US" sz="1300" dirty="0" err="1">
                <a:solidFill>
                  <a:schemeClr val="tx2"/>
                </a:solidFill>
              </a:rPr>
              <a:t>remettre</a:t>
            </a:r>
            <a:r>
              <a:rPr lang="en-US" sz="1300" dirty="0">
                <a:solidFill>
                  <a:schemeClr val="tx2"/>
                </a:solidFill>
              </a:rPr>
              <a:t> </a:t>
            </a:r>
            <a:r>
              <a:rPr lang="en-US" sz="1300" dirty="0" err="1">
                <a:solidFill>
                  <a:schemeClr val="tx2"/>
                </a:solidFill>
              </a:rPr>
              <a:t>dans</a:t>
            </a:r>
            <a:r>
              <a:rPr lang="en-US" sz="1300" dirty="0">
                <a:solidFill>
                  <a:schemeClr val="tx2"/>
                </a:solidFill>
              </a:rPr>
              <a:t> le circuit </a:t>
            </a:r>
            <a:r>
              <a:rPr lang="en-US" sz="1300" dirty="0" err="1">
                <a:solidFill>
                  <a:schemeClr val="tx2"/>
                </a:solidFill>
              </a:rPr>
              <a:t>judiciaire</a:t>
            </a:r>
            <a:r>
              <a:rPr lang="en-US" sz="1300" dirty="0">
                <a:solidFill>
                  <a:schemeClr val="tx2"/>
                </a:solidFill>
              </a:rPr>
              <a:t>. </a:t>
            </a:r>
            <a:r>
              <a:rPr lang="en-US" sz="1300" dirty="0" err="1">
                <a:solidFill>
                  <a:schemeClr val="tx2"/>
                </a:solidFill>
              </a:rPr>
              <a:t>Ils</a:t>
            </a:r>
            <a:r>
              <a:rPr lang="en-US" sz="1300" dirty="0">
                <a:solidFill>
                  <a:schemeClr val="tx2"/>
                </a:solidFill>
              </a:rPr>
              <a:t> </a:t>
            </a:r>
            <a:r>
              <a:rPr lang="en-US" sz="1300" dirty="0" err="1">
                <a:solidFill>
                  <a:schemeClr val="tx2"/>
                </a:solidFill>
              </a:rPr>
              <a:t>étaient</a:t>
            </a:r>
            <a:r>
              <a:rPr lang="en-US" sz="1300" dirty="0">
                <a:solidFill>
                  <a:schemeClr val="tx2"/>
                </a:solidFill>
              </a:rPr>
              <a:t> trop </a:t>
            </a:r>
            <a:r>
              <a:rPr lang="en-US" sz="1300" dirty="0" err="1">
                <a:solidFill>
                  <a:schemeClr val="tx2"/>
                </a:solidFill>
              </a:rPr>
              <a:t>nombreux</a:t>
            </a:r>
            <a:r>
              <a:rPr lang="en-US" sz="1300" dirty="0">
                <a:solidFill>
                  <a:schemeClr val="tx2"/>
                </a:solidFill>
              </a:rPr>
              <a:t> et les </a:t>
            </a:r>
            <a:r>
              <a:rPr lang="en-US" sz="1300" dirty="0" err="1">
                <a:solidFill>
                  <a:schemeClr val="tx2"/>
                </a:solidFill>
              </a:rPr>
              <a:t>rouages</a:t>
            </a:r>
            <a:r>
              <a:rPr lang="en-US" sz="1300" dirty="0">
                <a:solidFill>
                  <a:schemeClr val="tx2"/>
                </a:solidFill>
              </a:rPr>
              <a:t> de la machine se </a:t>
            </a:r>
            <a:r>
              <a:rPr lang="en-US" sz="1300" dirty="0" err="1">
                <a:solidFill>
                  <a:schemeClr val="tx2"/>
                </a:solidFill>
              </a:rPr>
              <a:t>seraient</a:t>
            </a:r>
            <a:r>
              <a:rPr lang="en-US" sz="1300" dirty="0">
                <a:solidFill>
                  <a:schemeClr val="tx2"/>
                </a:solidFill>
              </a:rPr>
              <a:t> </a:t>
            </a:r>
            <a:r>
              <a:rPr lang="en-US" sz="1300" dirty="0" err="1">
                <a:solidFill>
                  <a:schemeClr val="tx2"/>
                </a:solidFill>
              </a:rPr>
              <a:t>grippés</a:t>
            </a:r>
            <a:r>
              <a:rPr lang="en-US" sz="1300" dirty="0">
                <a:solidFill>
                  <a:schemeClr val="tx2"/>
                </a:solidFill>
              </a:rPr>
              <a:t>… Plus de </a:t>
            </a:r>
            <a:r>
              <a:rPr lang="en-US" sz="1300" dirty="0" err="1">
                <a:solidFill>
                  <a:schemeClr val="tx2"/>
                </a:solidFill>
              </a:rPr>
              <a:t>vingt</a:t>
            </a:r>
            <a:r>
              <a:rPr lang="en-US" sz="1300" dirty="0">
                <a:solidFill>
                  <a:schemeClr val="tx2"/>
                </a:solidFill>
              </a:rPr>
              <a:t> mille </a:t>
            </a:r>
            <a:r>
              <a:rPr lang="en-US" sz="1300" dirty="0" err="1">
                <a:solidFill>
                  <a:schemeClr val="tx2"/>
                </a:solidFill>
              </a:rPr>
              <a:t>personnes</a:t>
            </a:r>
            <a:r>
              <a:rPr lang="en-US" sz="1300" dirty="0">
                <a:solidFill>
                  <a:schemeClr val="tx2"/>
                </a:solidFill>
              </a:rPr>
              <a:t> son </a:t>
            </a:r>
            <a:r>
              <a:rPr lang="en-US" sz="1300" dirty="0" err="1">
                <a:solidFill>
                  <a:schemeClr val="tx2"/>
                </a:solidFill>
              </a:rPr>
              <a:t>passées</a:t>
            </a:r>
            <a:r>
              <a:rPr lang="en-US" sz="1300" dirty="0">
                <a:solidFill>
                  <a:schemeClr val="tx2"/>
                </a:solidFill>
              </a:rPr>
              <a:t> par </a:t>
            </a:r>
            <a:r>
              <a:rPr lang="en-US" sz="1300" dirty="0" err="1">
                <a:solidFill>
                  <a:schemeClr val="tx2"/>
                </a:solidFill>
              </a:rPr>
              <a:t>ce</a:t>
            </a:r>
            <a:r>
              <a:rPr lang="en-US" sz="1300" dirty="0">
                <a:solidFill>
                  <a:schemeClr val="tx2"/>
                </a:solidFill>
              </a:rPr>
              <a:t> camp: </a:t>
            </a:r>
            <a:r>
              <a:rPr lang="en-US" sz="1300" dirty="0" err="1">
                <a:solidFill>
                  <a:schemeClr val="tx2"/>
                </a:solidFill>
              </a:rPr>
              <a:t>trois</a:t>
            </a:r>
            <a:r>
              <a:rPr lang="en-US" sz="1300" dirty="0">
                <a:solidFill>
                  <a:schemeClr val="tx2"/>
                </a:solidFill>
              </a:rPr>
              <a:t> pour cent de la population de </a:t>
            </a:r>
            <a:r>
              <a:rPr lang="en-US" sz="1300" dirty="0" err="1">
                <a:solidFill>
                  <a:schemeClr val="tx2"/>
                </a:solidFill>
              </a:rPr>
              <a:t>l’agglomération</a:t>
            </a:r>
            <a:r>
              <a:rPr lang="en-US" sz="1300" dirty="0">
                <a:solidFill>
                  <a:schemeClr val="tx2"/>
                </a:solidFill>
              </a:rPr>
              <a:t> </a:t>
            </a:r>
            <a:r>
              <a:rPr lang="en-US" sz="1300" dirty="0" err="1">
                <a:solidFill>
                  <a:schemeClr val="tx2"/>
                </a:solidFill>
              </a:rPr>
              <a:t>d’Alger</a:t>
            </a:r>
            <a:r>
              <a:rPr lang="en-US" sz="1300" dirty="0">
                <a:solidFill>
                  <a:schemeClr val="tx2"/>
                </a:solidFill>
              </a:rPr>
              <a:t>. Comment </a:t>
            </a:r>
            <a:r>
              <a:rPr lang="en-US" sz="1300" dirty="0" err="1">
                <a:solidFill>
                  <a:schemeClr val="tx2"/>
                </a:solidFill>
              </a:rPr>
              <a:t>confier</a:t>
            </a:r>
            <a:r>
              <a:rPr lang="en-US" sz="1300" dirty="0">
                <a:solidFill>
                  <a:schemeClr val="tx2"/>
                </a:solidFill>
              </a:rPr>
              <a:t> </a:t>
            </a:r>
            <a:r>
              <a:rPr lang="en-US" sz="1300" dirty="0" err="1">
                <a:solidFill>
                  <a:schemeClr val="tx2"/>
                </a:solidFill>
              </a:rPr>
              <a:t>tous</a:t>
            </a:r>
            <a:r>
              <a:rPr lang="en-US" sz="1300" dirty="0">
                <a:solidFill>
                  <a:schemeClr val="tx2"/>
                </a:solidFill>
              </a:rPr>
              <a:t> </a:t>
            </a:r>
            <a:r>
              <a:rPr lang="en-US" sz="1300" dirty="0" err="1">
                <a:solidFill>
                  <a:schemeClr val="tx2"/>
                </a:solidFill>
              </a:rPr>
              <a:t>ces</a:t>
            </a:r>
            <a:r>
              <a:rPr lang="en-US" sz="1300" dirty="0">
                <a:solidFill>
                  <a:schemeClr val="tx2"/>
                </a:solidFill>
              </a:rPr>
              <a:t> gens à la Justice?”--- </a:t>
            </a:r>
            <a:r>
              <a:rPr lang="en-US" sz="1200" dirty="0"/>
              <a:t>Paul </a:t>
            </a:r>
            <a:r>
              <a:rPr lang="en-US" sz="1200" dirty="0" err="1"/>
              <a:t>Aussaresses</a:t>
            </a:r>
            <a:r>
              <a:rPr lang="en-US" sz="1200" dirty="0"/>
              <a:t>, </a:t>
            </a:r>
            <a:r>
              <a:rPr lang="en-US" sz="1200" i="1" dirty="0"/>
              <a:t>Services </a:t>
            </a:r>
            <a:r>
              <a:rPr lang="en-US" sz="1200" i="1" dirty="0" err="1"/>
              <a:t>Spéciaux</a:t>
            </a:r>
            <a:r>
              <a:rPr lang="en-US" sz="1200" i="1" dirty="0"/>
              <a:t>: </a:t>
            </a:r>
            <a:r>
              <a:rPr lang="en-US" sz="1200" i="1" dirty="0" err="1"/>
              <a:t>Algérie</a:t>
            </a:r>
            <a:r>
              <a:rPr lang="en-US" sz="1200" i="1" dirty="0"/>
              <a:t> 1955-1957</a:t>
            </a:r>
            <a:r>
              <a:rPr lang="en-US" sz="1200" dirty="0"/>
              <a:t>, Saint-</a:t>
            </a:r>
            <a:r>
              <a:rPr lang="en-US" sz="1200" dirty="0" err="1"/>
              <a:t>Amant</a:t>
            </a:r>
            <a:r>
              <a:rPr lang="en-US" sz="1200" dirty="0"/>
              <a:t>-</a:t>
            </a:r>
            <a:r>
              <a:rPr lang="en-US" sz="1200" dirty="0" err="1"/>
              <a:t>Montrond</a:t>
            </a:r>
            <a:r>
              <a:rPr lang="en-US" sz="1200" dirty="0"/>
              <a:t>: Perrin, Mai 2001, pages 153-154</a:t>
            </a:r>
            <a:endParaRPr lang="en-US" sz="1200" dirty="0">
              <a:solidFill>
                <a:schemeClr val="tx2"/>
              </a:solidFill>
            </a:endParaRPr>
          </a:p>
          <a:p>
            <a:pPr marL="0" indent="0">
              <a:buFontTx/>
              <a:buNone/>
              <a:defRPr/>
            </a:pPr>
            <a:r>
              <a:rPr lang="en-US" sz="800" dirty="0">
                <a:solidFill>
                  <a:schemeClr val="tx2"/>
                </a:solidFill>
              </a:rPr>
              <a:t>Paul </a:t>
            </a:r>
            <a:r>
              <a:rPr lang="en-US" sz="800" dirty="0" err="1">
                <a:solidFill>
                  <a:schemeClr val="tx2"/>
                </a:solidFill>
              </a:rPr>
              <a:t>Aussaresses</a:t>
            </a:r>
            <a:r>
              <a:rPr lang="en-US" sz="800" dirty="0">
                <a:solidFill>
                  <a:schemeClr val="tx2"/>
                </a:solidFill>
              </a:rPr>
              <a:t>, ancient de la France </a:t>
            </a:r>
            <a:r>
              <a:rPr lang="en-US" sz="800" dirty="0" err="1">
                <a:solidFill>
                  <a:schemeClr val="tx2"/>
                </a:solidFill>
              </a:rPr>
              <a:t>libre</a:t>
            </a:r>
            <a:r>
              <a:rPr lang="en-US" sz="800" dirty="0">
                <a:solidFill>
                  <a:schemeClr val="tx2"/>
                </a:solidFill>
              </a:rPr>
              <a:t>, </a:t>
            </a:r>
            <a:r>
              <a:rPr lang="en-US" sz="800" dirty="0" err="1">
                <a:solidFill>
                  <a:schemeClr val="tx2"/>
                </a:solidFill>
              </a:rPr>
              <a:t>général</a:t>
            </a:r>
            <a:r>
              <a:rPr lang="en-US" sz="800" dirty="0">
                <a:solidFill>
                  <a:schemeClr val="tx2"/>
                </a:solidFill>
              </a:rPr>
              <a:t> de la brigade de </a:t>
            </a:r>
            <a:r>
              <a:rPr lang="en-US" sz="800" dirty="0" err="1">
                <a:solidFill>
                  <a:schemeClr val="tx2"/>
                </a:solidFill>
              </a:rPr>
              <a:t>l’armée</a:t>
            </a:r>
            <a:r>
              <a:rPr lang="en-US" sz="800" dirty="0">
                <a:solidFill>
                  <a:schemeClr val="tx2"/>
                </a:solidFill>
              </a:rPr>
              <a:t> </a:t>
            </a:r>
            <a:r>
              <a:rPr lang="en-US" sz="800" dirty="0" err="1">
                <a:solidFill>
                  <a:schemeClr val="tx2"/>
                </a:solidFill>
              </a:rPr>
              <a:t>française</a:t>
            </a:r>
            <a:r>
              <a:rPr lang="en-US" sz="800" dirty="0">
                <a:solidFill>
                  <a:schemeClr val="tx2"/>
                </a:solidFill>
              </a:rPr>
              <a:t>, </a:t>
            </a:r>
            <a:r>
              <a:rPr lang="en-US" sz="800" dirty="0" err="1">
                <a:solidFill>
                  <a:schemeClr val="tx2"/>
                </a:solidFill>
              </a:rPr>
              <a:t>engagé</a:t>
            </a:r>
            <a:r>
              <a:rPr lang="en-US" sz="800" dirty="0">
                <a:solidFill>
                  <a:schemeClr val="tx2"/>
                </a:solidFill>
              </a:rPr>
              <a:t> </a:t>
            </a:r>
            <a:r>
              <a:rPr lang="en-US" sz="800" dirty="0" err="1">
                <a:solidFill>
                  <a:schemeClr val="tx2"/>
                </a:solidFill>
              </a:rPr>
              <a:t>dans</a:t>
            </a:r>
            <a:r>
              <a:rPr lang="en-US" sz="800" dirty="0">
                <a:solidFill>
                  <a:schemeClr val="tx2"/>
                </a:solidFill>
              </a:rPr>
              <a:t> les services </a:t>
            </a:r>
            <a:r>
              <a:rPr lang="en-US" sz="800" dirty="0" err="1">
                <a:solidFill>
                  <a:schemeClr val="tx2"/>
                </a:solidFill>
              </a:rPr>
              <a:t>spéciaux</a:t>
            </a:r>
            <a:r>
              <a:rPr lang="en-US" sz="800" dirty="0">
                <a:solidFill>
                  <a:schemeClr val="tx2"/>
                </a:solidFill>
              </a:rPr>
              <a:t>, </a:t>
            </a:r>
            <a:r>
              <a:rPr lang="en-US" sz="800" dirty="0" err="1">
                <a:solidFill>
                  <a:schemeClr val="tx2"/>
                </a:solidFill>
              </a:rPr>
              <a:t>est</a:t>
            </a:r>
            <a:r>
              <a:rPr lang="en-US" sz="800" dirty="0">
                <a:solidFill>
                  <a:schemeClr val="tx2"/>
                </a:solidFill>
              </a:rPr>
              <a:t> </a:t>
            </a:r>
            <a:r>
              <a:rPr lang="en-US" sz="800" dirty="0" err="1">
                <a:solidFill>
                  <a:schemeClr val="tx2"/>
                </a:solidFill>
              </a:rPr>
              <a:t>envoyé</a:t>
            </a:r>
            <a:r>
              <a:rPr lang="en-US" sz="800" dirty="0">
                <a:solidFill>
                  <a:schemeClr val="tx2"/>
                </a:solidFill>
              </a:rPr>
              <a:t> par le </a:t>
            </a:r>
            <a:r>
              <a:rPr lang="en-US" sz="800" dirty="0" err="1">
                <a:solidFill>
                  <a:schemeClr val="tx2"/>
                </a:solidFill>
              </a:rPr>
              <a:t>général</a:t>
            </a:r>
            <a:r>
              <a:rPr lang="en-US" sz="800" dirty="0">
                <a:solidFill>
                  <a:schemeClr val="tx2"/>
                </a:solidFill>
              </a:rPr>
              <a:t> de Gaulle </a:t>
            </a:r>
            <a:r>
              <a:rPr lang="en-US" sz="800" dirty="0" err="1">
                <a:solidFill>
                  <a:schemeClr val="tx2"/>
                </a:solidFill>
              </a:rPr>
              <a:t>dans</a:t>
            </a:r>
            <a:r>
              <a:rPr lang="en-US" sz="800" dirty="0">
                <a:solidFill>
                  <a:schemeClr val="tx2"/>
                </a:solidFill>
              </a:rPr>
              <a:t> les </a:t>
            </a:r>
            <a:r>
              <a:rPr lang="en-US" sz="800" dirty="0" err="1">
                <a:solidFill>
                  <a:schemeClr val="tx2"/>
                </a:solidFill>
              </a:rPr>
              <a:t>opérations</a:t>
            </a:r>
            <a:r>
              <a:rPr lang="en-US" sz="800" dirty="0">
                <a:solidFill>
                  <a:schemeClr val="tx2"/>
                </a:solidFill>
              </a:rPr>
              <a:t> </a:t>
            </a:r>
            <a:r>
              <a:rPr lang="en-US" sz="800" dirty="0" err="1">
                <a:solidFill>
                  <a:schemeClr val="tx2"/>
                </a:solidFill>
              </a:rPr>
              <a:t>secrètes</a:t>
            </a:r>
            <a:r>
              <a:rPr lang="en-US" sz="800" dirty="0">
                <a:solidFill>
                  <a:schemeClr val="tx2"/>
                </a:solidFill>
              </a:rPr>
              <a:t> les plus </a:t>
            </a:r>
            <a:r>
              <a:rPr lang="en-US" sz="800" dirty="0" err="1">
                <a:solidFill>
                  <a:schemeClr val="tx2"/>
                </a:solidFill>
              </a:rPr>
              <a:t>délicates</a:t>
            </a:r>
            <a:r>
              <a:rPr lang="en-US" sz="800" dirty="0">
                <a:solidFill>
                  <a:schemeClr val="tx2"/>
                </a:solidFill>
              </a:rPr>
              <a:t>. Après </a:t>
            </a:r>
            <a:r>
              <a:rPr lang="en-US" sz="800" dirty="0" err="1">
                <a:solidFill>
                  <a:schemeClr val="tx2"/>
                </a:solidFill>
              </a:rPr>
              <a:t>avoir</a:t>
            </a:r>
            <a:r>
              <a:rPr lang="en-US" sz="800" dirty="0">
                <a:solidFill>
                  <a:schemeClr val="tx2"/>
                </a:solidFill>
              </a:rPr>
              <a:t> </a:t>
            </a:r>
            <a:r>
              <a:rPr lang="en-US" sz="800" dirty="0" err="1">
                <a:solidFill>
                  <a:schemeClr val="tx2"/>
                </a:solidFill>
              </a:rPr>
              <a:t>participé</a:t>
            </a:r>
            <a:r>
              <a:rPr lang="en-US" sz="800" dirty="0">
                <a:solidFill>
                  <a:schemeClr val="tx2"/>
                </a:solidFill>
              </a:rPr>
              <a:t> à la guerre </a:t>
            </a:r>
            <a:r>
              <a:rPr lang="en-US" sz="800" dirty="0" err="1">
                <a:solidFill>
                  <a:schemeClr val="tx2"/>
                </a:solidFill>
              </a:rPr>
              <a:t>d’I</a:t>
            </a:r>
            <a:r>
              <a:rPr lang="en-US" sz="800" i="1" dirty="0" err="1">
                <a:solidFill>
                  <a:schemeClr val="tx2"/>
                </a:solidFill>
              </a:rPr>
              <a:t>ndochine</a:t>
            </a:r>
            <a:r>
              <a:rPr lang="en-US" sz="800" i="1" dirty="0">
                <a:solidFill>
                  <a:schemeClr val="tx2"/>
                </a:solidFill>
              </a:rPr>
              <a:t> et à la formation du </a:t>
            </a:r>
            <a:r>
              <a:rPr lang="en-US" sz="800" i="1" dirty="0" err="1">
                <a:solidFill>
                  <a:schemeClr val="tx2"/>
                </a:solidFill>
              </a:rPr>
              <a:t>Sdece</a:t>
            </a:r>
            <a:r>
              <a:rPr lang="en-US" sz="800" i="1" dirty="0">
                <a:solidFill>
                  <a:schemeClr val="tx2"/>
                </a:solidFill>
              </a:rPr>
              <a:t> [Service de documentation </a:t>
            </a:r>
            <a:r>
              <a:rPr lang="en-US" sz="800" i="1" dirty="0" err="1">
                <a:solidFill>
                  <a:schemeClr val="tx2"/>
                </a:solidFill>
              </a:rPr>
              <a:t>extérieure</a:t>
            </a:r>
            <a:r>
              <a:rPr lang="en-US" sz="800" i="1" dirty="0">
                <a:solidFill>
                  <a:schemeClr val="tx2"/>
                </a:solidFill>
              </a:rPr>
              <a:t> et de </a:t>
            </a:r>
            <a:r>
              <a:rPr lang="en-US" sz="800" i="1" dirty="0" err="1">
                <a:solidFill>
                  <a:schemeClr val="tx2"/>
                </a:solidFill>
              </a:rPr>
              <a:t>contre-espionnage</a:t>
            </a:r>
            <a:r>
              <a:rPr lang="en-US" sz="800" i="1" dirty="0">
                <a:solidFill>
                  <a:schemeClr val="tx2"/>
                </a:solidFill>
              </a:rPr>
              <a:t>], </a:t>
            </a:r>
            <a:r>
              <a:rPr lang="en-US" sz="800" i="1" dirty="0" err="1">
                <a:solidFill>
                  <a:schemeClr val="tx2"/>
                </a:solidFill>
              </a:rPr>
              <a:t>il</a:t>
            </a:r>
            <a:r>
              <a:rPr lang="en-US" sz="800" i="1" dirty="0">
                <a:solidFill>
                  <a:schemeClr val="tx2"/>
                </a:solidFill>
              </a:rPr>
              <a:t> </a:t>
            </a:r>
            <a:r>
              <a:rPr lang="en-US" sz="800" i="1" dirty="0" err="1">
                <a:solidFill>
                  <a:schemeClr val="tx2"/>
                </a:solidFill>
              </a:rPr>
              <a:t>exerce</a:t>
            </a:r>
            <a:r>
              <a:rPr lang="en-US" sz="800" i="1" dirty="0">
                <a:solidFill>
                  <a:schemeClr val="tx2"/>
                </a:solidFill>
              </a:rPr>
              <a:t> des </a:t>
            </a:r>
            <a:r>
              <a:rPr lang="en-US" sz="800" i="1" dirty="0" err="1">
                <a:solidFill>
                  <a:schemeClr val="tx2"/>
                </a:solidFill>
              </a:rPr>
              <a:t>responsabilités</a:t>
            </a:r>
            <a:r>
              <a:rPr lang="en-US" sz="800" i="1" dirty="0">
                <a:solidFill>
                  <a:schemeClr val="tx2"/>
                </a:solidFill>
              </a:rPr>
              <a:t> </a:t>
            </a:r>
            <a:r>
              <a:rPr lang="en-US" sz="800" i="1" dirty="0" err="1">
                <a:solidFill>
                  <a:schemeClr val="tx2"/>
                </a:solidFill>
              </a:rPr>
              <a:t>importantes</a:t>
            </a:r>
            <a:r>
              <a:rPr lang="en-US" sz="800" i="1" dirty="0">
                <a:solidFill>
                  <a:schemeClr val="tx2"/>
                </a:solidFill>
              </a:rPr>
              <a:t> au Service Action. </a:t>
            </a:r>
            <a:r>
              <a:rPr lang="en-US" sz="800" i="1" dirty="0" err="1">
                <a:solidFill>
                  <a:schemeClr val="tx2"/>
                </a:solidFill>
              </a:rPr>
              <a:t>Mais</a:t>
            </a:r>
            <a:r>
              <a:rPr lang="en-US" sz="800" i="1" dirty="0">
                <a:solidFill>
                  <a:schemeClr val="tx2"/>
                </a:solidFill>
              </a:rPr>
              <a:t> </a:t>
            </a:r>
            <a:r>
              <a:rPr lang="en-US" sz="800" i="1" dirty="0" err="1">
                <a:solidFill>
                  <a:schemeClr val="tx2"/>
                </a:solidFill>
              </a:rPr>
              <a:t>c’est</a:t>
            </a:r>
            <a:r>
              <a:rPr lang="en-US" sz="800" i="1" dirty="0">
                <a:solidFill>
                  <a:schemeClr val="tx2"/>
                </a:solidFill>
              </a:rPr>
              <a:t> en </a:t>
            </a:r>
            <a:r>
              <a:rPr lang="en-US" sz="800" i="1" dirty="0" err="1">
                <a:solidFill>
                  <a:schemeClr val="tx2"/>
                </a:solidFill>
              </a:rPr>
              <a:t>Algérie</a:t>
            </a:r>
            <a:r>
              <a:rPr lang="en-US" sz="800" i="1" dirty="0">
                <a:solidFill>
                  <a:schemeClr val="tx2"/>
                </a:solidFill>
              </a:rPr>
              <a:t> </a:t>
            </a:r>
            <a:r>
              <a:rPr lang="en-US" sz="800" i="1" dirty="0" err="1">
                <a:solidFill>
                  <a:schemeClr val="tx2"/>
                </a:solidFill>
              </a:rPr>
              <a:t>que</a:t>
            </a:r>
            <a:r>
              <a:rPr lang="en-US" sz="800" i="1" dirty="0">
                <a:solidFill>
                  <a:schemeClr val="tx2"/>
                </a:solidFill>
              </a:rPr>
              <a:t> Paul </a:t>
            </a:r>
            <a:r>
              <a:rPr lang="en-US" sz="800" i="1" dirty="0" err="1">
                <a:solidFill>
                  <a:schemeClr val="tx2"/>
                </a:solidFill>
              </a:rPr>
              <a:t>Aussaresses</a:t>
            </a:r>
            <a:r>
              <a:rPr lang="en-US" sz="800" i="1" dirty="0">
                <a:solidFill>
                  <a:schemeClr val="tx2"/>
                </a:solidFill>
              </a:rPr>
              <a:t>, qui </a:t>
            </a:r>
            <a:r>
              <a:rPr lang="en-US" sz="800" i="1" dirty="0" err="1">
                <a:solidFill>
                  <a:schemeClr val="tx2"/>
                </a:solidFill>
              </a:rPr>
              <a:t>deviendra</a:t>
            </a:r>
            <a:r>
              <a:rPr lang="en-US" sz="800" i="1" dirty="0">
                <a:solidFill>
                  <a:schemeClr val="tx2"/>
                </a:solidFill>
              </a:rPr>
              <a:t> </a:t>
            </a:r>
            <a:r>
              <a:rPr lang="en-US" sz="800" i="1" dirty="0" err="1">
                <a:solidFill>
                  <a:schemeClr val="tx2"/>
                </a:solidFill>
              </a:rPr>
              <a:t>ensuite</a:t>
            </a:r>
            <a:r>
              <a:rPr lang="en-US" sz="800" i="1" dirty="0">
                <a:solidFill>
                  <a:schemeClr val="tx2"/>
                </a:solidFill>
              </a:rPr>
              <a:t> </a:t>
            </a:r>
            <a:r>
              <a:rPr lang="en-US" sz="800" i="1" dirty="0" err="1">
                <a:solidFill>
                  <a:schemeClr val="tx2"/>
                </a:solidFill>
              </a:rPr>
              <a:t>instructeur</a:t>
            </a:r>
            <a:r>
              <a:rPr lang="en-US" sz="800" i="1" dirty="0">
                <a:solidFill>
                  <a:schemeClr val="tx2"/>
                </a:solidFill>
              </a:rPr>
              <a:t> des forces </a:t>
            </a:r>
            <a:r>
              <a:rPr lang="en-US" sz="800" i="1" dirty="0" err="1">
                <a:solidFill>
                  <a:schemeClr val="tx2"/>
                </a:solidFill>
              </a:rPr>
              <a:t>spéciales</a:t>
            </a:r>
            <a:r>
              <a:rPr lang="en-US" sz="800" i="1" dirty="0">
                <a:solidFill>
                  <a:schemeClr val="tx2"/>
                </a:solidFill>
              </a:rPr>
              <a:t> </a:t>
            </a:r>
            <a:r>
              <a:rPr lang="en-US" sz="800" i="1" dirty="0" err="1">
                <a:solidFill>
                  <a:schemeClr val="tx2"/>
                </a:solidFill>
              </a:rPr>
              <a:t>américaines</a:t>
            </a:r>
            <a:r>
              <a:rPr lang="en-US" sz="800" i="1" dirty="0">
                <a:solidFill>
                  <a:schemeClr val="tx2"/>
                </a:solidFill>
              </a:rPr>
              <a:t>, a </a:t>
            </a:r>
            <a:r>
              <a:rPr lang="en-US" sz="800" i="1" dirty="0" err="1">
                <a:solidFill>
                  <a:schemeClr val="tx2"/>
                </a:solidFill>
              </a:rPr>
              <a:t>dû</a:t>
            </a:r>
            <a:r>
              <a:rPr lang="en-US" sz="800" i="1" dirty="0">
                <a:solidFill>
                  <a:schemeClr val="tx2"/>
                </a:solidFill>
              </a:rPr>
              <a:t> </a:t>
            </a:r>
            <a:r>
              <a:rPr lang="en-US" sz="800" i="1" dirty="0" err="1">
                <a:solidFill>
                  <a:schemeClr val="tx2"/>
                </a:solidFill>
              </a:rPr>
              <a:t>accomplir</a:t>
            </a:r>
            <a:r>
              <a:rPr lang="en-US" sz="800" i="1" dirty="0">
                <a:solidFill>
                  <a:schemeClr val="tx2"/>
                </a:solidFill>
              </a:rPr>
              <a:t> </a:t>
            </a:r>
            <a:r>
              <a:rPr lang="en-US" sz="800" i="1" dirty="0" err="1">
                <a:solidFill>
                  <a:schemeClr val="tx2"/>
                </a:solidFill>
              </a:rPr>
              <a:t>sa</a:t>
            </a:r>
            <a:r>
              <a:rPr lang="en-US" sz="800" i="1" dirty="0">
                <a:solidFill>
                  <a:schemeClr val="tx2"/>
                </a:solidFill>
              </a:rPr>
              <a:t> mission la plus </a:t>
            </a:r>
            <a:r>
              <a:rPr lang="en-US" sz="800" i="1" dirty="0" err="1">
                <a:solidFill>
                  <a:schemeClr val="tx2"/>
                </a:solidFill>
              </a:rPr>
              <a:t>douloureuse</a:t>
            </a:r>
            <a:r>
              <a:rPr lang="en-US" sz="800" i="1" dirty="0">
                <a:solidFill>
                  <a:schemeClr val="tx2"/>
                </a:solidFill>
              </a:rPr>
              <a:t>.</a:t>
            </a:r>
            <a:endParaRPr lang="en-US" sz="800" dirty="0">
              <a:solidFill>
                <a:schemeClr val="tx2"/>
              </a:solidFill>
            </a:endParaRPr>
          </a:p>
          <a:p>
            <a:pPr marL="0" indent="0">
              <a:buFontTx/>
              <a:buNone/>
              <a:defRPr/>
            </a:pPr>
            <a:endParaRPr lang="en-US" sz="800" dirty="0">
              <a:solidFill>
                <a:schemeClr val="tx2"/>
              </a:solidFill>
            </a:endParaRPr>
          </a:p>
        </p:txBody>
      </p:sp>
      <p:cxnSp>
        <p:nvCxnSpPr>
          <p:cNvPr id="73732" name="Straight Connector 3"/>
          <p:cNvCxnSpPr>
            <a:cxnSpLocks noChangeShapeType="1"/>
          </p:cNvCxnSpPr>
          <p:nvPr/>
        </p:nvCxnSpPr>
        <p:spPr bwMode="auto">
          <a:xfrm>
            <a:off x="0" y="54864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0" y="0"/>
            <a:ext cx="9144000" cy="762000"/>
          </a:xfrm>
        </p:spPr>
        <p:txBody>
          <a:bodyPr/>
          <a:lstStyle/>
          <a:p>
            <a:r>
              <a:rPr lang="en-US" altLang="en-US" sz="2800" b="1" dirty="0"/>
              <a:t>Human Right Watch Report: </a:t>
            </a:r>
            <a:r>
              <a:rPr lang="en-US" altLang="en-US" sz="1800" dirty="0"/>
              <a:t>Separate and Unequal: Israel’s Discriminatory Treatment of Palestinians in the Occupied Palestinian Territories, December 19, 2010</a:t>
            </a:r>
          </a:p>
        </p:txBody>
      </p:sp>
      <p:sp>
        <p:nvSpPr>
          <p:cNvPr id="74755" name="Content Placeholder 2"/>
          <p:cNvSpPr>
            <a:spLocks noGrp="1"/>
          </p:cNvSpPr>
          <p:nvPr>
            <p:ph idx="1"/>
          </p:nvPr>
        </p:nvSpPr>
        <p:spPr>
          <a:xfrm>
            <a:off x="0" y="762000"/>
            <a:ext cx="9144000" cy="6096000"/>
          </a:xfrm>
        </p:spPr>
        <p:txBody>
          <a:bodyPr/>
          <a:lstStyle/>
          <a:p>
            <a:pPr marL="0" indent="0">
              <a:buFontTx/>
              <a:buNone/>
            </a:pPr>
            <a:r>
              <a:rPr lang="en-US" altLang="en-US" sz="1200" dirty="0"/>
              <a:t>"Palestinians face systematic discrimination merely because of their race, ethnicity, and national origin, depriving them of electricity, water, schools, and access to roads, while nearby Jewish settlers enjoy all of these state-provided benefits. While Israeli settlements flourish, Palestinians under Israeli control live in a time warp - not just separate, not just unequal, but sometimes even pushed off their lands and out of their homes."---</a:t>
            </a:r>
            <a:r>
              <a:rPr lang="en-US" altLang="en-US" sz="1200" b="1" dirty="0">
                <a:solidFill>
                  <a:schemeClr val="tx2"/>
                </a:solidFill>
              </a:rPr>
              <a:t>Carroll </a:t>
            </a:r>
            <a:r>
              <a:rPr lang="en-US" altLang="en-US" sz="1200" b="1" dirty="0" err="1">
                <a:solidFill>
                  <a:schemeClr val="tx2"/>
                </a:solidFill>
              </a:rPr>
              <a:t>Bogert</a:t>
            </a:r>
            <a:r>
              <a:rPr lang="en-US" altLang="en-US" sz="1200" b="1" dirty="0">
                <a:solidFill>
                  <a:schemeClr val="tx2"/>
                </a:solidFill>
              </a:rPr>
              <a:t>, deputy executive director for external relations at Human Rights Watch.</a:t>
            </a:r>
          </a:p>
          <a:p>
            <a:pPr marL="0" indent="0">
              <a:buFontTx/>
              <a:buNone/>
            </a:pPr>
            <a:r>
              <a:rPr lang="en-US" altLang="en-US" sz="1200" dirty="0"/>
              <a:t>"This report shows that Israel operates a two-tier system for the two populations of the West Bank in the large areas where it exercises exclusive control. The report is based on case studies comparing Israel’s starkly different treatment of settlements and next-door Palestinian communities in these areas. It calls on the US and EU member states and on businesses with operations in settlement areas to avoid supporting Israeli settlement policies that are inherently discriminatory and that violate international law."</a:t>
            </a:r>
          </a:p>
          <a:p>
            <a:pPr marL="0" indent="0">
              <a:buFontTx/>
              <a:buNone/>
            </a:pPr>
            <a:r>
              <a:rPr lang="en-US" altLang="en-US" sz="1200" dirty="0"/>
              <a:t>"The case studies in this report show that discriminatory Israeli policies control many aspects of the day-to-day life of Palestinians who live in areas under exclusive Israeli control and that those policies often have no conceivable security justification. For example, </a:t>
            </a:r>
            <a:r>
              <a:rPr lang="en-US" altLang="en-US" sz="1200" dirty="0" err="1"/>
              <a:t>Jubbet</a:t>
            </a:r>
            <a:r>
              <a:rPr lang="en-US" altLang="en-US" sz="1200" dirty="0"/>
              <a:t> al-</a:t>
            </a:r>
            <a:r>
              <a:rPr lang="en-US" altLang="en-US" sz="1200" dirty="0" err="1"/>
              <a:t>Dhib</a:t>
            </a:r>
            <a:r>
              <a:rPr lang="en-US" altLang="en-US" sz="1200" dirty="0"/>
              <a:t> is a 160-person Palestinian village to the southeast of Bethlehem that is often accessible only by foot because its only connection to a paved road is a rough, 1.5 kilometer-long dirt track. Children from </a:t>
            </a:r>
            <a:r>
              <a:rPr lang="en-US" altLang="en-US" sz="1200" dirty="0" err="1"/>
              <a:t>Jubbet</a:t>
            </a:r>
            <a:r>
              <a:rPr lang="en-US" altLang="en-US" sz="1200" dirty="0"/>
              <a:t> al-</a:t>
            </a:r>
            <a:r>
              <a:rPr lang="en-US" altLang="en-US" sz="1200" dirty="0" err="1"/>
              <a:t>Dhib</a:t>
            </a:r>
            <a:r>
              <a:rPr lang="en-US" altLang="en-US" sz="1200" dirty="0"/>
              <a:t> must walk to schools in other villages several kilometers away because their own village has no school. </a:t>
            </a:r>
            <a:r>
              <a:rPr lang="en-US" altLang="en-US" sz="1200" dirty="0" err="1"/>
              <a:t>Jubbet</a:t>
            </a:r>
            <a:r>
              <a:rPr lang="en-US" altLang="en-US" sz="1200" dirty="0"/>
              <a:t> al-</a:t>
            </a:r>
            <a:r>
              <a:rPr lang="en-US" altLang="en-US" sz="1200" dirty="0" err="1"/>
              <a:t>Dhib</a:t>
            </a:r>
            <a:r>
              <a:rPr lang="en-US" altLang="en-US" sz="1200" dirty="0"/>
              <a:t> lacks electricity despite numerous requests to be connected to the Israeli electric grid, which Israeli authorities have rejected; Israeli authorities also rejected an internationally donor-funded project that would have provided the village with solar-powered streetlights. Any meat or milk in the village must be eaten the same day due to lack of refrigeration; residents often resort to eating preserved foods instead. Villagers depend for light on candles, kerosene lanterns, and, when they can afford to fill it with gasoline, a small generator.</a:t>
            </a:r>
          </a:p>
          <a:p>
            <a:pPr marL="0" indent="0">
              <a:buFontTx/>
              <a:buNone/>
            </a:pPr>
            <a:r>
              <a:rPr lang="en-US" altLang="en-US" sz="1200" dirty="0"/>
              <a:t>Approximately 350 meters away is the Jewish community of </a:t>
            </a:r>
            <a:r>
              <a:rPr lang="en-US" altLang="en-US" sz="1200" dirty="0" err="1"/>
              <a:t>Sde</a:t>
            </a:r>
            <a:r>
              <a:rPr lang="en-US" altLang="en-US" sz="1200" dirty="0"/>
              <a:t> Bar. It has a paved access road for its population of around 50 people and is connected to Jerusalem by a new, multimillion dollar highway—the “Lieberman Road”—which bypasses Palestinian cities, towns, and villages like </a:t>
            </a:r>
            <a:r>
              <a:rPr lang="en-US" altLang="en-US" sz="1200" dirty="0" err="1"/>
              <a:t>Jubbet</a:t>
            </a:r>
            <a:r>
              <a:rPr lang="en-US" altLang="en-US" sz="1200" dirty="0"/>
              <a:t> al-</a:t>
            </a:r>
            <a:r>
              <a:rPr lang="en-US" altLang="en-US" sz="1200" dirty="0" err="1"/>
              <a:t>Dhib</a:t>
            </a:r>
            <a:r>
              <a:rPr lang="en-US" altLang="en-US" sz="1200" dirty="0"/>
              <a:t>. </a:t>
            </a:r>
            <a:r>
              <a:rPr lang="en-US" altLang="en-US" sz="1200" dirty="0" err="1"/>
              <a:t>Sde</a:t>
            </a:r>
            <a:r>
              <a:rPr lang="en-US" altLang="en-US" sz="1200" dirty="0"/>
              <a:t> Bar operates a high school, but </a:t>
            </a:r>
            <a:r>
              <a:rPr lang="en-US" altLang="en-US" sz="1200" dirty="0" err="1"/>
              <a:t>Jubbet</a:t>
            </a:r>
            <a:r>
              <a:rPr lang="en-US" altLang="en-US" sz="1200" dirty="0"/>
              <a:t> al-</a:t>
            </a:r>
            <a:r>
              <a:rPr lang="en-US" altLang="en-US" sz="1200" dirty="0" err="1"/>
              <a:t>Dhib</a:t>
            </a:r>
            <a:r>
              <a:rPr lang="en-US" altLang="en-US" sz="1200" dirty="0"/>
              <a:t> students are ineligible to attend; for Palestinians, settlements are closed military areas that may be entered only with special military permits. Residents of </a:t>
            </a:r>
            <a:r>
              <a:rPr lang="en-US" altLang="en-US" sz="1200" dirty="0" err="1"/>
              <a:t>Sde</a:t>
            </a:r>
            <a:r>
              <a:rPr lang="en-US" altLang="en-US" sz="1200" dirty="0"/>
              <a:t> Bar have the amenities common to any Israeli town, such as refrigerators and electric lights, which </a:t>
            </a:r>
            <a:r>
              <a:rPr lang="en-US" altLang="en-US" sz="1200" dirty="0" err="1"/>
              <a:t>Jubbet</a:t>
            </a:r>
            <a:r>
              <a:rPr lang="en-US" altLang="en-US" sz="1200" dirty="0"/>
              <a:t> al-</a:t>
            </a:r>
            <a:r>
              <a:rPr lang="en-US" altLang="en-US" sz="1200" dirty="0" err="1"/>
              <a:t>Dhib</a:t>
            </a:r>
            <a:r>
              <a:rPr lang="en-US" altLang="en-US" sz="1200" dirty="0"/>
              <a:t> villagers can see from their homes at night." Human Right Watch Report, December 19, 2010, </a:t>
            </a:r>
            <a:r>
              <a:rPr lang="en-US" altLang="en-US" sz="1200" dirty="0">
                <a:hlinkClick r:id="rId2"/>
              </a:rPr>
              <a:t>http://www.hrw.org/node/95061</a:t>
            </a:r>
            <a:r>
              <a:rPr lang="en-US" altLang="en-US" sz="1200" dirty="0"/>
              <a:t> </a:t>
            </a:r>
          </a:p>
          <a:p>
            <a:pPr marL="0" indent="0">
              <a:buFontTx/>
              <a:buNone/>
            </a:pPr>
            <a:r>
              <a:rPr lang="en-US" altLang="en-US" sz="1200" dirty="0"/>
              <a:t>“</a:t>
            </a:r>
            <a:r>
              <a:rPr lang="en-US" altLang="en-US" sz="1200" b="1" dirty="0">
                <a:solidFill>
                  <a:schemeClr val="tx2"/>
                </a:solidFill>
              </a:rPr>
              <a:t>Is Judaism a race? Ask Israelis--Can Israeli racism be eliminated through law, trial and punishment, or is it already part of the Israeli identity? </a:t>
            </a:r>
            <a:r>
              <a:rPr lang="en-US" altLang="en-US" sz="1200" dirty="0"/>
              <a:t>The recent demonstrations in Bat Yam, Tel Aviv's </a:t>
            </a:r>
            <a:r>
              <a:rPr lang="en-US" altLang="en-US" sz="1200" dirty="0" err="1"/>
              <a:t>Hatikva</a:t>
            </a:r>
            <a:r>
              <a:rPr lang="en-US" altLang="en-US" sz="1200" dirty="0"/>
              <a:t> Quarter and Zion Square, in Jerusalem, featured a motley medley of paradoxical partners in racist positions: ultra-Orthodox rabbis and "liberal" rabbis standing together against the rental and sale of apartments to Arabs; working-class folk demanding that foreigners be deported; members of the middle class who "fear for our daughters' welfare" and male chauvinists carrying signs that say "Jewish women for Jewish men." This demographic array poses an impossible burden on the law: Using legal means to stifle the trend would be tantamount to putting Israeli identity on trial.” </a:t>
            </a:r>
            <a:r>
              <a:rPr lang="en-US" altLang="en-US" sz="1200" dirty="0" err="1">
                <a:solidFill>
                  <a:schemeClr val="tx2"/>
                </a:solidFill>
              </a:rPr>
              <a:t>Zvi</a:t>
            </a:r>
            <a:r>
              <a:rPr lang="en-US" altLang="en-US" sz="1200" dirty="0">
                <a:solidFill>
                  <a:schemeClr val="tx2"/>
                </a:solidFill>
              </a:rPr>
              <a:t> </a:t>
            </a:r>
            <a:r>
              <a:rPr lang="en-US" altLang="en-US" sz="1200" dirty="0" err="1">
                <a:solidFill>
                  <a:schemeClr val="tx2"/>
                </a:solidFill>
              </a:rPr>
              <a:t>Bar’el</a:t>
            </a:r>
            <a:r>
              <a:rPr lang="en-US" altLang="en-US" sz="1200" dirty="0">
                <a:solidFill>
                  <a:schemeClr val="tx2"/>
                </a:solidFill>
              </a:rPr>
              <a:t>, </a:t>
            </a:r>
            <a:r>
              <a:rPr lang="en-US" altLang="en-US" sz="1200" dirty="0" err="1">
                <a:solidFill>
                  <a:schemeClr val="tx2"/>
                </a:solidFill>
              </a:rPr>
              <a:t>Haaretz</a:t>
            </a:r>
            <a:r>
              <a:rPr lang="en-US" altLang="en-US" sz="1200" dirty="0">
                <a:solidFill>
                  <a:schemeClr val="tx2"/>
                </a:solidFill>
              </a:rPr>
              <a:t>, 12/26/2010</a:t>
            </a:r>
            <a:r>
              <a:rPr lang="en-US" altLang="en-US" sz="400" dirty="0"/>
              <a:t>, </a:t>
            </a:r>
            <a:r>
              <a:rPr lang="en-US" altLang="en-US" sz="400" dirty="0">
                <a:hlinkClick r:id="rId3"/>
              </a:rPr>
              <a:t>http://www.haaretz.com/print-edition/opinion/is-judaism-a-race-ask-israelis-1.332977</a:t>
            </a:r>
            <a:r>
              <a:rPr lang="en-US" altLang="en-US" sz="400" dirty="0"/>
              <a:t> </a:t>
            </a:r>
          </a:p>
          <a:p>
            <a:pPr marL="0" indent="0">
              <a:buFontTx/>
              <a:buNone/>
            </a:pPr>
            <a:r>
              <a:rPr lang="en-US" altLang="en-US" sz="1200" b="1" dirty="0">
                <a:solidFill>
                  <a:schemeClr val="tx2"/>
                </a:solidFill>
              </a:rPr>
              <a:t>Supreme Court rejects citizens' request to change nationality from 'Jewish' to 'Israeli‘</a:t>
            </a:r>
            <a:r>
              <a:rPr lang="en-US" altLang="en-US" sz="1200" dirty="0"/>
              <a:t>, </a:t>
            </a:r>
            <a:r>
              <a:rPr lang="nl-NL" altLang="en-US" sz="1200" dirty="0"/>
              <a:t>Haaretz, 10/2/2103, </a:t>
            </a:r>
            <a:r>
              <a:rPr lang="nl-NL" altLang="en-US" sz="500" dirty="0">
                <a:hlinkClick r:id="rId4"/>
              </a:rPr>
              <a:t>http://www.haaretz.com/news/national/.premium-1.550241</a:t>
            </a:r>
            <a:r>
              <a:rPr lang="en-US" altLang="en-US" sz="500" dirty="0"/>
              <a:t> </a:t>
            </a:r>
            <a:endParaRPr lang="nl-NL" altLang="en-US" sz="500" dirty="0"/>
          </a:p>
          <a:p>
            <a:pPr marL="0" indent="0">
              <a:buFontTx/>
              <a:buNone/>
            </a:pPr>
            <a:r>
              <a:rPr lang="en-US" altLang="en-US" sz="1200" b="1" dirty="0">
                <a:solidFill>
                  <a:schemeClr val="tx2"/>
                </a:solidFill>
              </a:rPr>
              <a:t>Israel's Supreme Court upholds open-fire rules on Gaza border, Rules of engagement came under international fire after Israeli forces shot dead at least 62 Gazans on May 14</a:t>
            </a:r>
            <a:r>
              <a:rPr lang="en-US" altLang="en-US" sz="1200" dirty="0"/>
              <a:t>, i24news, 5/25/2018, </a:t>
            </a:r>
            <a:r>
              <a:rPr lang="en-US" altLang="en-US" sz="500" dirty="0">
                <a:hlinkClick r:id="rId5"/>
              </a:rPr>
              <a:t>https://www.i24news.tv/en/news/international/middle-east/175557-180525-israel-s-supreme-court-upholds-open-fire-rules-on-gaza-border</a:t>
            </a:r>
            <a:r>
              <a:rPr lang="en-US" altLang="en-US" sz="500" dirty="0"/>
              <a:t> </a:t>
            </a:r>
            <a:endParaRPr lang="nl-NL" altLang="en-US" sz="500" dirty="0"/>
          </a:p>
        </p:txBody>
      </p:sp>
      <p:cxnSp>
        <p:nvCxnSpPr>
          <p:cNvPr id="74756" name="Straight Connector 2"/>
          <p:cNvCxnSpPr>
            <a:cxnSpLocks noChangeShapeType="1"/>
          </p:cNvCxnSpPr>
          <p:nvPr/>
        </p:nvCxnSpPr>
        <p:spPr bwMode="auto">
          <a:xfrm>
            <a:off x="0" y="51054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6248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6477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0" y="0"/>
            <a:ext cx="9144000" cy="990600"/>
          </a:xfrm>
        </p:spPr>
        <p:txBody>
          <a:bodyPr/>
          <a:lstStyle/>
          <a:p>
            <a:r>
              <a:rPr lang="en-US" sz="3200" b="1" dirty="0"/>
              <a:t>Palestine/Israel-relevant sections of </a:t>
            </a:r>
            <a:r>
              <a:rPr lang="en-US" sz="3200" b="1" i="1" dirty="0"/>
              <a:t>The Platform for the Movement for Black Lives </a:t>
            </a:r>
            <a:r>
              <a:rPr lang="en-US" sz="3200" b="1" dirty="0"/>
              <a:t>[2016] </a:t>
            </a:r>
            <a:r>
              <a:rPr lang="en-US" sz="1000" dirty="0">
                <a:hlinkClick r:id="rId2"/>
              </a:rPr>
              <a:t>https://policy.m4bl.org/platform/</a:t>
            </a:r>
            <a:r>
              <a:rPr lang="en-US" sz="1800" dirty="0"/>
              <a:t> </a:t>
            </a:r>
            <a:endParaRPr lang="en-US" altLang="en-US" sz="4800" b="1" dirty="0"/>
          </a:p>
        </p:txBody>
      </p:sp>
      <p:sp>
        <p:nvSpPr>
          <p:cNvPr id="3" name="Content Placeholder 2"/>
          <p:cNvSpPr>
            <a:spLocks noGrp="1"/>
          </p:cNvSpPr>
          <p:nvPr>
            <p:ph idx="1"/>
          </p:nvPr>
        </p:nvSpPr>
        <p:spPr>
          <a:xfrm>
            <a:off x="0" y="990600"/>
            <a:ext cx="9144000" cy="5867400"/>
          </a:xfrm>
        </p:spPr>
        <p:txBody>
          <a:bodyPr/>
          <a:lstStyle/>
          <a:p>
            <a:pPr marL="0" indent="0">
              <a:buNone/>
              <a:defRPr/>
            </a:pPr>
            <a:r>
              <a:rPr lang="en-US" sz="1500" dirty="0"/>
              <a:t>"The US military accounts for over 50 percent of discretionary federal spending, a total of 598.5 Billion dollars spent annually, as compared to 70 billion spent on education, 66 billion spent on healthcare, $63.2 billion spent on housing and 29.1 billion spent on social security and unemployment. In addition, approximately 3 billion dollars in US aid is allocated to Israel, a state that practices systematic discrimination and has maintained a military occupation of Palestine for decades. Together with aid to Egypt — Israel’s most important regional ally — this figure represents nearly 75 percent of all US aid dollars. As these figures demonstrate, resources and funds needed for reparations and for building a just and equitable society domestically are instead used to wage war against a majority of the world’s communities... </a:t>
            </a:r>
          </a:p>
          <a:p>
            <a:pPr marL="0" indent="0">
              <a:buNone/>
              <a:defRPr/>
            </a:pPr>
            <a:r>
              <a:rPr lang="en-US" sz="1500" dirty="0"/>
              <a:t>The US justifies and advances the global war on terror via its alliance with Israel and is complicit in the genocide taking place against the Palestinian people. The US requires Israel to use 75 percent of all the military aid it receives to buy US-made arms. Consequently, every year billions of dollars are funneled from US taxpayers to hundreds of arms corporations, who then wage lobbying campaigns pushing for even more foreign military aid. The results of this policy are twofold: it not only diverts much needed funding from domestic education and social programs, but it makes US citizens complicit in the abuses committed by the Israeli government. Israel is an apartheid state with over 50 laws on the books that sanction discrimination against the Palestinian people. Palestinian homes and land are routinely bulldozed to make way for illegal Israeli settlements. Israeli soldiers also regularly arrest and detain Palestinians as young as 4 years old without due process. Everyday, Palestinians are forced to walk through military checkpoints along the US-funded apartheid wall... </a:t>
            </a:r>
          </a:p>
          <a:p>
            <a:pPr marL="0" indent="0">
              <a:buNone/>
              <a:defRPr/>
            </a:pPr>
            <a:r>
              <a:rPr lang="en-US" sz="1500" dirty="0"/>
              <a:t>Federal Action: Build invest/divestment campaigns that ends US Aid to Israel’s military industrial complex and any government with human rights violations...</a:t>
            </a:r>
          </a:p>
          <a:p>
            <a:pPr marL="0" indent="0">
              <a:buNone/>
              <a:defRPr/>
            </a:pPr>
            <a:r>
              <a:rPr lang="en-US" sz="1500" dirty="0"/>
              <a:t>State Action: Fight the expanding number of Anti-BDS bills being passed in states around the country. This type of legislation not only harms the movement to end the Israeli occupation of Palestine, but is a threat to the constitutional right to free speech and protest.  </a:t>
            </a:r>
            <a:r>
              <a:rPr lang="en-US" sz="1400" dirty="0">
                <a:solidFill>
                  <a:schemeClr val="tx2"/>
                </a:solidFill>
              </a:rPr>
              <a:t>Platform of The Movement for Black Lives [2016], </a:t>
            </a:r>
            <a:r>
              <a:rPr lang="en-US" sz="1400" dirty="0">
                <a:solidFill>
                  <a:schemeClr val="tx2"/>
                </a:solidFill>
                <a:hlinkClick r:id="rId3"/>
              </a:rPr>
              <a:t>https://</a:t>
            </a:r>
            <a:r>
              <a:rPr lang="en-US" sz="1400" dirty="0">
                <a:hlinkClick r:id="rId3"/>
              </a:rPr>
              <a:t>policy.m4bl.org/invest-divest/</a:t>
            </a:r>
            <a:endParaRPr lang="en-US" sz="1400" dirty="0"/>
          </a:p>
          <a:p>
            <a:pPr marL="0" indent="0">
              <a:buNone/>
              <a:defRPr/>
            </a:pPr>
            <a:r>
              <a:rPr lang="en-US" sz="1800" dirty="0">
                <a:solidFill>
                  <a:schemeClr val="tx2"/>
                </a:solidFill>
              </a:rPr>
              <a:t>Israel Lobby Smears Black Lawmaker for Meeting Palestinians</a:t>
            </a:r>
            <a:r>
              <a:rPr lang="en-US" sz="1400" dirty="0">
                <a:solidFill>
                  <a:schemeClr val="tx2"/>
                </a:solidFill>
              </a:rPr>
              <a:t>, </a:t>
            </a:r>
            <a:r>
              <a:rPr lang="en-US" sz="1400" dirty="0"/>
              <a:t>IMEMC News, 8/25/2016, </a:t>
            </a:r>
            <a:r>
              <a:rPr lang="en-US" sz="500" dirty="0">
                <a:solidFill>
                  <a:schemeClr val="tx2"/>
                </a:solidFill>
                <a:hlinkClick r:id="rId4"/>
              </a:rPr>
              <a:t>http://imemc.org/article/israel-lobby-smears-black-lawmaker-for-meeting-palestinians/</a:t>
            </a:r>
            <a:r>
              <a:rPr lang="en-US" sz="500" dirty="0">
                <a:solidFill>
                  <a:schemeClr val="tx2"/>
                </a:solidFill>
              </a:rPr>
              <a:t> </a:t>
            </a:r>
          </a:p>
        </p:txBody>
      </p:sp>
      <p:cxnSp>
        <p:nvCxnSpPr>
          <p:cNvPr id="4" name="Straight Connector 3"/>
          <p:cNvCxnSpPr/>
          <p:nvPr/>
        </p:nvCxnSpPr>
        <p:spPr bwMode="auto">
          <a:xfrm>
            <a:off x="0" y="6477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1"/>
          <p:cNvSpPr>
            <a:spLocks noGrp="1"/>
          </p:cNvSpPr>
          <p:nvPr>
            <p:ph type="title"/>
          </p:nvPr>
        </p:nvSpPr>
        <p:spPr>
          <a:xfrm>
            <a:off x="7938" y="0"/>
            <a:ext cx="9136062" cy="1524000"/>
          </a:xfrm>
        </p:spPr>
        <p:txBody>
          <a:bodyPr/>
          <a:lstStyle/>
          <a:p>
            <a:r>
              <a:rPr lang="en-US" altLang="en-US" sz="3800" b="1" dirty="0"/>
              <a:t>Compare how Bin Laden and Israeli Prime Minister Netanyahu view American power</a:t>
            </a:r>
          </a:p>
        </p:txBody>
      </p:sp>
      <p:sp>
        <p:nvSpPr>
          <p:cNvPr id="188419" name="Content Placeholder 2"/>
          <p:cNvSpPr>
            <a:spLocks noGrp="1"/>
          </p:cNvSpPr>
          <p:nvPr>
            <p:ph idx="1"/>
          </p:nvPr>
        </p:nvSpPr>
        <p:spPr>
          <a:xfrm>
            <a:off x="7938" y="1394692"/>
            <a:ext cx="9144000" cy="5463308"/>
          </a:xfrm>
        </p:spPr>
        <p:txBody>
          <a:bodyPr/>
          <a:lstStyle/>
          <a:p>
            <a:pPr marL="0" indent="0">
              <a:buNone/>
            </a:pPr>
            <a:r>
              <a:rPr lang="en-US" altLang="en-US" sz="2400" b="1" dirty="0">
                <a:solidFill>
                  <a:schemeClr val="tx2"/>
                </a:solidFill>
              </a:rPr>
              <a:t>Omar bin Laden had asked [his father Osama] why not attack Israel before America, given that Israel was a “small country near to us,” while America was a “huge country far away from our shores.”</a:t>
            </a:r>
          </a:p>
          <a:p>
            <a:pPr marL="0" indent="0">
              <a:buFontTx/>
              <a:buNone/>
            </a:pPr>
            <a:r>
              <a:rPr lang="en-US" altLang="en-US" sz="1200" dirty="0"/>
              <a:t>My father paused before explaining it this way. “Omar, try to imagine a two-wheeled bicycle. One wheel is made of steel. The other wheel is made of wood. Now, my son, if you wanted to destroy the bicycle, would you destroy the wooded or the steel wheel? “The wooded wheel of course,” I replied. “You are correct my son. Remember this: America and Israel are one bicycle with two wheels. The wooden wheel represents the United States. The steel wheel represents Israel. Omar, Israel is the stronger power of the two. Does a general attack the strongest line when in battle? No, he concentrates on the weakest part of the line. The Americans are weak. It is best to attack the weakest point first. Once we take out the weak wooden wheel, the steel wheel will automatically fail. Who can ride a bicycle with only one wheel? He patted my knee with his hand. “First we obliterate America. By that I don’t mean militarily. We can destroy America from within by making it economically weak, until its markets collapse. When that happens, they will have no interest in supplying Israel with arms, for they will not have extra funds to do so. At that time, the steel wheel will corrode and be destroyed by lack of attention.”  </a:t>
            </a:r>
            <a:r>
              <a:rPr lang="en-US" altLang="en-US" sz="1200" dirty="0">
                <a:solidFill>
                  <a:schemeClr val="tx2"/>
                </a:solidFill>
              </a:rPr>
              <a:t>Michael Scheuer, </a:t>
            </a:r>
            <a:r>
              <a:rPr lang="en-US" altLang="en-US" sz="1200" i="1" dirty="0">
                <a:solidFill>
                  <a:schemeClr val="tx2"/>
                </a:solidFill>
              </a:rPr>
              <a:t>Osama Bin Laden</a:t>
            </a:r>
            <a:r>
              <a:rPr lang="en-US" altLang="en-US" sz="1200" dirty="0">
                <a:solidFill>
                  <a:schemeClr val="tx2"/>
                </a:solidFill>
              </a:rPr>
              <a:t>, Oxford University Press, 2011, p. 111-112. [</a:t>
            </a:r>
            <a:r>
              <a:rPr lang="en-US" altLang="en-US" sz="1200" i="1" dirty="0"/>
              <a:t>Michael Scheuer was the chief of the CIA’s bin Laden unit</a:t>
            </a:r>
            <a:r>
              <a:rPr lang="en-US" altLang="en-US" sz="1200" dirty="0">
                <a:solidFill>
                  <a:schemeClr val="tx2"/>
                </a:solidFill>
              </a:rPr>
              <a:t>]</a:t>
            </a:r>
          </a:p>
          <a:p>
            <a:pPr marL="0" indent="0">
              <a:buFontTx/>
              <a:buNone/>
            </a:pPr>
            <a:r>
              <a:rPr lang="en-US" altLang="en-US" sz="2400" b="1" dirty="0">
                <a:solidFill>
                  <a:schemeClr val="tx2"/>
                </a:solidFill>
              </a:rPr>
              <a:t>What Do Israelis Think About Americans? Start With Disdain--View Ally as Naive, Especially on Middle East Issues</a:t>
            </a:r>
            <a:r>
              <a:rPr lang="en-US" altLang="en-US" sz="1600" dirty="0">
                <a:solidFill>
                  <a:schemeClr val="tx2"/>
                </a:solidFill>
              </a:rPr>
              <a:t>…… </a:t>
            </a:r>
          </a:p>
          <a:p>
            <a:pPr marL="0" indent="0">
              <a:buFontTx/>
              <a:buNone/>
            </a:pPr>
            <a:r>
              <a:rPr lang="en-US" altLang="en-US" sz="1200" dirty="0"/>
              <a:t>“I know what America is,” Netanyahu, then on political hiatus after an election defeat, told the settlers when one asked whether his proposal for a “large scale” attack on the Palestinians would be met with global condemnation. “America is a thing that can be easily moved, moved in the right direction. They will not bother us… Let’s suppose they [the Bush administration] will say something. So they say it — so what? Eighty per cent of the Americans support us. It’s absurd! We have such [great] support there! And we say… what shall we do with this [support]?</a:t>
            </a:r>
            <a:r>
              <a:rPr lang="en-US" altLang="en-US" sz="1200" dirty="0">
                <a:solidFill>
                  <a:schemeClr val="tx2"/>
                </a:solidFill>
              </a:rPr>
              <a:t>” ‘What Do Israelis Think About Americans? Start With Disdain,’ The Jewish Daily Forward, 3/8/2015, </a:t>
            </a:r>
            <a:r>
              <a:rPr lang="en-US" altLang="en-US" sz="700" dirty="0">
                <a:solidFill>
                  <a:schemeClr val="tx2"/>
                </a:solidFill>
                <a:hlinkClick r:id="rId2"/>
              </a:rPr>
              <a:t>http://forward.com/articles/216074/what-do-israelis-think-about-americans-start-with/</a:t>
            </a:r>
            <a:r>
              <a:rPr lang="en-US" altLang="en-US" sz="700" dirty="0">
                <a:solidFill>
                  <a:schemeClr val="tx2"/>
                </a:solidFill>
              </a:rPr>
              <a:t> </a:t>
            </a:r>
          </a:p>
          <a:p>
            <a:pPr marL="0" indent="0">
              <a:buFontTx/>
              <a:buNone/>
            </a:pPr>
            <a:r>
              <a:rPr lang="en-US" altLang="en-US" sz="2000" b="1" dirty="0">
                <a:solidFill>
                  <a:schemeClr val="tx2"/>
                </a:solidFill>
              </a:rPr>
              <a:t>Israeli Prime Minister Benjamin Netanyahu gets 29 standing ovations from Congress</a:t>
            </a:r>
            <a:r>
              <a:rPr lang="en-US" altLang="en-US" sz="2000" dirty="0">
                <a:solidFill>
                  <a:schemeClr val="tx2"/>
                </a:solidFill>
              </a:rPr>
              <a:t>, </a:t>
            </a:r>
            <a:r>
              <a:rPr lang="en-US" altLang="en-US" sz="2000" dirty="0">
                <a:solidFill>
                  <a:schemeClr val="tx2"/>
                </a:solidFill>
                <a:hlinkClick r:id="rId3"/>
              </a:rPr>
              <a:t>https://www.youtube.com/watch?v=asGvjbfIASA</a:t>
            </a:r>
            <a:r>
              <a:rPr lang="en-US" altLang="en-US" sz="2000" dirty="0">
                <a:solidFill>
                  <a:schemeClr val="tx2"/>
                </a:solidFill>
              </a:rPr>
              <a:t> </a:t>
            </a:r>
          </a:p>
        </p:txBody>
      </p:sp>
      <p:cxnSp>
        <p:nvCxnSpPr>
          <p:cNvPr id="3" name="Straight Connector 2"/>
          <p:cNvCxnSpPr/>
          <p:nvPr/>
        </p:nvCxnSpPr>
        <p:spPr bwMode="auto">
          <a:xfrm>
            <a:off x="0" y="4419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7938" y="1447800"/>
            <a:ext cx="913606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6172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771528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blogs.kansas.com/weblog/files/sept11repo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0"/>
            <a:ext cx="332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3"/>
          <p:cNvSpPr>
            <a:spLocks noChangeArrowheads="1"/>
          </p:cNvSpPr>
          <p:nvPr/>
        </p:nvSpPr>
        <p:spPr bwMode="auto">
          <a:xfrm>
            <a:off x="0" y="0"/>
            <a:ext cx="5867400" cy="706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t>“</a:t>
            </a:r>
            <a:r>
              <a:rPr lang="en-US" altLang="en-US" sz="1600" b="1" dirty="0">
                <a:solidFill>
                  <a:schemeClr val="tx2"/>
                </a:solidFill>
              </a:rPr>
              <a:t>By his own account, KSM </a:t>
            </a:r>
            <a:r>
              <a:rPr lang="en-US" altLang="en-US" sz="1600" dirty="0"/>
              <a:t>[Khalid Sheikh Mohammed, the principal architect of the 9/11 attacks]</a:t>
            </a:r>
            <a:r>
              <a:rPr lang="en-US" altLang="en-US" sz="1600" dirty="0">
                <a:solidFill>
                  <a:schemeClr val="tx2"/>
                </a:solidFill>
              </a:rPr>
              <a:t>'s animus toward the United States stemmed not from his experience there as a student, but rather from his violent disagreement with U.S. policy favoring Israel</a:t>
            </a:r>
            <a:r>
              <a:rPr lang="en-US" altLang="en-US" sz="1600" dirty="0"/>
              <a:t>” p.147</a:t>
            </a:r>
          </a:p>
          <a:p>
            <a:pPr eaLnBrk="1" hangingPunct="1">
              <a:spcBef>
                <a:spcPct val="0"/>
              </a:spcBef>
              <a:buFontTx/>
              <a:buNone/>
            </a:pPr>
            <a:endParaRPr lang="en-US" altLang="en-US" sz="800" dirty="0"/>
          </a:p>
          <a:p>
            <a:pPr eaLnBrk="1" hangingPunct="1">
              <a:spcBef>
                <a:spcPct val="0"/>
              </a:spcBef>
              <a:buNone/>
            </a:pPr>
            <a:r>
              <a:rPr lang="en-US" altLang="en-US" sz="1600" b="1" dirty="0"/>
              <a:t>When someone asked why he and Atta [one of the 9/11 hijackers] </a:t>
            </a:r>
            <a:r>
              <a:rPr lang="en-US" altLang="en-US" sz="1600" dirty="0"/>
              <a:t>never laughed, Shehhi [one of the 9/11 hijackers] retorted, “</a:t>
            </a:r>
            <a:r>
              <a:rPr lang="en-US" altLang="en-US" sz="1600" dirty="0">
                <a:solidFill>
                  <a:schemeClr val="tx2"/>
                </a:solidFill>
              </a:rPr>
              <a:t>How can you laugh when people are dying in Palestine</a:t>
            </a:r>
            <a:r>
              <a:rPr lang="en-US" altLang="en-US" sz="1600" dirty="0"/>
              <a:t>” page 162, </a:t>
            </a:r>
            <a:r>
              <a:rPr lang="en-US" altLang="en-US" sz="1600" i="1" dirty="0"/>
              <a:t>The 9/11 Commission Report </a:t>
            </a:r>
            <a:r>
              <a:rPr lang="en-US" altLang="en-US" sz="1600" dirty="0"/>
              <a:t>(2004), </a:t>
            </a:r>
            <a:r>
              <a:rPr lang="en-US" altLang="en-US" sz="800" dirty="0">
                <a:hlinkClick r:id="rId3"/>
              </a:rPr>
              <a:t>http://www.9-11commission.gov/report/911Report.pdf</a:t>
            </a:r>
            <a:r>
              <a:rPr lang="en-US" altLang="en-US" sz="800" dirty="0"/>
              <a:t> </a:t>
            </a:r>
          </a:p>
          <a:p>
            <a:pPr eaLnBrk="1" hangingPunct="1">
              <a:spcBef>
                <a:spcPct val="0"/>
              </a:spcBef>
              <a:buNone/>
            </a:pPr>
            <a:endParaRPr lang="en-US" altLang="en-US" sz="800" dirty="0"/>
          </a:p>
          <a:p>
            <a:pPr eaLnBrk="1" hangingPunct="1">
              <a:spcBef>
                <a:spcPct val="0"/>
              </a:spcBef>
              <a:buNone/>
            </a:pPr>
            <a:r>
              <a:rPr lang="en-US" altLang="en-US" sz="1600" b="1" kern="0" dirty="0">
                <a:solidFill>
                  <a:schemeClr val="tx2"/>
                </a:solidFill>
                <a:latin typeface="Times New Roman"/>
                <a:cs typeface="+mn-cs"/>
              </a:rPr>
              <a:t>Full text: bin Laden's 'letter to America'</a:t>
            </a:r>
            <a:r>
              <a:rPr lang="en-US" altLang="en-US" sz="1600" kern="0" dirty="0">
                <a:latin typeface="Times New Roman"/>
                <a:cs typeface="+mn-cs"/>
              </a:rPr>
              <a:t> (Q1) Why are we fighting and opposing you? (Q2) What are we calling you to, and what do we want from you? As for the first question: Why are we fighting and opposing you? The answer is very simple: (1) Because you attacked us and continue to attack us. a) You attacked us in Palestine: </a:t>
            </a:r>
            <a:r>
              <a:rPr lang="en-US" altLang="en-US" sz="1600" kern="0" dirty="0">
                <a:solidFill>
                  <a:schemeClr val="tx2"/>
                </a:solidFill>
                <a:latin typeface="Times New Roman"/>
                <a:cs typeface="+mn-cs"/>
              </a:rPr>
              <a:t>The Guardian, 11/24/2002,</a:t>
            </a:r>
            <a:r>
              <a:rPr lang="en-US" altLang="en-US" sz="1200" kern="0" dirty="0">
                <a:solidFill>
                  <a:schemeClr val="tx2"/>
                </a:solidFill>
                <a:latin typeface="Times New Roman"/>
                <a:cs typeface="+mn-cs"/>
              </a:rPr>
              <a:t> </a:t>
            </a:r>
            <a:r>
              <a:rPr lang="en-US" altLang="en-US" sz="800" kern="0" dirty="0">
                <a:solidFill>
                  <a:schemeClr val="tx2"/>
                </a:solidFill>
                <a:latin typeface="Times New Roman"/>
                <a:cs typeface="+mn-cs"/>
                <a:hlinkClick r:id="rId4"/>
              </a:rPr>
              <a:t>ttp://www.theguardian.com/world/2002/nov/24/theobserver</a:t>
            </a:r>
            <a:r>
              <a:rPr lang="en-US" altLang="en-US" sz="800" kern="0" dirty="0">
                <a:solidFill>
                  <a:schemeClr val="tx2"/>
                </a:solidFill>
                <a:latin typeface="Times New Roman"/>
                <a:cs typeface="+mn-cs"/>
              </a:rPr>
              <a:t> </a:t>
            </a:r>
          </a:p>
          <a:p>
            <a:pPr eaLnBrk="1" hangingPunct="1">
              <a:spcBef>
                <a:spcPct val="0"/>
              </a:spcBef>
              <a:buNone/>
            </a:pPr>
            <a:endParaRPr lang="en-US" altLang="en-US" sz="800" kern="0" dirty="0">
              <a:solidFill>
                <a:schemeClr val="tx2"/>
              </a:solidFill>
              <a:latin typeface="Times New Roman"/>
              <a:cs typeface="+mn-cs"/>
            </a:endParaRPr>
          </a:p>
          <a:p>
            <a:pPr eaLnBrk="1" hangingPunct="1">
              <a:lnSpc>
                <a:spcPct val="90000"/>
              </a:lnSpc>
              <a:spcBef>
                <a:spcPct val="0"/>
              </a:spcBef>
              <a:buFontTx/>
              <a:buNone/>
            </a:pPr>
            <a:r>
              <a:rPr lang="en-US" altLang="en-US" sz="1600" b="1" kern="0" dirty="0">
                <a:solidFill>
                  <a:srgbClr val="FFFFFF"/>
                </a:solidFill>
                <a:latin typeface="Times New Roman"/>
                <a:cs typeface="+mn-cs"/>
              </a:rPr>
              <a:t>Thomas Kean and Lee Hamilton (co-chairs of the 9/11 Commission) </a:t>
            </a:r>
            <a:r>
              <a:rPr lang="en-US" altLang="en-US" sz="1600" kern="0" dirty="0">
                <a:solidFill>
                  <a:srgbClr val="FFFFFF"/>
                </a:solidFill>
                <a:latin typeface="Times New Roman"/>
                <a:cs typeface="+mn-cs"/>
              </a:rPr>
              <a:t>wrote: </a:t>
            </a:r>
            <a:r>
              <a:rPr lang="en-US" altLang="en-US" sz="1600" kern="0" dirty="0">
                <a:solidFill>
                  <a:schemeClr val="tx2"/>
                </a:solidFill>
                <a:latin typeface="Times New Roman"/>
                <a:cs typeface="+mn-cs"/>
              </a:rPr>
              <a:t>“Commissioners who argued that al Qaeda was motivated primarily by a religious ideology—and not by opposition to American policies—rejected mentioning the Israeli-Palestinian conflict in the report. In their view, listing U.S. support for Israel as a root cause of al Qaeda’s opposition to the United States indicated that the United States should reassess that policy… </a:t>
            </a:r>
            <a:r>
              <a:rPr lang="en-US" altLang="en-US" sz="1600" b="1" kern="0" dirty="0">
                <a:solidFill>
                  <a:schemeClr val="tx2"/>
                </a:solidFill>
                <a:latin typeface="Times New Roman"/>
                <a:cs typeface="+mn-cs"/>
              </a:rPr>
              <a:t>Since neither U.S. policy in the Israel-Palestinian conflict nor U.S. policy in Iraq was covered in our mandate, we were not required to discuss the issues at length</a:t>
            </a:r>
            <a:r>
              <a:rPr lang="en-US" altLang="en-US" sz="1600" kern="0" dirty="0">
                <a:solidFill>
                  <a:schemeClr val="tx2"/>
                </a:solidFill>
                <a:latin typeface="Times New Roman"/>
                <a:cs typeface="+mn-cs"/>
              </a:rPr>
              <a:t>. Had that been the case, reaching consensus would have been difficult.”</a:t>
            </a:r>
            <a:r>
              <a:rPr lang="en-US" altLang="en-US" sz="1600" b="1" kern="0" dirty="0">
                <a:solidFill>
                  <a:schemeClr val="tx2"/>
                </a:solidFill>
                <a:latin typeface="Times New Roman"/>
                <a:cs typeface="+mn-cs"/>
              </a:rPr>
              <a:t> </a:t>
            </a:r>
            <a:r>
              <a:rPr lang="en-US" altLang="en-US" sz="1600" kern="0" dirty="0">
                <a:latin typeface="Times New Roman"/>
                <a:cs typeface="+mn-cs"/>
              </a:rPr>
              <a:t>Thomas H. Kean and Lee H. Hamilton with Benjamin Rhodes, </a:t>
            </a:r>
            <a:r>
              <a:rPr lang="en-US" altLang="en-US" sz="1600" i="1" kern="0" dirty="0">
                <a:latin typeface="Times New Roman"/>
                <a:cs typeface="+mn-cs"/>
              </a:rPr>
              <a:t>Without Precedent: The Inside Story of the 9/11 Commission</a:t>
            </a:r>
            <a:r>
              <a:rPr lang="en-US" altLang="en-US" sz="1600" kern="0" dirty="0">
                <a:latin typeface="Times New Roman"/>
                <a:cs typeface="+mn-cs"/>
              </a:rPr>
              <a:t>, Alfred A. Knopf, New York, 2006, p. 284.</a:t>
            </a:r>
          </a:p>
          <a:p>
            <a:pPr eaLnBrk="1" hangingPunct="1">
              <a:lnSpc>
                <a:spcPct val="90000"/>
              </a:lnSpc>
              <a:spcBef>
                <a:spcPct val="0"/>
              </a:spcBef>
              <a:buFontTx/>
              <a:buNone/>
            </a:pPr>
            <a:endParaRPr lang="en-US" altLang="en-US" sz="400" kern="0" dirty="0">
              <a:latin typeface="Times New Roman"/>
              <a:cs typeface="+mn-cs"/>
            </a:endParaRPr>
          </a:p>
        </p:txBody>
      </p:sp>
      <p:cxnSp>
        <p:nvCxnSpPr>
          <p:cNvPr id="3" name="Straight Connector 2"/>
          <p:cNvCxnSpPr/>
          <p:nvPr/>
        </p:nvCxnSpPr>
        <p:spPr bwMode="auto">
          <a:xfrm>
            <a:off x="0" y="2209800"/>
            <a:ext cx="586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3733800"/>
            <a:ext cx="586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0" y="1066800"/>
            <a:ext cx="586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ChangeArrowheads="1"/>
          </p:cNvSpPr>
          <p:nvPr/>
        </p:nvSpPr>
        <p:spPr bwMode="auto">
          <a:xfrm>
            <a:off x="0" y="0"/>
            <a:ext cx="9144000" cy="698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5400" b="1" dirty="0">
                <a:solidFill>
                  <a:schemeClr val="tx2"/>
                </a:solidFill>
              </a:rPr>
              <a:t>A passage from Bin Laden's 'letter to America'</a:t>
            </a:r>
          </a:p>
          <a:p>
            <a:pPr eaLnBrk="1" hangingPunct="1">
              <a:spcBef>
                <a:spcPct val="0"/>
              </a:spcBef>
              <a:buFontTx/>
              <a:buNone/>
            </a:pPr>
            <a:r>
              <a:rPr lang="en-US" altLang="en-US" sz="1800" dirty="0">
                <a:solidFill>
                  <a:schemeClr val="tx2"/>
                </a:solidFill>
              </a:rPr>
              <a:t>“As for the first question: Why are we fighting and opposing you? The answer is very simple: </a:t>
            </a:r>
          </a:p>
          <a:p>
            <a:pPr eaLnBrk="1" hangingPunct="1">
              <a:spcBef>
                <a:spcPct val="0"/>
              </a:spcBef>
              <a:buFontTx/>
              <a:buNone/>
            </a:pPr>
            <a:r>
              <a:rPr lang="en-US" altLang="en-US" sz="1800" dirty="0">
                <a:solidFill>
                  <a:schemeClr val="tx2"/>
                </a:solidFill>
              </a:rPr>
              <a:t>(1) Because you attacked us and continue to attack us. </a:t>
            </a:r>
          </a:p>
          <a:p>
            <a:pPr eaLnBrk="1" hangingPunct="1">
              <a:spcBef>
                <a:spcPct val="0"/>
              </a:spcBef>
              <a:buFontTx/>
              <a:buNone/>
            </a:pPr>
            <a:r>
              <a:rPr lang="en-US" altLang="en-US" sz="1800" dirty="0">
                <a:solidFill>
                  <a:schemeClr val="tx2"/>
                </a:solidFill>
              </a:rPr>
              <a:t>a) You attacked us in Palestine: </a:t>
            </a:r>
          </a:p>
          <a:p>
            <a:pPr eaLnBrk="1" hangingPunct="1">
              <a:spcBef>
                <a:spcPct val="0"/>
              </a:spcBef>
              <a:buFontTx/>
              <a:buNone/>
            </a:pPr>
            <a:endParaRPr lang="en-US" altLang="en-US" sz="1200" dirty="0">
              <a:solidFill>
                <a:srgbClr val="FFFFFF"/>
              </a:solidFill>
            </a:endParaRPr>
          </a:p>
          <a:p>
            <a:pPr eaLnBrk="1" hangingPunct="1">
              <a:spcBef>
                <a:spcPct val="0"/>
              </a:spcBef>
              <a:buFontTx/>
              <a:buNone/>
            </a:pPr>
            <a:r>
              <a:rPr lang="en-US" altLang="en-US" sz="1200" dirty="0">
                <a:solidFill>
                  <a:srgbClr val="FFFFFF"/>
                </a:solidFill>
              </a:rPr>
              <a:t>(</a:t>
            </a:r>
            <a:r>
              <a:rPr lang="en-US" altLang="en-US" sz="1200" dirty="0" err="1">
                <a:solidFill>
                  <a:srgbClr val="FFFFFF"/>
                </a:solidFill>
              </a:rPr>
              <a:t>i</a:t>
            </a:r>
            <a:r>
              <a:rPr lang="en-US" altLang="en-US" sz="1200" dirty="0">
                <a:solidFill>
                  <a:srgbClr val="FFFFFF"/>
                </a:solidFill>
              </a:rPr>
              <a:t>) Palestine, which has sunk under military occupation for more than 80 years. The British handed over Palestine, with your help and your support, to the Jews, who have occupied it for more than 50 years; years overflowing with oppression, tyranny, crimes, killing, expulsion, destruction and devastation. The creation and continuation of Israel is one of the greatest crimes, and you are the leaders of its criminals. And of course there is no need to explain and prove the degree of American support for Israel. The creation of Israel is a crime which must be erased. Each and every person whose hands have become polluted in the contribution towards this crime must pay its*price, and pay for it heavily. </a:t>
            </a:r>
          </a:p>
          <a:p>
            <a:pPr eaLnBrk="1" hangingPunct="1">
              <a:spcBef>
                <a:spcPct val="0"/>
              </a:spcBef>
              <a:buFontTx/>
              <a:buNone/>
            </a:pPr>
            <a:endParaRPr lang="en-US" altLang="en-US" sz="1200" dirty="0">
              <a:solidFill>
                <a:srgbClr val="FFFFFF"/>
              </a:solidFill>
            </a:endParaRPr>
          </a:p>
          <a:p>
            <a:pPr eaLnBrk="1" hangingPunct="1">
              <a:spcBef>
                <a:spcPct val="0"/>
              </a:spcBef>
              <a:buFontTx/>
              <a:buNone/>
            </a:pPr>
            <a:r>
              <a:rPr lang="en-US" altLang="en-US" sz="1200" dirty="0">
                <a:solidFill>
                  <a:srgbClr val="FFFFFF"/>
                </a:solidFill>
              </a:rPr>
              <a:t>(ii) It brings us both laughter and tears to see that you have not yet tired of repeating your fabricated lies that the Jews have a historical right to Palestine, as it was promised to them in the Torah. Anyone who disputes with them on this alleged fact is accused of </a:t>
            </a:r>
            <a:r>
              <a:rPr lang="en-US" altLang="en-US" sz="1200" dirty="0" err="1">
                <a:solidFill>
                  <a:srgbClr val="FFFFFF"/>
                </a:solidFill>
              </a:rPr>
              <a:t>anti-semitism</a:t>
            </a:r>
            <a:r>
              <a:rPr lang="en-US" altLang="en-US" sz="1200" dirty="0">
                <a:solidFill>
                  <a:srgbClr val="FFFFFF"/>
                </a:solidFill>
              </a:rPr>
              <a:t>. This is one of the most fallacious, widely-circulated fabrications in history. The people of Palestine are pure Arabs and original Semites. It is the Muslims who are the inheritors of Moses (peace be upon him) and the inheritors of the real Torah that has not been changed. Muslims believe in all of the Prophets, including Abraham, Moses, Jesus and Muhammad, peace and blessings of Allah be upon them all. If the followers of Moses have been promised a right to Palestine in the Torah, then the Muslims are the most worthy nation of this. </a:t>
            </a:r>
          </a:p>
          <a:p>
            <a:pPr eaLnBrk="1" hangingPunct="1">
              <a:spcBef>
                <a:spcPct val="0"/>
              </a:spcBef>
              <a:buFontTx/>
              <a:buNone/>
            </a:pPr>
            <a:endParaRPr lang="en-US" altLang="en-US" sz="1200" dirty="0">
              <a:solidFill>
                <a:srgbClr val="FFFFFF"/>
              </a:solidFill>
            </a:endParaRPr>
          </a:p>
          <a:p>
            <a:pPr eaLnBrk="1" hangingPunct="1">
              <a:spcBef>
                <a:spcPct val="0"/>
              </a:spcBef>
              <a:buFontTx/>
              <a:buNone/>
            </a:pPr>
            <a:r>
              <a:rPr lang="en-US" altLang="en-US" sz="1200" dirty="0">
                <a:solidFill>
                  <a:srgbClr val="FFFFFF"/>
                </a:solidFill>
              </a:rPr>
              <a:t>When the Muslims conquered Palestine and drove out the Romans, Palestine and Jerusalem returned to </a:t>
            </a:r>
            <a:r>
              <a:rPr lang="en-US" altLang="en-US" sz="1200" dirty="0" err="1">
                <a:solidFill>
                  <a:srgbClr val="FFFFFF"/>
                </a:solidFill>
              </a:rPr>
              <a:t>Islaam</a:t>
            </a:r>
            <a:r>
              <a:rPr lang="en-US" altLang="en-US" sz="1200" dirty="0">
                <a:solidFill>
                  <a:srgbClr val="FFFFFF"/>
                </a:solidFill>
              </a:rPr>
              <a:t>, the religion of all the Prophets peace be upon them. Therefore, the call to a historical right to Palestine cannot be raised against the Islamic </a:t>
            </a:r>
            <a:r>
              <a:rPr lang="en-US" altLang="en-US" sz="1200" dirty="0" err="1">
                <a:solidFill>
                  <a:srgbClr val="FFFFFF"/>
                </a:solidFill>
              </a:rPr>
              <a:t>Ummah</a:t>
            </a:r>
            <a:r>
              <a:rPr lang="en-US" altLang="en-US" sz="1200" dirty="0">
                <a:solidFill>
                  <a:srgbClr val="FFFFFF"/>
                </a:solidFill>
              </a:rPr>
              <a:t> that believes in all the Prophets of Allah (peace and blessings be upon them) - and we make no distinction between them. </a:t>
            </a:r>
          </a:p>
          <a:p>
            <a:pPr eaLnBrk="1" hangingPunct="1">
              <a:spcBef>
                <a:spcPct val="0"/>
              </a:spcBef>
              <a:buFontTx/>
              <a:buNone/>
            </a:pPr>
            <a:endParaRPr lang="en-US" altLang="en-US" sz="1200" dirty="0">
              <a:solidFill>
                <a:srgbClr val="FFFFFF"/>
              </a:solidFill>
            </a:endParaRPr>
          </a:p>
          <a:p>
            <a:pPr eaLnBrk="1" hangingPunct="1">
              <a:spcBef>
                <a:spcPct val="0"/>
              </a:spcBef>
              <a:buFontTx/>
              <a:buNone/>
            </a:pPr>
            <a:r>
              <a:rPr lang="en-US" altLang="en-US" sz="1200" dirty="0">
                <a:solidFill>
                  <a:srgbClr val="FFFFFF"/>
                </a:solidFill>
              </a:rPr>
              <a:t>(iii) The blood pouring out of Palestine must be equally revenged. You must know that the Palestinians do not cry alone; their women are not widowed alone; their sons are not orphaned alone.”</a:t>
            </a:r>
          </a:p>
          <a:p>
            <a:pPr eaLnBrk="1" hangingPunct="1">
              <a:spcBef>
                <a:spcPct val="0"/>
              </a:spcBef>
              <a:buFontTx/>
              <a:buNone/>
            </a:pPr>
            <a:endParaRPr lang="en-US" altLang="en-US" sz="1200" dirty="0">
              <a:solidFill>
                <a:srgbClr val="FFFFFF"/>
              </a:solidFill>
            </a:endParaRPr>
          </a:p>
          <a:p>
            <a:pPr eaLnBrk="1" hangingPunct="1">
              <a:spcBef>
                <a:spcPct val="0"/>
              </a:spcBef>
              <a:buFontTx/>
              <a:buNone/>
            </a:pPr>
            <a:r>
              <a:rPr lang="en-US" altLang="en-US" sz="1800" dirty="0">
                <a:solidFill>
                  <a:schemeClr val="tx2"/>
                </a:solidFill>
              </a:rPr>
              <a:t>The Guardian, 11/24/2002, </a:t>
            </a:r>
            <a:r>
              <a:rPr lang="en-US" altLang="en-US" sz="1800" dirty="0">
                <a:solidFill>
                  <a:schemeClr val="tx2"/>
                </a:solidFill>
                <a:cs typeface="Times New Roman" pitchFamily="18" charset="0"/>
                <a:hlinkClick r:id="rId2"/>
              </a:rPr>
              <a:t>http://www.theguardian.com/world/2002/nov/24/theobserver</a:t>
            </a:r>
            <a:endParaRPr lang="en-US" altLang="en-US" sz="1800" dirty="0">
              <a:solidFill>
                <a:schemeClr val="tx2"/>
              </a:solidFill>
              <a:cs typeface="Times New Roman" pitchFamily="18" charset="0"/>
            </a:endParaRPr>
          </a:p>
          <a:p>
            <a:pPr eaLnBrk="1" hangingPunct="1">
              <a:lnSpc>
                <a:spcPct val="90000"/>
              </a:lnSpc>
              <a:spcBef>
                <a:spcPct val="0"/>
              </a:spcBef>
              <a:buFontTx/>
              <a:buNone/>
            </a:pPr>
            <a:endParaRPr lang="en-US" altLang="en-US" sz="1800" dirty="0">
              <a:solidFill>
                <a:schemeClr val="tx2"/>
              </a:solidFill>
              <a:cs typeface="Times New Roman" pitchFamily="18"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0" y="0"/>
            <a:ext cx="9144000" cy="2743200"/>
          </a:xfrm>
        </p:spPr>
        <p:txBody>
          <a:bodyPr/>
          <a:lstStyle/>
          <a:p>
            <a:r>
              <a:rPr lang="en-US" altLang="en-US" sz="5400" b="1"/>
              <a:t>Five Guantánamo detainees claim responsibility for September 11 attacks</a:t>
            </a:r>
            <a:br>
              <a:rPr lang="en-US" altLang="en-US" b="1"/>
            </a:br>
            <a:r>
              <a:rPr lang="en-US" altLang="en-US" sz="2800"/>
              <a:t>The Guardian, 10 March 2009</a:t>
            </a:r>
            <a:r>
              <a:rPr lang="en-US" altLang="en-US" sz="200"/>
              <a:t>, http://www.guardian.co.uk/world/2009/mar/10/guantanamo-detainees-september-11-2001</a:t>
            </a:r>
          </a:p>
        </p:txBody>
      </p:sp>
      <p:sp>
        <p:nvSpPr>
          <p:cNvPr id="79875" name="Content Placeholder 2"/>
          <p:cNvSpPr>
            <a:spLocks noGrp="1"/>
          </p:cNvSpPr>
          <p:nvPr>
            <p:ph idx="1"/>
          </p:nvPr>
        </p:nvSpPr>
        <p:spPr>
          <a:xfrm>
            <a:off x="0" y="3048000"/>
            <a:ext cx="9144000" cy="3810000"/>
          </a:xfrm>
        </p:spPr>
        <p:txBody>
          <a:bodyPr/>
          <a:lstStyle/>
          <a:p>
            <a:r>
              <a:rPr lang="en-US" altLang="en-US" sz="4000"/>
              <a:t>Khalid Sheikh Mohammed, Walid Bin Attash, Ramzi Binalshibh, Ali Abdul Aziz Ali and Mustafa Ahmed Al-Hawsawi, </a:t>
            </a:r>
            <a:r>
              <a:rPr lang="en-US" altLang="en-US" sz="4000" b="1">
                <a:solidFill>
                  <a:schemeClr val="tx2"/>
                </a:solidFill>
              </a:rPr>
              <a:t>say the terrorist killings were a response to US support for Israel</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0" y="0"/>
            <a:ext cx="9144000" cy="1143000"/>
          </a:xfrm>
        </p:spPr>
        <p:txBody>
          <a:bodyPr/>
          <a:lstStyle/>
          <a:p>
            <a:r>
              <a:rPr lang="en-US" altLang="en-US" sz="4000" b="1"/>
              <a:t>U.S. policy in the Israeli-Palestinian conflict feed anti-Americanism</a:t>
            </a:r>
          </a:p>
        </p:txBody>
      </p:sp>
      <p:sp>
        <p:nvSpPr>
          <p:cNvPr id="22531" name="Content Placeholder 2"/>
          <p:cNvSpPr>
            <a:spLocks noGrp="1"/>
          </p:cNvSpPr>
          <p:nvPr>
            <p:ph idx="1"/>
          </p:nvPr>
        </p:nvSpPr>
        <p:spPr>
          <a:xfrm>
            <a:off x="-9525" y="1066800"/>
            <a:ext cx="9144000" cy="5791200"/>
          </a:xfrm>
        </p:spPr>
        <p:txBody>
          <a:bodyPr/>
          <a:lstStyle/>
          <a:p>
            <a:pPr marL="0" indent="0">
              <a:buFontTx/>
              <a:buNone/>
              <a:defRPr/>
            </a:pPr>
            <a:r>
              <a:rPr lang="en-US" sz="1600" dirty="0"/>
              <a:t>“perceptions of U.S. policy in the Israeli-Palestinian conflict feed anti-Americanism. A 2003 Pew Global Attitudes poll found that enormous majorities in Arab and Muslim countries (at least 90% in Jordan, the Palestinian Authority, Morocco, and Lebanon) believed the U.S. favors Israel too much. Although our most recent survey did not ask this same question, it did find strongly negative views towards Jews in the Arab world. For example, no respondents in either Lebanon or Jordan had a favorable view of Jews (on the other hand, 91% of Lebanese and 58% of Jordanians had a favorable view of Christians)”--</a:t>
            </a:r>
            <a:r>
              <a:rPr lang="en-US" sz="1600" dirty="0">
                <a:solidFill>
                  <a:schemeClr val="tx2"/>
                </a:solidFill>
              </a:rPr>
              <a:t>Testimony of Andrew </a:t>
            </a:r>
            <a:r>
              <a:rPr lang="en-US" sz="1600" dirty="0" err="1">
                <a:solidFill>
                  <a:schemeClr val="tx2"/>
                </a:solidFill>
              </a:rPr>
              <a:t>Kohut</a:t>
            </a:r>
            <a:r>
              <a:rPr lang="en-US" sz="1600" dirty="0">
                <a:solidFill>
                  <a:schemeClr val="tx2"/>
                </a:solidFill>
              </a:rPr>
              <a:t>, United States House of Representatives, International Relations Committee Subcommittee on Oversight and Investigations November 10, 2005, </a:t>
            </a:r>
            <a:r>
              <a:rPr lang="en-US" sz="1600" dirty="0">
                <a:solidFill>
                  <a:schemeClr val="tx2"/>
                </a:solidFill>
                <a:hlinkClick r:id="rId2"/>
              </a:rPr>
              <a:t>http://www.au.af.mil/au/awc/awcgate/congress/koh111005.pdf</a:t>
            </a:r>
            <a:r>
              <a:rPr lang="en-US" sz="1600" dirty="0">
                <a:solidFill>
                  <a:schemeClr val="tx2"/>
                </a:solidFill>
              </a:rPr>
              <a:t> </a:t>
            </a:r>
          </a:p>
          <a:p>
            <a:pPr marL="0" indent="0">
              <a:buFontTx/>
              <a:buNone/>
              <a:defRPr/>
            </a:pPr>
            <a:r>
              <a:rPr lang="en-US" sz="2400" b="1" dirty="0">
                <a:solidFill>
                  <a:srgbClr val="FFFF00"/>
                </a:solidFill>
              </a:rPr>
              <a:t>One example of how U.S. Middle East Policy feed anti-Americanism:</a:t>
            </a:r>
          </a:p>
          <a:p>
            <a:pPr marL="0" indent="0">
              <a:buFontTx/>
              <a:buNone/>
              <a:defRPr/>
            </a:pPr>
            <a:r>
              <a:rPr lang="en-US" sz="1200" dirty="0">
                <a:solidFill>
                  <a:schemeClr val="tx2"/>
                </a:solidFill>
              </a:rPr>
              <a:t>1. Congressmen Joe Walsh (R-IL) and Joseph Crowley (D-NY) sent Secretary of State Hillary Clinton a bi-partisan letter urging her and U.N. Ambassador Susan Rice to veto the upcoming Security Council resolution condemning Israel (110 Democrat and Republican members co-signed the letter), </a:t>
            </a:r>
            <a:r>
              <a:rPr lang="en-US" sz="1200" dirty="0"/>
              <a:t>Congressional Documents and Publications, Feb 18, 2011. </a:t>
            </a:r>
          </a:p>
          <a:p>
            <a:pPr marL="0" indent="0">
              <a:buFontTx/>
              <a:buNone/>
              <a:defRPr/>
            </a:pPr>
            <a:r>
              <a:rPr lang="en-US" sz="1200" dirty="0">
                <a:solidFill>
                  <a:schemeClr val="tx2"/>
                </a:solidFill>
              </a:rPr>
              <a:t>2. U.S. vetoes U.N. resolution declaring Israeli settlements illegal, </a:t>
            </a:r>
            <a:r>
              <a:rPr lang="en-US" sz="1200" dirty="0"/>
              <a:t>CNN, 2/18/11.</a:t>
            </a:r>
          </a:p>
          <a:p>
            <a:pPr marL="0" indent="0">
              <a:buFontTx/>
              <a:buNone/>
              <a:defRPr/>
            </a:pPr>
            <a:r>
              <a:rPr lang="en-US" sz="1200" dirty="0">
                <a:solidFill>
                  <a:schemeClr val="tx2"/>
                </a:solidFill>
              </a:rPr>
              <a:t>3. US Veto on Settlements Undermines International Law, </a:t>
            </a:r>
            <a:r>
              <a:rPr lang="en-US" sz="1200" dirty="0"/>
              <a:t>Human Rights Watch, 2/18/11.</a:t>
            </a:r>
          </a:p>
          <a:p>
            <a:pPr marL="0" indent="0">
              <a:buFontTx/>
              <a:buNone/>
              <a:defRPr/>
            </a:pPr>
            <a:r>
              <a:rPr lang="en-US" sz="1200" dirty="0">
                <a:solidFill>
                  <a:schemeClr val="tx2"/>
                </a:solidFill>
              </a:rPr>
              <a:t>4. Israel 'deeply appreciates' U.S. veto on UN resolution condemning settlements, </a:t>
            </a:r>
            <a:r>
              <a:rPr lang="en-US" sz="1200" dirty="0" err="1"/>
              <a:t>Haaretz</a:t>
            </a:r>
            <a:r>
              <a:rPr lang="en-US" sz="1200" dirty="0"/>
              <a:t>, 2/19/11.</a:t>
            </a:r>
          </a:p>
          <a:p>
            <a:pPr marL="0" indent="0">
              <a:buFontTx/>
              <a:buNone/>
              <a:defRPr/>
            </a:pPr>
            <a:r>
              <a:rPr lang="en-US" sz="1200" dirty="0">
                <a:solidFill>
                  <a:schemeClr val="tx2"/>
                </a:solidFill>
              </a:rPr>
              <a:t>5. Palestinians plan 'Day of Rage' to protest U.S. veto on UN settlement resolution, </a:t>
            </a:r>
            <a:r>
              <a:rPr lang="en-US" sz="1200" dirty="0" err="1"/>
              <a:t>Haaretz</a:t>
            </a:r>
            <a:r>
              <a:rPr lang="en-US" sz="1200" dirty="0"/>
              <a:t>, 2/19/11.</a:t>
            </a:r>
          </a:p>
          <a:p>
            <a:pPr marL="0" indent="0">
              <a:buFontTx/>
              <a:buNone/>
              <a:defRPr/>
            </a:pPr>
            <a:r>
              <a:rPr lang="en-US" sz="1200" b="1" dirty="0">
                <a:solidFill>
                  <a:schemeClr val="tx2"/>
                </a:solidFill>
              </a:rPr>
              <a:t>“Not a day goes by -- not one -- when my colleagues and I do not work hard to defend Israel's security and legitimacy at the United Nations”—</a:t>
            </a:r>
            <a:r>
              <a:rPr lang="en-US" sz="1200" dirty="0"/>
              <a:t>Obama's Ambassador to the United Nations, Susan Rice, </a:t>
            </a:r>
            <a:r>
              <a:rPr lang="en-US" sz="1200" dirty="0">
                <a:hlinkClick r:id="rId3"/>
              </a:rPr>
              <a:t>http://www.huffingtonpost.com/2012/03/06/aipac-susan-rice-obama-israel_n_1323398.html</a:t>
            </a:r>
            <a:r>
              <a:rPr lang="en-US" sz="1200" dirty="0"/>
              <a:t> </a:t>
            </a:r>
          </a:p>
          <a:p>
            <a:pPr marL="0" indent="0">
              <a:buFontTx/>
              <a:buNone/>
              <a:defRPr/>
            </a:pPr>
            <a:r>
              <a:rPr lang="en-US" sz="1600" dirty="0">
                <a:solidFill>
                  <a:schemeClr val="tx2"/>
                </a:solidFill>
              </a:rPr>
              <a:t>President Obama’s national security adviser, Susan Rice: "we have spent seven and a half years of the Obama administration fighting and defeating efforts to delegitimize or otherwise single out Israel unfairly. I spent four and a half years of my life doing that at the U.N., and Ambassador [Samantha] Power is doing the same — all at President Obama’s direction." </a:t>
            </a:r>
            <a:r>
              <a:rPr lang="en-US" sz="1200" dirty="0"/>
              <a:t>Forward, 6/6/2016, </a:t>
            </a:r>
            <a:r>
              <a:rPr lang="en-US" sz="800" dirty="0">
                <a:hlinkClick r:id="rId4"/>
              </a:rPr>
              <a:t>http://forward.com/news/342068/susan-rice-says-foolish-to-rule-out-backing-un-resolution-on-israel/</a:t>
            </a:r>
            <a:r>
              <a:rPr lang="en-US" sz="800" dirty="0"/>
              <a:t> </a:t>
            </a:r>
          </a:p>
          <a:p>
            <a:pPr>
              <a:defRPr/>
            </a:pPr>
            <a:endParaRPr lang="en-US" sz="1600" dirty="0">
              <a:solidFill>
                <a:schemeClr val="tx2"/>
              </a:solidFill>
            </a:endParaRPr>
          </a:p>
        </p:txBody>
      </p:sp>
      <p:cxnSp>
        <p:nvCxnSpPr>
          <p:cNvPr id="80900" name="Straight Connector 2"/>
          <p:cNvCxnSpPr>
            <a:cxnSpLocks noChangeShapeType="1"/>
          </p:cNvCxnSpPr>
          <p:nvPr/>
        </p:nvCxnSpPr>
        <p:spPr bwMode="auto">
          <a:xfrm>
            <a:off x="0" y="3352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5791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0" y="0"/>
            <a:ext cx="9144000" cy="1600200"/>
          </a:xfrm>
        </p:spPr>
        <p:txBody>
          <a:bodyPr/>
          <a:lstStyle/>
          <a:p>
            <a:r>
              <a:rPr lang="en-US" altLang="en-US" sz="5100" b="1" dirty="0">
                <a:solidFill>
                  <a:srgbClr val="FFFF00"/>
                </a:solidFill>
              </a:rPr>
              <a:t>The Palestine-Israel Conflict and America’s image problem</a:t>
            </a:r>
          </a:p>
        </p:txBody>
      </p:sp>
      <p:sp>
        <p:nvSpPr>
          <p:cNvPr id="81923" name="Content Placeholder 2"/>
          <p:cNvSpPr>
            <a:spLocks noGrp="1"/>
          </p:cNvSpPr>
          <p:nvPr>
            <p:ph idx="1"/>
          </p:nvPr>
        </p:nvSpPr>
        <p:spPr>
          <a:xfrm>
            <a:off x="0" y="2133600"/>
            <a:ext cx="9144000" cy="4724400"/>
          </a:xfrm>
        </p:spPr>
        <p:txBody>
          <a:bodyPr/>
          <a:lstStyle/>
          <a:p>
            <a:r>
              <a:rPr lang="en-US" altLang="en-US" sz="3600" dirty="0"/>
              <a:t>Undersecretary of State for Public Diplomacy Charlotte Beers resigned in March 2003 after acknowledging before a Senate Foreign Relations Committee hearing that “the gap between who we are and how we wish to be seen, and how we are in fact seen, is frighteningly wide.”</a:t>
            </a:r>
          </a:p>
          <a:p>
            <a:endParaRPr lang="en-US" altLang="en-US" sz="1400" dirty="0"/>
          </a:p>
          <a:p>
            <a:r>
              <a:rPr lang="en-US" altLang="en-US" sz="1800" dirty="0"/>
              <a:t>CNN.com, “Bush's Muslim propaganda chief quits,” March 4, 2003.</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buFontTx/>
              <a:buNone/>
              <a:defRPr/>
            </a:pPr>
            <a:r>
              <a:rPr lang="en-US" sz="5100" b="1" dirty="0">
                <a:solidFill>
                  <a:srgbClr val="FFFF00"/>
                </a:solidFill>
              </a:rPr>
              <a:t>The Palestine-Israel Conflict and America’s image problem</a:t>
            </a:r>
          </a:p>
          <a:p>
            <a:pPr>
              <a:buFontTx/>
              <a:buNone/>
              <a:defRPr/>
            </a:pPr>
            <a:endParaRPr lang="en-US" sz="2600" b="1" dirty="0">
              <a:solidFill>
                <a:srgbClr val="FFFF00"/>
              </a:solidFill>
            </a:endParaRPr>
          </a:p>
          <a:p>
            <a:pPr>
              <a:buFontTx/>
              <a:buNone/>
              <a:defRPr/>
            </a:pPr>
            <a:r>
              <a:rPr lang="en-US" sz="2400" b="1" dirty="0">
                <a:solidFill>
                  <a:srgbClr val="FFFF00"/>
                </a:solidFill>
              </a:rPr>
              <a:t>From 2005 to 2007 Undersecretary of State for Public Diplomacy and Public Affairs Karen Hughes made substantial efforts to </a:t>
            </a:r>
          </a:p>
          <a:p>
            <a:pPr>
              <a:defRPr/>
            </a:pPr>
            <a:endParaRPr lang="en-US" sz="2400" b="1" dirty="0">
              <a:solidFill>
                <a:srgbClr val="FFFF00"/>
              </a:solidFill>
            </a:endParaRPr>
          </a:p>
          <a:p>
            <a:pPr marL="457200" indent="-457200">
              <a:buFontTx/>
              <a:buNone/>
              <a:defRPr/>
            </a:pPr>
            <a:r>
              <a:rPr lang="en-US" sz="2400" b="1" dirty="0"/>
              <a:t>(1) increase the public diplomacy budget to nearly $900 million, </a:t>
            </a:r>
          </a:p>
          <a:p>
            <a:pPr marL="457200" indent="-457200">
              <a:buFontTx/>
              <a:buNone/>
              <a:defRPr/>
            </a:pPr>
            <a:r>
              <a:rPr lang="en-US" sz="2400" b="1" dirty="0"/>
              <a:t>(2) energize the government-funded/Arabic language </a:t>
            </a:r>
            <a:r>
              <a:rPr lang="en-US" sz="2400" b="1" i="1" dirty="0"/>
              <a:t>Radio </a:t>
            </a:r>
            <a:r>
              <a:rPr lang="en-US" sz="2400" b="1" i="1" dirty="0" err="1"/>
              <a:t>Sawa</a:t>
            </a:r>
            <a:r>
              <a:rPr lang="en-US" sz="2400" b="1" dirty="0"/>
              <a:t>, </a:t>
            </a:r>
            <a:r>
              <a:rPr lang="en-US" sz="2400" b="1" i="1" dirty="0" err="1"/>
              <a:t>Alhurra</a:t>
            </a:r>
            <a:r>
              <a:rPr lang="en-US" sz="2400" b="1" dirty="0"/>
              <a:t> satellite television, and </a:t>
            </a:r>
            <a:r>
              <a:rPr lang="en-US" sz="2400" b="1" i="1" dirty="0"/>
              <a:t>Hi</a:t>
            </a:r>
            <a:r>
              <a:rPr lang="en-US" sz="2400" b="1" dirty="0"/>
              <a:t> magazine, </a:t>
            </a:r>
          </a:p>
          <a:p>
            <a:pPr marL="457200" indent="-457200">
              <a:buFontTx/>
              <a:buNone/>
              <a:defRPr/>
            </a:pPr>
            <a:r>
              <a:rPr lang="en-US" sz="2400" b="1" dirty="0"/>
              <a:t>(3) focus on winning the hearts and minds of Arabs and Muslims for the sake of the war on terrorism, and </a:t>
            </a:r>
          </a:p>
          <a:p>
            <a:pPr marL="457200" indent="-457200">
              <a:buFontTx/>
              <a:buNone/>
              <a:defRPr/>
            </a:pPr>
            <a:r>
              <a:rPr lang="en-US" sz="2400" b="1" dirty="0"/>
              <a:t>(4) spend some time touring key Middle Eastern countries and speaking directly to the people. </a:t>
            </a:r>
          </a:p>
          <a:p>
            <a:pPr>
              <a:defRPr/>
            </a:pPr>
            <a:endParaRPr lang="en-US" sz="1600" b="1" dirty="0">
              <a:solidFill>
                <a:srgbClr val="FFFF00"/>
              </a:solidFill>
            </a:endParaRPr>
          </a:p>
          <a:p>
            <a:pPr>
              <a:defRPr/>
            </a:pPr>
            <a:r>
              <a:rPr lang="en-US" sz="1800" dirty="0"/>
              <a:t>CBS News, “Karen Hughes To Leave State Department:,” October 31, 2007.</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title"/>
          </p:nvPr>
        </p:nvSpPr>
        <p:spPr>
          <a:xfrm>
            <a:off x="0" y="0"/>
            <a:ext cx="9144000" cy="5562600"/>
          </a:xfrm>
        </p:spPr>
        <p:txBody>
          <a:bodyPr/>
          <a:lstStyle/>
          <a:p>
            <a:pPr algn="l"/>
            <a:r>
              <a:rPr lang="en-US" altLang="en-US" sz="4000" b="1" dirty="0">
                <a:solidFill>
                  <a:srgbClr val="FFFF00"/>
                </a:solidFill>
              </a:rPr>
              <a:t>The Palestine-Israel Conflict and America’s image problem</a:t>
            </a:r>
            <a:br>
              <a:rPr lang="en-US" altLang="en-US" sz="5400" b="1" dirty="0">
                <a:solidFill>
                  <a:srgbClr val="FFFF00"/>
                </a:solidFill>
              </a:rPr>
            </a:br>
            <a:br>
              <a:rPr lang="en-US" altLang="en-US" sz="1400" dirty="0"/>
            </a:br>
            <a:r>
              <a:rPr lang="en-US" altLang="en-US" sz="3000" dirty="0"/>
              <a:t>Karen Hughes </a:t>
            </a:r>
            <a:r>
              <a:rPr lang="en-US" altLang="en-US" sz="3000" b="1" dirty="0"/>
              <a:t>said the Iraq war was usually the second issue that Muslims and Arabs around the world raised with her, after the Palestine-Israel conflict</a:t>
            </a:r>
            <a:r>
              <a:rPr lang="en-US" altLang="en-US" sz="3000" dirty="0"/>
              <a:t>.</a:t>
            </a:r>
            <a:br>
              <a:rPr lang="en-US" altLang="en-US" sz="3000" dirty="0"/>
            </a:br>
            <a:r>
              <a:rPr lang="en-US" altLang="en-US" sz="3000" dirty="0"/>
              <a:t>Hughes said she advised Mr. Bush and Rice two years ago that U.S. help in ending the six-decade old fight over Israel would probably do more than anything else to improve the U.S. standing worldwide. </a:t>
            </a:r>
            <a:r>
              <a:rPr lang="en-US" altLang="en-US" sz="3000" i="1" dirty="0"/>
              <a:t>CBS News 10/31/07</a:t>
            </a:r>
            <a:r>
              <a:rPr lang="en-US" altLang="en-US" sz="1800" i="1" dirty="0"/>
              <a:t>, </a:t>
            </a:r>
            <a:r>
              <a:rPr lang="en-US" altLang="en-US" sz="800" i="1" dirty="0">
                <a:hlinkClick r:id="rId3"/>
              </a:rPr>
              <a:t>http://www.cbsnews.com/stories/2007/10/31/politics/main3436792.shtml</a:t>
            </a:r>
            <a:br>
              <a:rPr lang="en-US" altLang="en-US" sz="800" i="1" dirty="0"/>
            </a:br>
            <a:endParaRPr lang="en-US" altLang="en-US" sz="800" i="1" dirty="0"/>
          </a:p>
        </p:txBody>
      </p:sp>
      <p:sp>
        <p:nvSpPr>
          <p:cNvPr id="110599" name="Line 7"/>
          <p:cNvSpPr>
            <a:spLocks noChangeShapeType="1"/>
          </p:cNvSpPr>
          <p:nvPr/>
        </p:nvSpPr>
        <p:spPr bwMode="auto">
          <a:xfrm>
            <a:off x="0" y="13716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hangingPunct="0">
              <a:defRPr/>
            </a:pPr>
            <a:endParaRPr lang="en-US" sz="6000">
              <a:solidFill>
                <a:srgbClr val="FFFFFF"/>
              </a:solidFill>
              <a:cs typeface="+mn-cs"/>
            </a:endParaRPr>
          </a:p>
        </p:txBody>
      </p:sp>
      <p:sp>
        <p:nvSpPr>
          <p:cNvPr id="2" name="Rectangle 1"/>
          <p:cNvSpPr/>
          <p:nvPr/>
        </p:nvSpPr>
        <p:spPr>
          <a:xfrm>
            <a:off x="4549" y="5780782"/>
            <a:ext cx="9144001" cy="1077218"/>
          </a:xfrm>
          <a:prstGeom prst="rect">
            <a:avLst/>
          </a:prstGeom>
        </p:spPr>
        <p:txBody>
          <a:bodyPr wrap="square">
            <a:spAutoFit/>
          </a:bodyPr>
          <a:lstStyle/>
          <a:p>
            <a:pPr lvl="0" eaLnBrk="0" hangingPunct="0">
              <a:spcBef>
                <a:spcPct val="20000"/>
              </a:spcBef>
            </a:pPr>
            <a:r>
              <a:rPr lang="en-US" altLang="en-US" sz="3200" b="1" kern="0" dirty="0">
                <a:solidFill>
                  <a:srgbClr val="FFFF00"/>
                </a:solidFill>
                <a:latin typeface="Times New Roman"/>
                <a:ea typeface="+mj-ea"/>
                <a:cs typeface="+mj-cs"/>
              </a:rPr>
              <a:t>George Mitchell stepping down as Middle East envoy, </a:t>
            </a:r>
            <a:r>
              <a:rPr lang="en-US" altLang="en-US" sz="1600" kern="0" dirty="0">
                <a:solidFill>
                  <a:srgbClr val="FFFF00"/>
                </a:solidFill>
                <a:latin typeface="Times New Roman"/>
                <a:cs typeface="+mn-cs"/>
              </a:rPr>
              <a:t>CNN, 5/13/2011, </a:t>
            </a:r>
            <a:r>
              <a:rPr lang="en-US" altLang="en-US" sz="1400" kern="0" dirty="0">
                <a:solidFill>
                  <a:srgbClr val="FFFF00"/>
                </a:solidFill>
                <a:latin typeface="Times New Roman"/>
                <a:cs typeface="+mn-cs"/>
                <a:hlinkClick r:id="rId4"/>
              </a:rPr>
              <a:t>http://</a:t>
            </a:r>
            <a:r>
              <a:rPr lang="en-US" altLang="en-US" sz="1200" kern="0" dirty="0">
                <a:solidFill>
                  <a:srgbClr val="FFFF00"/>
                </a:solidFill>
                <a:latin typeface="Times New Roman"/>
                <a:cs typeface="+mn-cs"/>
                <a:hlinkClick r:id="rId4"/>
              </a:rPr>
              <a:t>www.cnn.com/2011/POLITICS/05/13/mitchell.mideast.envoy/index.html?hpt=T1&amp;iref=BN1</a:t>
            </a:r>
            <a:r>
              <a:rPr lang="en-US" altLang="en-US" sz="1200" kern="0" dirty="0">
                <a:solidFill>
                  <a:srgbClr val="FFFF00"/>
                </a:solidFill>
                <a:latin typeface="Times New Roman"/>
                <a:cs typeface="+mn-cs"/>
              </a:rPr>
              <a:t> </a:t>
            </a:r>
            <a:endParaRPr lang="en-US" altLang="en-US" sz="1200" b="1" kern="0" dirty="0">
              <a:solidFill>
                <a:srgbClr val="FFFF00"/>
              </a:solidFill>
              <a:latin typeface="Times New Roman"/>
              <a:ea typeface="+mj-ea"/>
              <a:cs typeface="+mj-cs"/>
            </a:endParaRPr>
          </a:p>
        </p:txBody>
      </p:sp>
      <p:cxnSp>
        <p:nvCxnSpPr>
          <p:cNvPr id="4" name="Straight Connector 3"/>
          <p:cNvCxnSpPr/>
          <p:nvPr/>
        </p:nvCxnSpPr>
        <p:spPr bwMode="auto">
          <a:xfrm>
            <a:off x="-1" y="5562600"/>
            <a:ext cx="9144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495800" y="0"/>
            <a:ext cx="4648200" cy="4776477"/>
          </a:xfrm>
        </p:spPr>
        <p:txBody>
          <a:bodyPr/>
          <a:lstStyle/>
          <a:p>
            <a:pPr algn="l"/>
            <a:r>
              <a:rPr lang="en-US" altLang="en-US" sz="3600" b="1" dirty="0"/>
              <a:t>Moran steps down from leadership post </a:t>
            </a:r>
            <a:br>
              <a:rPr lang="en-US" altLang="en-US" sz="3600" b="1" dirty="0"/>
            </a:br>
            <a:r>
              <a:rPr lang="en-US" altLang="en-US" sz="3600" b="1" i="1" dirty="0"/>
              <a:t>Lawmaker under fire for saying Jews push war with Iraq</a:t>
            </a:r>
            <a:br>
              <a:rPr lang="en-US" altLang="en-US" sz="3600" b="1" i="1" dirty="0"/>
            </a:br>
            <a:r>
              <a:rPr lang="en-US" altLang="en-US" sz="3600" dirty="0">
                <a:solidFill>
                  <a:schemeClr val="tx1"/>
                </a:solidFill>
              </a:rPr>
              <a:t>CNN, March 14, 2003. </a:t>
            </a:r>
            <a:r>
              <a:rPr lang="en-US" altLang="en-US" sz="1800" dirty="0">
                <a:solidFill>
                  <a:schemeClr val="tx1"/>
                </a:solidFill>
                <a:hlinkClick r:id="rId3"/>
              </a:rPr>
              <a:t>http://www.cnn.com/2003/ALLPOLITICS/03/14/moran.remarks/index.html</a:t>
            </a:r>
            <a:br>
              <a:rPr lang="en-US" altLang="en-US" sz="1800" dirty="0">
                <a:solidFill>
                  <a:schemeClr val="tx1"/>
                </a:solidFill>
              </a:rPr>
            </a:br>
            <a:endParaRPr lang="en-US" altLang="en-US" sz="1800" b="1" i="1" dirty="0">
              <a:solidFill>
                <a:schemeClr val="tx1"/>
              </a:solidFill>
            </a:endParaRPr>
          </a:p>
        </p:txBody>
      </p:sp>
      <p:sp>
        <p:nvSpPr>
          <p:cNvPr id="66566" name="Rectangle 8"/>
          <p:cNvSpPr>
            <a:spLocks noChangeArrowheads="1"/>
          </p:cNvSpPr>
          <p:nvPr/>
        </p:nvSpPr>
        <p:spPr bwMode="auto">
          <a:xfrm>
            <a:off x="0" y="0"/>
            <a:ext cx="42672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None/>
            </a:pPr>
            <a:r>
              <a:rPr lang="en-US" altLang="en-US" sz="3600" b="1" dirty="0">
                <a:solidFill>
                  <a:srgbClr val="FFFF00"/>
                </a:solidFill>
                <a:cs typeface="Arial" pitchFamily="34" charset="0"/>
              </a:rPr>
              <a:t>Lawmaker under fire for saying Jews support Iraq war</a:t>
            </a:r>
            <a:br>
              <a:rPr lang="en-US" altLang="en-US" b="1" dirty="0">
                <a:solidFill>
                  <a:srgbClr val="FFFF00"/>
                </a:solidFill>
                <a:cs typeface="Arial" pitchFamily="34" charset="0"/>
              </a:rPr>
            </a:br>
            <a:r>
              <a:rPr lang="en-US" altLang="en-US" b="1" i="1" dirty="0">
                <a:solidFill>
                  <a:srgbClr val="FFFF00"/>
                </a:solidFill>
                <a:cs typeface="Arial" pitchFamily="34" charset="0"/>
              </a:rPr>
              <a:t>Moran apologizes; White House blasts comments</a:t>
            </a:r>
          </a:p>
          <a:p>
            <a:pPr eaLnBrk="1" hangingPunct="1">
              <a:spcBef>
                <a:spcPct val="0"/>
              </a:spcBef>
              <a:buNone/>
            </a:pPr>
            <a:r>
              <a:rPr lang="en-US" altLang="en-US" dirty="0"/>
              <a:t>CNN, March 11, 2003, </a:t>
            </a:r>
            <a:r>
              <a:rPr lang="en-US" altLang="en-US" sz="1800" dirty="0">
                <a:hlinkClick r:id="rId4"/>
              </a:rPr>
              <a:t>http://www.cnn.com/2003/ALLPOLITICS/03/11/moran.jews/index.html</a:t>
            </a:r>
            <a:r>
              <a:rPr lang="en-US" altLang="en-US" sz="1800" dirty="0"/>
              <a:t> </a:t>
            </a:r>
            <a:endParaRPr lang="en-US" altLang="en-US" sz="2800" b="1" i="1" dirty="0">
              <a:solidFill>
                <a:srgbClr val="FFFF00"/>
              </a:solidFill>
              <a:cs typeface="Arial" pitchFamily="34" charset="0"/>
            </a:endParaRPr>
          </a:p>
        </p:txBody>
      </p:sp>
      <p:sp>
        <p:nvSpPr>
          <p:cNvPr id="66569" name="Line 11"/>
          <p:cNvSpPr>
            <a:spLocks noChangeShapeType="1"/>
          </p:cNvSpPr>
          <p:nvPr/>
        </p:nvSpPr>
        <p:spPr bwMode="auto">
          <a:xfrm flipH="1" flipV="1">
            <a:off x="0" y="43434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solidFill>
                <a:srgbClr val="FFFFFF"/>
              </a:solidFill>
              <a:cs typeface="Arial" pitchFamily="34" charset="0"/>
            </a:endParaRPr>
          </a:p>
        </p:txBody>
      </p:sp>
      <p:sp>
        <p:nvSpPr>
          <p:cNvPr id="2" name="Rectangle 1"/>
          <p:cNvSpPr/>
          <p:nvPr/>
        </p:nvSpPr>
        <p:spPr>
          <a:xfrm>
            <a:off x="-1" y="4724400"/>
            <a:ext cx="9144001" cy="1938992"/>
          </a:xfrm>
          <a:prstGeom prst="rect">
            <a:avLst/>
          </a:prstGeom>
        </p:spPr>
        <p:txBody>
          <a:bodyPr wrap="square">
            <a:spAutoFit/>
          </a:bodyPr>
          <a:lstStyle/>
          <a:p>
            <a:r>
              <a:rPr lang="en-US" sz="3200" b="1" dirty="0">
                <a:solidFill>
                  <a:srgbClr val="FFFFFF"/>
                </a:solidFill>
                <a:cs typeface="Arial" pitchFamily="34" charset="0"/>
              </a:rPr>
              <a:t>Watch</a:t>
            </a:r>
            <a:r>
              <a:rPr lang="en-US" sz="3200" b="1" dirty="0">
                <a:solidFill>
                  <a:srgbClr val="FFFF00"/>
                </a:solidFill>
                <a:cs typeface="Arial" pitchFamily="34" charset="0"/>
              </a:rPr>
              <a:t> [Former US Congresswoman] Cynthia McKinney: US Lawmakers FORCED to Support Israel! </a:t>
            </a:r>
            <a:endParaRPr lang="en-US" sz="2800" b="1" dirty="0">
              <a:solidFill>
                <a:srgbClr val="FFFF00"/>
              </a:solidFill>
              <a:cs typeface="Arial" pitchFamily="34" charset="0"/>
            </a:endParaRPr>
          </a:p>
          <a:p>
            <a:r>
              <a:rPr lang="en-US" sz="2400" dirty="0">
                <a:solidFill>
                  <a:srgbClr val="FFFFFF"/>
                </a:solidFill>
                <a:cs typeface="Arial" pitchFamily="34" charset="0"/>
                <a:hlinkClick r:id="rId5"/>
              </a:rPr>
              <a:t>https://www.youtube.com/watch?v=w_VNOk7Wv5A</a:t>
            </a:r>
            <a:r>
              <a:rPr lang="en-US" sz="2400" dirty="0">
                <a:solidFill>
                  <a:srgbClr val="FFFFFF"/>
                </a:solidFill>
                <a:cs typeface="Arial" pitchFamily="34" charset="0"/>
              </a:rPr>
              <a:t>  </a:t>
            </a:r>
          </a:p>
        </p:txBody>
      </p:sp>
    </p:spTree>
    <p:extLst>
      <p:ext uri="{BB962C8B-B14F-4D97-AF65-F5344CB8AC3E}">
        <p14:creationId xmlns:p14="http://schemas.microsoft.com/office/powerpoint/2010/main" val="209132813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April 24, 2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9925" y="0"/>
            <a:ext cx="4664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ext Box 3"/>
          <p:cNvSpPr txBox="1">
            <a:spLocks noChangeArrowheads="1"/>
          </p:cNvSpPr>
          <p:nvPr/>
        </p:nvSpPr>
        <p:spPr bwMode="auto">
          <a:xfrm>
            <a:off x="0" y="0"/>
            <a:ext cx="4419600" cy="682625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a:solidFill>
                  <a:schemeClr val="tx2"/>
                </a:solidFill>
              </a:rPr>
              <a:t>Karen Hughes, Undersecretary of State for Public Diplomacy and Public Affairs</a:t>
            </a:r>
            <a:r>
              <a:rPr lang="en-US" altLang="en-US" sz="2400" dirty="0">
                <a:solidFill>
                  <a:schemeClr val="tx2"/>
                </a:solidFill>
              </a:rPr>
              <a:t> </a:t>
            </a:r>
            <a:r>
              <a:rPr lang="en-US" altLang="en-US" sz="2400" b="1" dirty="0">
                <a:solidFill>
                  <a:schemeClr val="tx2"/>
                </a:solidFill>
              </a:rPr>
              <a:t>, said she was tired of seeing the president presented as a “caricature.” </a:t>
            </a:r>
            <a:br>
              <a:rPr lang="en-US" altLang="en-US" sz="2400" b="1" dirty="0">
                <a:solidFill>
                  <a:schemeClr val="tx2"/>
                </a:solidFill>
              </a:rPr>
            </a:br>
            <a:endParaRPr lang="en-US" altLang="en-US" sz="1200" b="1" dirty="0">
              <a:solidFill>
                <a:schemeClr val="tx2"/>
              </a:solidFill>
            </a:endParaRPr>
          </a:p>
          <a:p>
            <a:pPr eaLnBrk="1" hangingPunct="1">
              <a:spcBef>
                <a:spcPct val="0"/>
              </a:spcBef>
              <a:buFontTx/>
              <a:buNone/>
            </a:pPr>
            <a:r>
              <a:rPr lang="en-US" altLang="en-US" sz="2400" i="1" u="sng" dirty="0">
                <a:solidFill>
                  <a:schemeClr val="tx2"/>
                </a:solidFill>
              </a:rPr>
              <a:t>The New York Times</a:t>
            </a:r>
            <a:r>
              <a:rPr lang="en-US" altLang="en-US" sz="2400" dirty="0">
                <a:solidFill>
                  <a:schemeClr val="tx2"/>
                </a:solidFill>
              </a:rPr>
              <a:t>, 10/31/2007</a:t>
            </a:r>
          </a:p>
          <a:p>
            <a:pPr eaLnBrk="1" hangingPunct="1">
              <a:spcBef>
                <a:spcPct val="0"/>
              </a:spcBef>
              <a:buFontTx/>
              <a:buNone/>
            </a:pPr>
            <a:endParaRPr lang="en-US" altLang="en-US" sz="1800" dirty="0">
              <a:solidFill>
                <a:schemeClr val="tx2"/>
              </a:solidFill>
            </a:endParaRPr>
          </a:p>
          <a:p>
            <a:pPr eaLnBrk="1" hangingPunct="1">
              <a:spcBef>
                <a:spcPct val="0"/>
              </a:spcBef>
              <a:buFontTx/>
              <a:buNone/>
            </a:pPr>
            <a:endParaRPr lang="en-US" altLang="en-US" sz="2000" dirty="0"/>
          </a:p>
          <a:p>
            <a:pPr eaLnBrk="1" hangingPunct="1">
              <a:spcBef>
                <a:spcPct val="0"/>
              </a:spcBef>
              <a:buFontTx/>
              <a:buNone/>
            </a:pPr>
            <a:r>
              <a:rPr lang="en-US" altLang="en-US" sz="2800" dirty="0"/>
              <a:t>President Bush told the AEI neoconservatives: “</a:t>
            </a:r>
            <a:r>
              <a:rPr lang="en-US" altLang="en-US" sz="2800" b="1" dirty="0">
                <a:solidFill>
                  <a:schemeClr val="tx2"/>
                </a:solidFill>
              </a:rPr>
              <a:t>You are some of the best brains in our country and my government employs about 20 of you</a:t>
            </a:r>
            <a:r>
              <a:rPr lang="en-US" altLang="en-US" sz="2800" dirty="0"/>
              <a:t>.” …"Employs" is too weak a verb,” wrote James Atlas.</a:t>
            </a:r>
          </a:p>
          <a:p>
            <a:pPr eaLnBrk="1" hangingPunct="1">
              <a:spcBef>
                <a:spcPct val="0"/>
              </a:spcBef>
              <a:buFontTx/>
              <a:buNone/>
            </a:pPr>
            <a:r>
              <a:rPr lang="en-US" altLang="en-US" sz="2400" i="1" u="sng" dirty="0"/>
              <a:t>The New York Times</a:t>
            </a:r>
            <a:r>
              <a:rPr lang="en-US" altLang="en-US" sz="2400" dirty="0"/>
              <a:t>, May 4, 2003</a:t>
            </a:r>
          </a:p>
        </p:txBody>
      </p:sp>
      <p:sp>
        <p:nvSpPr>
          <p:cNvPr id="2428932" name="Text Box 4"/>
          <p:cNvSpPr txBox="1">
            <a:spLocks noChangeArrowheads="1"/>
          </p:cNvSpPr>
          <p:nvPr/>
        </p:nvSpPr>
        <p:spPr bwMode="auto">
          <a:xfrm>
            <a:off x="6324600" y="609600"/>
            <a:ext cx="1301750" cy="641350"/>
          </a:xfrm>
          <a:prstGeom prst="rect">
            <a:avLst/>
          </a:prstGeom>
          <a:noFill/>
          <a:ln w="9525">
            <a:noFill/>
            <a:miter lim="800000"/>
            <a:headEnd/>
            <a:tailEnd/>
          </a:ln>
          <a:effectLst/>
        </p:spPr>
        <p:txBody>
          <a:bodyPr wrap="none">
            <a:spAutoFit/>
          </a:bodyPr>
          <a:lstStyle/>
          <a:p>
            <a:pPr>
              <a:defRPr/>
            </a:pPr>
            <a:r>
              <a:rPr lang="en-US" sz="3600" b="1">
                <a:solidFill>
                  <a:schemeClr val="bg2"/>
                </a:solidFill>
                <a:effectLst>
                  <a:outerShdw blurRad="38100" dist="38100" dir="2700000" algn="tl">
                    <a:srgbClr val="FFFFFF"/>
                  </a:outerShdw>
                </a:effectLst>
              </a:rPr>
              <a:t>Israel</a:t>
            </a:r>
          </a:p>
        </p:txBody>
      </p:sp>
      <p:sp>
        <p:nvSpPr>
          <p:cNvPr id="2428933" name="Text Box 5"/>
          <p:cNvSpPr txBox="1">
            <a:spLocks noChangeArrowheads="1"/>
          </p:cNvSpPr>
          <p:nvPr/>
        </p:nvSpPr>
        <p:spPr bwMode="auto">
          <a:xfrm>
            <a:off x="6400800" y="5257800"/>
            <a:ext cx="1098550" cy="641350"/>
          </a:xfrm>
          <a:prstGeom prst="rect">
            <a:avLst/>
          </a:prstGeom>
          <a:noFill/>
          <a:ln w="9525">
            <a:noFill/>
            <a:miter lim="800000"/>
            <a:headEnd/>
            <a:tailEnd/>
          </a:ln>
          <a:effectLst/>
        </p:spPr>
        <p:txBody>
          <a:bodyPr>
            <a:spAutoFit/>
          </a:bodyPr>
          <a:lstStyle/>
          <a:p>
            <a:pPr>
              <a:defRPr/>
            </a:pPr>
            <a:r>
              <a:rPr lang="en-US" sz="3600" b="1">
                <a:solidFill>
                  <a:schemeClr val="bg2"/>
                </a:solidFill>
                <a:effectLst>
                  <a:outerShdw blurRad="38100" dist="38100" dir="2700000" algn="tl">
                    <a:srgbClr val="FFFFFF"/>
                  </a:outerShdw>
                </a:effectLst>
              </a:rPr>
              <a:t>USA</a:t>
            </a:r>
          </a:p>
        </p:txBody>
      </p:sp>
      <p:sp>
        <p:nvSpPr>
          <p:cNvPr id="86022" name="Text Box 6"/>
          <p:cNvSpPr txBox="1">
            <a:spLocks noChangeArrowheads="1"/>
          </p:cNvSpPr>
          <p:nvPr/>
        </p:nvSpPr>
        <p:spPr bwMode="auto">
          <a:xfrm>
            <a:off x="5334000" y="6248400"/>
            <a:ext cx="3810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bg2"/>
                </a:solidFill>
                <a:cs typeface="Times New Roman" pitchFamily="18" charset="0"/>
              </a:rPr>
              <a:t>Al-Majalla</a:t>
            </a:r>
            <a:r>
              <a:rPr lang="ar-SA" altLang="en-US" sz="1200">
                <a:solidFill>
                  <a:schemeClr val="bg2"/>
                </a:solidFill>
                <a:cs typeface="Times New Roman" pitchFamily="18" charset="0"/>
              </a:rPr>
              <a:t> </a:t>
            </a:r>
            <a:r>
              <a:rPr lang="en-US" altLang="en-US" sz="1200">
                <a:solidFill>
                  <a:schemeClr val="bg2"/>
                </a:solidFill>
                <a:cs typeface="Times New Roman" pitchFamily="18" charset="0"/>
              </a:rPr>
              <a:t>, 4/21/2001, http://www.al-majalla.com/ar/</a:t>
            </a:r>
          </a:p>
        </p:txBody>
      </p:sp>
      <p:sp>
        <p:nvSpPr>
          <p:cNvPr id="86023" name="TextBox 6"/>
          <p:cNvSpPr txBox="1">
            <a:spLocks noChangeArrowheads="1"/>
          </p:cNvSpPr>
          <p:nvPr/>
        </p:nvSpPr>
        <p:spPr bwMode="auto">
          <a:xfrm>
            <a:off x="5715000" y="0"/>
            <a:ext cx="342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a:solidFill>
                  <a:schemeClr val="bg1"/>
                </a:solidFill>
              </a:rPr>
              <a:t>A representation of the stereotypical view of US-Israel relations</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bullf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50800"/>
            <a:ext cx="9144001"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0979" name="Text Box 3"/>
          <p:cNvSpPr txBox="1">
            <a:spLocks noChangeArrowheads="1"/>
          </p:cNvSpPr>
          <p:nvPr/>
        </p:nvSpPr>
        <p:spPr bwMode="auto">
          <a:xfrm>
            <a:off x="3744913" y="2028825"/>
            <a:ext cx="4089400" cy="1323975"/>
          </a:xfrm>
          <a:prstGeom prst="rect">
            <a:avLst/>
          </a:prstGeom>
          <a:noFill/>
          <a:ln w="9525">
            <a:noFill/>
            <a:miter lim="800000"/>
            <a:headEnd/>
            <a:tailEnd/>
          </a:ln>
          <a:effectLst/>
        </p:spPr>
        <p:txBody>
          <a:bodyPr>
            <a:spAutoFit/>
          </a:bodyPr>
          <a:lstStyle/>
          <a:p>
            <a:pPr>
              <a:defRPr/>
            </a:pPr>
            <a:r>
              <a:rPr lang="en-US" sz="8000" b="1" dirty="0">
                <a:solidFill>
                  <a:srgbClr val="FFFFFF"/>
                </a:solidFill>
                <a:effectLst>
                  <a:outerShdw blurRad="38100" dist="38100" dir="2700000" algn="tl">
                    <a:srgbClr val="000000"/>
                  </a:outerShdw>
                </a:effectLst>
                <a:latin typeface="+mn-lt"/>
              </a:rPr>
              <a:t>America</a:t>
            </a:r>
          </a:p>
        </p:txBody>
      </p:sp>
      <p:sp>
        <p:nvSpPr>
          <p:cNvPr id="2430980" name="Text Box 4"/>
          <p:cNvSpPr txBox="1">
            <a:spLocks noChangeArrowheads="1"/>
          </p:cNvSpPr>
          <p:nvPr/>
        </p:nvSpPr>
        <p:spPr bwMode="auto">
          <a:xfrm>
            <a:off x="1422400" y="2211388"/>
            <a:ext cx="1689100" cy="4093428"/>
          </a:xfrm>
          <a:prstGeom prst="rect">
            <a:avLst/>
          </a:prstGeom>
          <a:noFill/>
          <a:ln w="9525">
            <a:noFill/>
            <a:miter lim="800000"/>
            <a:headEnd/>
            <a:tailEnd/>
          </a:ln>
          <a:effectLst/>
        </p:spPr>
        <p:txBody>
          <a:bodyPr>
            <a:spAutoFit/>
          </a:bodyPr>
          <a:lstStyle/>
          <a:p>
            <a:pPr>
              <a:defRPr/>
            </a:pPr>
            <a:r>
              <a:rPr lang="en-US" sz="2000" b="1" dirty="0">
                <a:solidFill>
                  <a:srgbClr val="FFFFFF"/>
                </a:solidFill>
                <a:effectLst>
                  <a:outerShdw blurRad="38100" dist="38100" dir="2700000" algn="tl">
                    <a:srgbClr val="000000"/>
                  </a:outerShdw>
                </a:effectLst>
              </a:rPr>
              <a:t>Palestine</a:t>
            </a:r>
          </a:p>
          <a:p>
            <a:pPr>
              <a:defRPr/>
            </a:pPr>
            <a:r>
              <a:rPr lang="en-US" sz="2000" b="1" dirty="0">
                <a:solidFill>
                  <a:srgbClr val="FFFFFF"/>
                </a:solidFill>
                <a:effectLst>
                  <a:outerShdw blurRad="38100" dist="38100" dir="2700000" algn="tl">
                    <a:srgbClr val="000000"/>
                  </a:outerShdw>
                </a:effectLst>
              </a:rPr>
              <a:t>Iraq</a:t>
            </a:r>
          </a:p>
          <a:p>
            <a:pPr>
              <a:defRPr/>
            </a:pPr>
            <a:r>
              <a:rPr lang="en-US" sz="2000" b="1" dirty="0">
                <a:solidFill>
                  <a:srgbClr val="FFFFFF"/>
                </a:solidFill>
                <a:effectLst>
                  <a:outerShdw blurRad="38100" dist="38100" dir="2700000" algn="tl">
                    <a:srgbClr val="000000"/>
                  </a:outerShdw>
                </a:effectLst>
              </a:rPr>
              <a:t>Afghanistan </a:t>
            </a:r>
          </a:p>
          <a:p>
            <a:pPr>
              <a:defRPr/>
            </a:pPr>
            <a:r>
              <a:rPr lang="en-US" sz="2000" b="1" dirty="0">
                <a:solidFill>
                  <a:srgbClr val="FFFFFF"/>
                </a:solidFill>
                <a:effectLst>
                  <a:outerShdw blurRad="38100" dist="38100" dir="2700000" algn="tl">
                    <a:srgbClr val="000000"/>
                  </a:outerShdw>
                </a:effectLst>
              </a:rPr>
              <a:t>Pakistan</a:t>
            </a:r>
          </a:p>
          <a:p>
            <a:pPr>
              <a:defRPr/>
            </a:pPr>
            <a:r>
              <a:rPr lang="en-US" sz="2000" b="1" dirty="0">
                <a:solidFill>
                  <a:srgbClr val="FFFFFF"/>
                </a:solidFill>
                <a:effectLst>
                  <a:outerShdw blurRad="38100" dist="38100" dir="2700000" algn="tl">
                    <a:srgbClr val="000000"/>
                  </a:outerShdw>
                </a:effectLst>
              </a:rPr>
              <a:t>Libya</a:t>
            </a:r>
          </a:p>
          <a:p>
            <a:pPr>
              <a:defRPr/>
            </a:pPr>
            <a:r>
              <a:rPr lang="en-US" sz="2000" b="1" dirty="0">
                <a:solidFill>
                  <a:srgbClr val="FFFFFF"/>
                </a:solidFill>
                <a:effectLst>
                  <a:outerShdw blurRad="38100" dist="38100" dir="2700000" algn="tl">
                    <a:srgbClr val="000000"/>
                  </a:outerShdw>
                </a:effectLst>
              </a:rPr>
              <a:t>Lebanon</a:t>
            </a:r>
          </a:p>
          <a:p>
            <a:pPr>
              <a:defRPr/>
            </a:pPr>
            <a:r>
              <a:rPr lang="en-US" sz="2000" b="1" dirty="0">
                <a:solidFill>
                  <a:srgbClr val="FFFFFF"/>
                </a:solidFill>
                <a:effectLst>
                  <a:outerShdw blurRad="38100" dist="38100" dir="2700000" algn="tl">
                    <a:srgbClr val="000000"/>
                  </a:outerShdw>
                </a:effectLst>
              </a:rPr>
              <a:t>Syria</a:t>
            </a:r>
          </a:p>
          <a:p>
            <a:pPr>
              <a:defRPr/>
            </a:pPr>
            <a:r>
              <a:rPr lang="en-US" sz="2000" b="1" dirty="0">
                <a:solidFill>
                  <a:srgbClr val="FFFFFF"/>
                </a:solidFill>
                <a:effectLst>
                  <a:outerShdw blurRad="38100" dist="38100" dir="2700000" algn="tl">
                    <a:srgbClr val="000000"/>
                  </a:outerShdw>
                </a:effectLst>
              </a:rPr>
              <a:t>Sudan</a:t>
            </a:r>
          </a:p>
          <a:p>
            <a:pPr>
              <a:defRPr/>
            </a:pPr>
            <a:r>
              <a:rPr lang="en-US" sz="2000" b="1" dirty="0">
                <a:solidFill>
                  <a:srgbClr val="FFFFFF"/>
                </a:solidFill>
                <a:effectLst>
                  <a:outerShdw blurRad="38100" dist="38100" dir="2700000" algn="tl">
                    <a:srgbClr val="000000"/>
                  </a:outerShdw>
                </a:effectLst>
              </a:rPr>
              <a:t>Yemen</a:t>
            </a:r>
          </a:p>
          <a:p>
            <a:pPr>
              <a:defRPr/>
            </a:pPr>
            <a:r>
              <a:rPr lang="en-US" sz="2000" b="1" dirty="0">
                <a:solidFill>
                  <a:srgbClr val="FFFFFF"/>
                </a:solidFill>
                <a:effectLst>
                  <a:outerShdw blurRad="38100" dist="38100" dir="2700000" algn="tl">
                    <a:srgbClr val="000000"/>
                  </a:outerShdw>
                </a:effectLst>
              </a:rPr>
              <a:t>Iran</a:t>
            </a:r>
          </a:p>
          <a:p>
            <a:pPr>
              <a:defRPr/>
            </a:pPr>
            <a:r>
              <a:rPr lang="en-US" sz="2000" b="1" dirty="0">
                <a:solidFill>
                  <a:srgbClr val="FFFFFF"/>
                </a:solidFill>
                <a:effectLst>
                  <a:outerShdw blurRad="38100" dist="38100" dir="2700000" algn="tl">
                    <a:srgbClr val="000000"/>
                  </a:outerShdw>
                </a:effectLst>
              </a:rPr>
              <a:t>Islam</a:t>
            </a:r>
          </a:p>
          <a:p>
            <a:pPr>
              <a:defRPr/>
            </a:pPr>
            <a:r>
              <a:rPr lang="en-US" sz="2000" b="1" dirty="0">
                <a:solidFill>
                  <a:srgbClr val="FFFFFF"/>
                </a:solidFill>
                <a:effectLst>
                  <a:outerShdw blurRad="38100" dist="38100" dir="2700000" algn="tl">
                    <a:srgbClr val="000000"/>
                  </a:outerShdw>
                </a:effectLst>
              </a:rPr>
              <a:t>Etcetera</a:t>
            </a:r>
          </a:p>
          <a:p>
            <a:pPr>
              <a:defRPr/>
            </a:pPr>
            <a:endParaRPr lang="en-US" sz="2000" b="1" dirty="0">
              <a:solidFill>
                <a:srgbClr val="FFFFFF"/>
              </a:solidFill>
              <a:effectLst>
                <a:outerShdw blurRad="38100" dist="38100" dir="2700000" algn="tl">
                  <a:srgbClr val="000000"/>
                </a:outerShdw>
              </a:effectLst>
            </a:endParaRPr>
          </a:p>
        </p:txBody>
      </p:sp>
      <p:sp>
        <p:nvSpPr>
          <p:cNvPr id="2430981" name="Text Box 5"/>
          <p:cNvSpPr txBox="1">
            <a:spLocks noChangeArrowheads="1"/>
          </p:cNvSpPr>
          <p:nvPr/>
        </p:nvSpPr>
        <p:spPr bwMode="auto">
          <a:xfrm>
            <a:off x="1066800" y="457200"/>
            <a:ext cx="2046288" cy="1006475"/>
          </a:xfrm>
          <a:prstGeom prst="rect">
            <a:avLst/>
          </a:prstGeom>
          <a:noFill/>
          <a:ln w="9525">
            <a:noFill/>
            <a:miter lim="800000"/>
            <a:headEnd/>
            <a:tailEnd/>
          </a:ln>
          <a:effectLst/>
        </p:spPr>
        <p:txBody>
          <a:bodyPr>
            <a:spAutoFit/>
          </a:bodyPr>
          <a:lstStyle/>
          <a:p>
            <a:pPr>
              <a:defRPr/>
            </a:pPr>
            <a:r>
              <a:rPr lang="en-US" sz="6000" b="1" dirty="0">
                <a:solidFill>
                  <a:srgbClr val="FFFFFF"/>
                </a:solidFill>
                <a:effectLst>
                  <a:outerShdw blurRad="38100" dist="38100" dir="2700000" algn="tl">
                    <a:srgbClr val="000000"/>
                  </a:outerShdw>
                </a:effectLst>
              </a:rPr>
              <a:t>Israel</a:t>
            </a:r>
          </a:p>
        </p:txBody>
      </p:sp>
      <p:sp>
        <p:nvSpPr>
          <p:cNvPr id="87046" name="Rectangle 6"/>
          <p:cNvSpPr>
            <a:spLocks noChangeArrowheads="1"/>
          </p:cNvSpPr>
          <p:nvPr/>
        </p:nvSpPr>
        <p:spPr bwMode="auto">
          <a:xfrm>
            <a:off x="2398713" y="1225550"/>
            <a:ext cx="1182687"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solidFill>
                  <a:srgbClr val="FFFFFF"/>
                </a:solidFill>
              </a:rPr>
              <a:t>Adapted from Work by Ian </a:t>
            </a:r>
            <a:r>
              <a:rPr lang="en-US" altLang="en-US" sz="1000" dirty="0">
                <a:solidFill>
                  <a:srgbClr val="FFFFFF"/>
                </a:solidFill>
              </a:rPr>
              <a:t>Antonio, </a:t>
            </a:r>
            <a:r>
              <a:rPr lang="en-US" altLang="en-US" sz="800" dirty="0">
                <a:solidFill>
                  <a:srgbClr val="FFFFFF"/>
                </a:solidFill>
                <a:hlinkClick r:id="rId4"/>
              </a:rPr>
              <a:t>http://www.creative-holidays-spain.com/painting.html</a:t>
            </a:r>
            <a:r>
              <a:rPr lang="en-US" altLang="en-US" sz="800" dirty="0">
                <a:solidFill>
                  <a:srgbClr val="FFFFFF"/>
                </a:solidFill>
              </a:rPr>
              <a:t> </a:t>
            </a:r>
          </a:p>
        </p:txBody>
      </p:sp>
      <p:sp>
        <p:nvSpPr>
          <p:cNvPr id="87047" name="Rectangle 7"/>
          <p:cNvSpPr>
            <a:spLocks noChangeArrowheads="1"/>
          </p:cNvSpPr>
          <p:nvPr/>
        </p:nvSpPr>
        <p:spPr bwMode="auto">
          <a:xfrm>
            <a:off x="1295400" y="0"/>
            <a:ext cx="2286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a:solidFill>
                  <a:srgbClr val="FF3300"/>
                </a:solidFill>
              </a:rPr>
              <a:t>A representation of the stereotypical view of US-Israel relations</a:t>
            </a:r>
          </a:p>
        </p:txBody>
      </p:sp>
      <p:sp>
        <p:nvSpPr>
          <p:cNvPr id="27657" name="Rectangle 8"/>
          <p:cNvSpPr>
            <a:spLocks noChangeArrowheads="1"/>
          </p:cNvSpPr>
          <p:nvPr/>
        </p:nvSpPr>
        <p:spPr bwMode="auto">
          <a:xfrm>
            <a:off x="3581400" y="22225"/>
            <a:ext cx="5562600" cy="1878013"/>
          </a:xfrm>
          <a:prstGeom prst="rect">
            <a:avLst/>
          </a:prstGeom>
          <a:noFill/>
          <a:ln w="9525">
            <a:noFill/>
            <a:miter lim="800000"/>
            <a:headEnd/>
            <a:tailEnd/>
          </a:ln>
        </p:spPr>
        <p:txBody>
          <a:bodyPr>
            <a:spAutoFit/>
          </a:bodyPr>
          <a:lstStyle/>
          <a:p>
            <a:pPr>
              <a:defRPr/>
            </a:pPr>
            <a:r>
              <a:rPr lang="en-US" sz="2600" b="1" dirty="0">
                <a:solidFill>
                  <a:srgbClr val="FFFF00"/>
                </a:solidFill>
                <a:effectLst>
                  <a:outerShdw blurRad="38100" dist="38100" dir="2700000" algn="tl">
                    <a:srgbClr val="000000">
                      <a:alpha val="43137"/>
                    </a:srgbClr>
                  </a:outerShdw>
                </a:effectLst>
              </a:rPr>
              <a:t>“I know what America is.. America is a thing you can move very easily, move it in the right direction.”</a:t>
            </a:r>
            <a:r>
              <a:rPr lang="en-US" sz="1400" b="1" dirty="0">
                <a:solidFill>
                  <a:srgbClr val="FFFF00"/>
                </a:solidFill>
                <a:effectLst>
                  <a:outerShdw blurRad="38100" dist="38100" dir="2700000" algn="tl">
                    <a:srgbClr val="000000">
                      <a:alpha val="43137"/>
                    </a:srgbClr>
                  </a:outerShdw>
                </a:effectLst>
              </a:rPr>
              <a:t>--</a:t>
            </a:r>
            <a:r>
              <a:rPr lang="en-US" sz="1400" dirty="0">
                <a:solidFill>
                  <a:srgbClr val="FFFF00"/>
                </a:solidFill>
                <a:effectLst>
                  <a:outerShdw blurRad="38100" dist="38100" dir="2700000" algn="tl">
                    <a:srgbClr val="000000">
                      <a:alpha val="43137"/>
                    </a:srgbClr>
                  </a:outerShdw>
                </a:effectLst>
              </a:rPr>
              <a:t>Benjamin Netanyahu, Israeli Prime Minister</a:t>
            </a:r>
            <a:r>
              <a:rPr lang="en-US" sz="1400" dirty="0">
                <a:solidFill>
                  <a:srgbClr val="FFFF00"/>
                </a:solidFill>
              </a:rPr>
              <a:t>, 1996-99 &amp; 2009-present</a:t>
            </a:r>
            <a:r>
              <a:rPr lang="en-US" sz="1200" dirty="0">
                <a:solidFill>
                  <a:srgbClr val="FFFFFF"/>
                </a:solidFill>
              </a:rPr>
              <a:t>, “</a:t>
            </a:r>
            <a:r>
              <a:rPr lang="en-US" sz="1200" dirty="0" err="1">
                <a:solidFill>
                  <a:srgbClr val="FFFFFF"/>
                </a:solidFill>
              </a:rPr>
              <a:t>Fibi</a:t>
            </a:r>
            <a:r>
              <a:rPr lang="en-US" sz="1200" dirty="0">
                <a:solidFill>
                  <a:srgbClr val="FFFFFF"/>
                </a:solidFill>
              </a:rPr>
              <a:t> Netanyahu, In 2001, PM boasted of manipulating Oslo accords,” </a:t>
            </a:r>
            <a:r>
              <a:rPr lang="en-US" sz="1200" i="1" dirty="0">
                <a:solidFill>
                  <a:srgbClr val="FFFFFF"/>
                </a:solidFill>
              </a:rPr>
              <a:t>Tablet: A New Read on Jewish Life</a:t>
            </a:r>
            <a:r>
              <a:rPr lang="en-US" sz="1200" dirty="0">
                <a:solidFill>
                  <a:srgbClr val="FFFFFF"/>
                </a:solidFill>
              </a:rPr>
              <a:t>, </a:t>
            </a:r>
            <a:r>
              <a:rPr lang="en-US" sz="1200" dirty="0">
                <a:solidFill>
                  <a:srgbClr val="FFFF00"/>
                </a:solidFill>
              </a:rPr>
              <a:t> </a:t>
            </a:r>
            <a:r>
              <a:rPr lang="en-US" sz="1200" dirty="0">
                <a:solidFill>
                  <a:srgbClr val="FFFFFF"/>
                </a:solidFill>
                <a:hlinkClick r:id="rId5"/>
              </a:rPr>
              <a:t>http://www.tabletmag.com/scroll/39692/fibi-netanyahu</a:t>
            </a:r>
            <a:r>
              <a:rPr lang="en-US" sz="1200" dirty="0">
                <a:solidFill>
                  <a:srgbClr val="FFFFFF"/>
                </a:solidFill>
              </a:rPr>
              <a:t>  </a:t>
            </a:r>
          </a:p>
        </p:txBody>
      </p:sp>
      <p:sp>
        <p:nvSpPr>
          <p:cNvPr id="87049" name="TextBox 9"/>
          <p:cNvSpPr txBox="1">
            <a:spLocks noChangeArrowheads="1"/>
          </p:cNvSpPr>
          <p:nvPr/>
        </p:nvSpPr>
        <p:spPr bwMode="auto">
          <a:xfrm>
            <a:off x="7823200" y="1960563"/>
            <a:ext cx="1303338"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000" b="1" dirty="0">
                <a:solidFill>
                  <a:srgbClr val="000000"/>
                </a:solidFill>
              </a:rPr>
              <a:t>Benjamin Netanyahu, Israeli Prime Minister, 1996-99 &amp; 2009-present, when asked what 9/11 would mean for American-Israeli relations, responded: "It's very good." Realizing his maladroit gaffe, he then added: "Well, it's not good, but it will generate immediate sympathy" for Israel from the United States</a:t>
            </a:r>
            <a:r>
              <a:rPr lang="en-US" altLang="en-US" sz="800" b="1" dirty="0">
                <a:solidFill>
                  <a:srgbClr val="000000"/>
                </a:solidFill>
              </a:rPr>
              <a:t>:  </a:t>
            </a:r>
            <a:r>
              <a:rPr lang="en-US" altLang="en-US" sz="800" dirty="0">
                <a:solidFill>
                  <a:srgbClr val="000000"/>
                </a:solidFill>
                <a:hlinkClick r:id="rId6"/>
              </a:rPr>
              <a:t>http://www.counterpunch.org/sugg10252005.html</a:t>
            </a:r>
            <a:r>
              <a:rPr lang="en-US" altLang="en-US" sz="800" dirty="0">
                <a:solidFill>
                  <a:srgbClr val="000000"/>
                </a:solidFill>
              </a:rPr>
              <a:t> </a:t>
            </a:r>
          </a:p>
        </p:txBody>
      </p:sp>
      <p:sp>
        <p:nvSpPr>
          <p:cNvPr id="87050" name="TextBox 2"/>
          <p:cNvSpPr txBox="1">
            <a:spLocks noChangeArrowheads="1"/>
          </p:cNvSpPr>
          <p:nvPr/>
        </p:nvSpPr>
        <p:spPr bwMode="auto">
          <a:xfrm>
            <a:off x="3968750" y="5138738"/>
            <a:ext cx="51943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dirty="0">
                <a:solidFill>
                  <a:srgbClr val="FFFF00"/>
                </a:solidFill>
              </a:rPr>
              <a:t>“The U.S. can no longer afford $725 billion each year for defense, much of it borrowed. Given the poor return on our investment, it’s clear we need another strategy, one free of Zionist goals that advance behind serial conflicts and the debt incurred to fund them. We know what to do. What’s required is the leadership to do it.”</a:t>
            </a:r>
            <a:r>
              <a:rPr lang="en-US" altLang="en-US" sz="1800" dirty="0">
                <a:solidFill>
                  <a:srgbClr val="FFFF00"/>
                </a:solidFill>
              </a:rPr>
              <a:t> </a:t>
            </a:r>
            <a:r>
              <a:rPr lang="en-US" altLang="en-US" sz="1200" dirty="0">
                <a:solidFill>
                  <a:srgbClr val="FFFFFF"/>
                </a:solidFill>
              </a:rPr>
              <a:t>Jeff Gates, 12/29/2010, </a:t>
            </a:r>
            <a:r>
              <a:rPr lang="en-US" altLang="en-US" sz="1200" dirty="0">
                <a:solidFill>
                  <a:srgbClr val="FFFFFF"/>
                </a:solidFill>
                <a:hlinkClick r:id="rId7"/>
              </a:rPr>
              <a:t>http://criminalstate.com/2010/12/a-commonsense-solar-defense/</a:t>
            </a:r>
            <a:r>
              <a:rPr lang="en-US" altLang="en-US" sz="1200" dirty="0">
                <a:solidFill>
                  <a:srgbClr val="FFFFFF"/>
                </a:solidFill>
              </a:rPr>
              <a:t> </a:t>
            </a:r>
          </a:p>
        </p:txBody>
      </p:sp>
      <p:sp>
        <p:nvSpPr>
          <p:cNvPr id="87051" name="TextBox 1"/>
          <p:cNvSpPr txBox="1">
            <a:spLocks noChangeArrowheads="1"/>
          </p:cNvSpPr>
          <p:nvPr/>
        </p:nvSpPr>
        <p:spPr bwMode="auto">
          <a:xfrm>
            <a:off x="0" y="-1588"/>
            <a:ext cx="1330325" cy="717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000" b="1" dirty="0">
                <a:solidFill>
                  <a:schemeClr val="tx2"/>
                </a:solidFill>
              </a:rPr>
              <a:t>“There’s no question in my mind that months before 9/11, some ranking leaders at the top of the government already anticipated this strike scenario, and decided that Iraq would pay the ultimate price if and when this 9/11 style of attack occurred. </a:t>
            </a:r>
            <a:r>
              <a:rPr lang="en-US" altLang="en-US" sz="1000" b="1" dirty="0">
                <a:solidFill>
                  <a:schemeClr val="bg2"/>
                </a:solidFill>
              </a:rPr>
              <a:t>They were already prepping parts of the Intelligence Community to accept the inevitability of War with Iraq in the aftermath…. </a:t>
            </a:r>
          </a:p>
          <a:p>
            <a:pPr eaLnBrk="1" hangingPunct="1">
              <a:spcBef>
                <a:spcPct val="0"/>
              </a:spcBef>
              <a:buFontTx/>
              <a:buNone/>
            </a:pPr>
            <a:r>
              <a:rPr lang="en-US" altLang="en-US" sz="1000" b="1" dirty="0">
                <a:solidFill>
                  <a:schemeClr val="bg2"/>
                </a:solidFill>
              </a:rPr>
              <a:t>In mid June [2001], an Al Qaeda video became public, in which Osama bin Laden announced, “Your brothers in Palestine are waiting for you. It’s time to penetrate America and Israel, and hit them where it hurts the most”—[“U.S. Asset”] </a:t>
            </a:r>
            <a:r>
              <a:rPr lang="en-US" altLang="en-US" sz="1000" b="1" dirty="0">
                <a:solidFill>
                  <a:schemeClr val="tx2"/>
                </a:solidFill>
              </a:rPr>
              <a:t>Susan </a:t>
            </a:r>
            <a:r>
              <a:rPr lang="en-US" altLang="en-US" sz="1000" b="1" dirty="0" err="1">
                <a:solidFill>
                  <a:schemeClr val="tx2"/>
                </a:solidFill>
              </a:rPr>
              <a:t>Lindauer</a:t>
            </a:r>
            <a:r>
              <a:rPr lang="en-US" altLang="en-US" sz="1000" b="1" dirty="0">
                <a:solidFill>
                  <a:schemeClr val="tx2"/>
                </a:solidFill>
              </a:rPr>
              <a:t>, </a:t>
            </a:r>
            <a:r>
              <a:rPr lang="en-US" altLang="en-US" sz="1000" b="1" i="1" dirty="0">
                <a:solidFill>
                  <a:schemeClr val="tx2"/>
                </a:solidFill>
              </a:rPr>
              <a:t>Extreme Prejudice: The Terrifying Story of the Patriot Act and the Cover Ups of 9/11 and Iraq </a:t>
            </a:r>
            <a:r>
              <a:rPr lang="en-US" altLang="en-US" sz="1000" b="1" dirty="0">
                <a:solidFill>
                  <a:schemeClr val="tx2"/>
                </a:solidFill>
              </a:rPr>
              <a:t>, 2010, Made in the USA, Lexington, Kentucky, May 3, 2011, pages 21, 24.</a:t>
            </a:r>
          </a:p>
          <a:p>
            <a:pPr eaLnBrk="1" hangingPunct="1">
              <a:spcBef>
                <a:spcPct val="0"/>
              </a:spcBef>
              <a:buFontTx/>
              <a:buNone/>
            </a:pPr>
            <a:endParaRPr lang="en-US" altLang="en-US" sz="1000" b="1" dirty="0">
              <a:solidFill>
                <a:srgbClr val="000000"/>
              </a:solidFill>
            </a:endParaRPr>
          </a:p>
        </p:txBody>
      </p:sp>
      <p:sp>
        <p:nvSpPr>
          <p:cNvPr id="87052" name="TextBox 1"/>
          <p:cNvSpPr txBox="1">
            <a:spLocks noChangeArrowheads="1"/>
          </p:cNvSpPr>
          <p:nvPr/>
        </p:nvSpPr>
        <p:spPr bwMode="auto">
          <a:xfrm>
            <a:off x="3259138" y="3787775"/>
            <a:ext cx="4549775"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b="1" dirty="0">
                <a:solidFill>
                  <a:srgbClr val="FFFF00"/>
                </a:solidFill>
              </a:rPr>
              <a:t>“Of course, while Israel employs many proxies in the service of its security interests, the proxy of choice, and by far the most powerful and capable of these proxies, is the United States… America, in the eyes of those who formulate Israeli security policy, is but a tool to be wielded in support of the larger Israeli interest” --- </a:t>
            </a:r>
            <a:r>
              <a:rPr lang="en-US" altLang="en-US" sz="1000" b="1" dirty="0"/>
              <a:t>Scott Ritter, </a:t>
            </a:r>
            <a:r>
              <a:rPr lang="en-US" altLang="en-US" sz="1000" b="1" i="1" dirty="0"/>
              <a:t>Target Iran: the Truth about the White House’s Plans for Regime Change</a:t>
            </a:r>
            <a:r>
              <a:rPr lang="en-US" altLang="en-US" sz="1000" b="1" dirty="0"/>
              <a:t>, New York: Nation Books, 2006. page 33-34. </a:t>
            </a:r>
          </a:p>
        </p:txBody>
      </p:sp>
      <p:sp>
        <p:nvSpPr>
          <p:cNvPr id="87053" name="TextBox 1"/>
          <p:cNvSpPr txBox="1">
            <a:spLocks noChangeArrowheads="1"/>
          </p:cNvSpPr>
          <p:nvPr/>
        </p:nvSpPr>
        <p:spPr bwMode="auto">
          <a:xfrm>
            <a:off x="2514600" y="5132388"/>
            <a:ext cx="1490663"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srgbClr val="000000"/>
                </a:solidFill>
              </a:rPr>
              <a:t>"</a:t>
            </a:r>
            <a:r>
              <a:rPr lang="en-US" altLang="en-US" sz="1400" b="1" dirty="0">
                <a:solidFill>
                  <a:srgbClr val="000000"/>
                </a:solidFill>
              </a:rPr>
              <a:t>only by force can a Jewish state in Palestine be established or maintained</a:t>
            </a:r>
            <a:r>
              <a:rPr lang="en-US" altLang="en-US" sz="1400" dirty="0">
                <a:solidFill>
                  <a:srgbClr val="000000"/>
                </a:solidFill>
              </a:rPr>
              <a:t>"--US Army Lt. Col. Harold Hoskins, 1943</a:t>
            </a:r>
          </a:p>
        </p:txBody>
      </p:sp>
      <p:cxnSp>
        <p:nvCxnSpPr>
          <p:cNvPr id="87054" name="Straight Connector 3"/>
          <p:cNvCxnSpPr>
            <a:cxnSpLocks noChangeShapeType="1"/>
          </p:cNvCxnSpPr>
          <p:nvPr/>
        </p:nvCxnSpPr>
        <p:spPr bwMode="auto">
          <a:xfrm flipV="1">
            <a:off x="2590800" y="5165725"/>
            <a:ext cx="0" cy="16652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55" name="Straight Connector 11"/>
          <p:cNvCxnSpPr>
            <a:cxnSpLocks noChangeShapeType="1"/>
          </p:cNvCxnSpPr>
          <p:nvPr/>
        </p:nvCxnSpPr>
        <p:spPr bwMode="auto">
          <a:xfrm>
            <a:off x="3968750" y="5153025"/>
            <a:ext cx="0" cy="17049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56" name="Straight Connector 13"/>
          <p:cNvCxnSpPr>
            <a:cxnSpLocks noChangeShapeType="1"/>
          </p:cNvCxnSpPr>
          <p:nvPr/>
        </p:nvCxnSpPr>
        <p:spPr bwMode="auto">
          <a:xfrm>
            <a:off x="2590800" y="5153025"/>
            <a:ext cx="65722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57" name="Straight Connector 16"/>
          <p:cNvCxnSpPr>
            <a:cxnSpLocks noChangeShapeType="1"/>
          </p:cNvCxnSpPr>
          <p:nvPr/>
        </p:nvCxnSpPr>
        <p:spPr bwMode="auto">
          <a:xfrm>
            <a:off x="1293813" y="0"/>
            <a:ext cx="1587" cy="59642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58" name="Straight Connector 19"/>
          <p:cNvCxnSpPr>
            <a:cxnSpLocks noChangeShapeType="1"/>
          </p:cNvCxnSpPr>
          <p:nvPr/>
        </p:nvCxnSpPr>
        <p:spPr bwMode="auto">
          <a:xfrm flipH="1">
            <a:off x="17463" y="-1588"/>
            <a:ext cx="127635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59" name="Straight Connector 21"/>
          <p:cNvCxnSpPr>
            <a:cxnSpLocks noChangeShapeType="1"/>
          </p:cNvCxnSpPr>
          <p:nvPr/>
        </p:nvCxnSpPr>
        <p:spPr bwMode="auto">
          <a:xfrm flipH="1" flipV="1">
            <a:off x="7938" y="6865938"/>
            <a:ext cx="2571750" cy="63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60" name="Straight Connector 23"/>
          <p:cNvCxnSpPr>
            <a:cxnSpLocks noChangeShapeType="1"/>
          </p:cNvCxnSpPr>
          <p:nvPr/>
        </p:nvCxnSpPr>
        <p:spPr bwMode="auto">
          <a:xfrm>
            <a:off x="3581400" y="49213"/>
            <a:ext cx="0" cy="18510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61" name="Straight Connector 25"/>
          <p:cNvCxnSpPr>
            <a:cxnSpLocks noChangeShapeType="1"/>
          </p:cNvCxnSpPr>
          <p:nvPr/>
        </p:nvCxnSpPr>
        <p:spPr bwMode="auto">
          <a:xfrm>
            <a:off x="3581400" y="1900238"/>
            <a:ext cx="5562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87062" name="Straight Connector 27"/>
          <p:cNvCxnSpPr>
            <a:cxnSpLocks noChangeShapeType="1"/>
          </p:cNvCxnSpPr>
          <p:nvPr/>
        </p:nvCxnSpPr>
        <p:spPr bwMode="auto">
          <a:xfrm flipV="1">
            <a:off x="7843838" y="1900238"/>
            <a:ext cx="0" cy="32321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7063" name="TextBox 19"/>
          <p:cNvSpPr txBox="1">
            <a:spLocks noChangeArrowheads="1"/>
          </p:cNvSpPr>
          <p:nvPr/>
        </p:nvSpPr>
        <p:spPr bwMode="auto">
          <a:xfrm>
            <a:off x="1295400" y="5964238"/>
            <a:ext cx="13716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800"/>
              <a:t>Attorney Brian Shaughnessy wrote, “Ms. Lindauer was always competent to stand trial, only the Justice Department wanted to avoid embarrassing revelations from her case”, page vii</a:t>
            </a:r>
          </a:p>
        </p:txBody>
      </p:sp>
      <p:cxnSp>
        <p:nvCxnSpPr>
          <p:cNvPr id="87064" name="Straight Connector 23"/>
          <p:cNvCxnSpPr>
            <a:cxnSpLocks noChangeShapeType="1"/>
          </p:cNvCxnSpPr>
          <p:nvPr/>
        </p:nvCxnSpPr>
        <p:spPr bwMode="auto">
          <a:xfrm>
            <a:off x="1293813" y="5964238"/>
            <a:ext cx="129698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87065" name="TextBox 2"/>
          <p:cNvSpPr txBox="1">
            <a:spLocks noChangeArrowheads="1"/>
          </p:cNvSpPr>
          <p:nvPr/>
        </p:nvSpPr>
        <p:spPr bwMode="auto">
          <a:xfrm>
            <a:off x="4554538" y="3067050"/>
            <a:ext cx="33004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1800" b="1">
                <a:solidFill>
                  <a:srgbClr val="FFFF00"/>
                </a:solidFill>
              </a:rPr>
              <a:t>‘a minnow swallowing a whale’ ‘the tail wagging the dog’</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carica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3027" name="Text Box 3"/>
          <p:cNvSpPr txBox="1">
            <a:spLocks noChangeArrowheads="1"/>
          </p:cNvSpPr>
          <p:nvPr/>
        </p:nvSpPr>
        <p:spPr bwMode="auto">
          <a:xfrm>
            <a:off x="0" y="4800600"/>
            <a:ext cx="2819400" cy="579438"/>
          </a:xfrm>
          <a:prstGeom prst="rect">
            <a:avLst/>
          </a:prstGeom>
          <a:noFill/>
          <a:ln w="9525">
            <a:noFill/>
            <a:miter lim="800000"/>
            <a:headEnd/>
            <a:tailEnd/>
          </a:ln>
          <a:effectLst/>
        </p:spPr>
        <p:txBody>
          <a:bodyPr>
            <a:spAutoFit/>
          </a:bodyPr>
          <a:lstStyle/>
          <a:p>
            <a:pPr>
              <a:defRPr/>
            </a:pPr>
            <a:r>
              <a:rPr lang="en-US" sz="3200" b="1">
                <a:solidFill>
                  <a:schemeClr val="bg2"/>
                </a:solidFill>
                <a:effectLst>
                  <a:outerShdw blurRad="38100" dist="38100" dir="2700000" algn="tl">
                    <a:srgbClr val="FFFFFF"/>
                  </a:outerShdw>
                </a:effectLst>
              </a:rPr>
              <a:t>Islamic world</a:t>
            </a:r>
          </a:p>
        </p:txBody>
      </p:sp>
      <p:sp>
        <p:nvSpPr>
          <p:cNvPr id="2433028" name="Text Box 4"/>
          <p:cNvSpPr txBox="1">
            <a:spLocks noChangeArrowheads="1"/>
          </p:cNvSpPr>
          <p:nvPr/>
        </p:nvSpPr>
        <p:spPr bwMode="auto">
          <a:xfrm>
            <a:off x="3657600" y="5943600"/>
            <a:ext cx="1223963" cy="579438"/>
          </a:xfrm>
          <a:prstGeom prst="rect">
            <a:avLst/>
          </a:prstGeom>
          <a:noFill/>
          <a:ln w="9525">
            <a:noFill/>
            <a:miter lim="800000"/>
            <a:headEnd/>
            <a:tailEnd/>
          </a:ln>
          <a:effectLst/>
        </p:spPr>
        <p:txBody>
          <a:bodyPr>
            <a:spAutoFit/>
          </a:bodyPr>
          <a:lstStyle/>
          <a:p>
            <a:pPr>
              <a:defRPr/>
            </a:pPr>
            <a:r>
              <a:rPr lang="en-US" sz="3200" b="1">
                <a:solidFill>
                  <a:schemeClr val="bg2"/>
                </a:solidFill>
                <a:effectLst>
                  <a:outerShdw blurRad="38100" dist="38100" dir="2700000" algn="tl">
                    <a:srgbClr val="FFFFFF"/>
                  </a:outerShdw>
                </a:effectLst>
              </a:rPr>
              <a:t>Israel</a:t>
            </a:r>
          </a:p>
        </p:txBody>
      </p:sp>
      <p:sp>
        <p:nvSpPr>
          <p:cNvPr id="2433029" name="Text Box 5"/>
          <p:cNvSpPr txBox="1">
            <a:spLocks noChangeArrowheads="1"/>
          </p:cNvSpPr>
          <p:nvPr/>
        </p:nvSpPr>
        <p:spPr bwMode="auto">
          <a:xfrm>
            <a:off x="5867400" y="6278563"/>
            <a:ext cx="996950" cy="579437"/>
          </a:xfrm>
          <a:prstGeom prst="rect">
            <a:avLst/>
          </a:prstGeom>
          <a:noFill/>
          <a:ln w="9525">
            <a:noFill/>
            <a:miter lim="800000"/>
            <a:headEnd/>
            <a:tailEnd/>
          </a:ln>
          <a:effectLst/>
        </p:spPr>
        <p:txBody>
          <a:bodyPr>
            <a:spAutoFit/>
          </a:bodyPr>
          <a:lstStyle/>
          <a:p>
            <a:pPr>
              <a:defRPr/>
            </a:pPr>
            <a:r>
              <a:rPr lang="en-US" sz="3200" b="1">
                <a:solidFill>
                  <a:schemeClr val="bg2"/>
                </a:solidFill>
                <a:effectLst>
                  <a:outerShdw blurRad="38100" dist="38100" dir="2700000" algn="tl">
                    <a:srgbClr val="FFFFFF"/>
                  </a:outerShdw>
                </a:effectLst>
              </a:rPr>
              <a:t>USA</a:t>
            </a:r>
          </a:p>
        </p:txBody>
      </p:sp>
      <p:sp>
        <p:nvSpPr>
          <p:cNvPr id="88070" name="Text Box 6"/>
          <p:cNvSpPr txBox="1">
            <a:spLocks noChangeArrowheads="1"/>
          </p:cNvSpPr>
          <p:nvPr/>
        </p:nvSpPr>
        <p:spPr bwMode="auto">
          <a:xfrm>
            <a:off x="0" y="6581775"/>
            <a:ext cx="2486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bg2"/>
                </a:solidFill>
                <a:cs typeface="Times New Roman" pitchFamily="18" charset="0"/>
              </a:rPr>
              <a:t>alabonline, http://www.alarab.co.uk/</a:t>
            </a:r>
          </a:p>
        </p:txBody>
      </p:sp>
      <p:sp>
        <p:nvSpPr>
          <p:cNvPr id="88071" name="Rectangle 6"/>
          <p:cNvSpPr>
            <a:spLocks noChangeArrowheads="1"/>
          </p:cNvSpPr>
          <p:nvPr/>
        </p:nvSpPr>
        <p:spPr bwMode="auto">
          <a:xfrm>
            <a:off x="2057400" y="0"/>
            <a:ext cx="5181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1400" b="1">
                <a:solidFill>
                  <a:schemeClr val="bg1"/>
                </a:solidFill>
              </a:rPr>
              <a:t>A representation of the stereotypical view of US-Israel relations</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14e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p:cNvSpPr>
            <a:spLocks noChangeArrowheads="1"/>
          </p:cNvSpPr>
          <p:nvPr/>
        </p:nvSpPr>
        <p:spPr bwMode="auto">
          <a:xfrm>
            <a:off x="0" y="60960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400" b="1" dirty="0">
                <a:solidFill>
                  <a:schemeClr val="tx2"/>
                </a:solidFill>
                <a:latin typeface="Arial" charset="0"/>
              </a:rPr>
              <a:t>President Bush Middle East Tour</a:t>
            </a:r>
          </a:p>
        </p:txBody>
      </p:sp>
      <p:sp>
        <p:nvSpPr>
          <p:cNvPr id="89092" name="Rectangle 3"/>
          <p:cNvSpPr>
            <a:spLocks noChangeArrowheads="1"/>
          </p:cNvSpPr>
          <p:nvPr/>
        </p:nvSpPr>
        <p:spPr bwMode="auto">
          <a:xfrm>
            <a:off x="0" y="0"/>
            <a:ext cx="9144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1600" b="1">
                <a:solidFill>
                  <a:schemeClr val="bg1"/>
                </a:solidFill>
              </a:rPr>
              <a:t>A representation of the stereotypical view of US-Israel relations</a:t>
            </a:r>
          </a:p>
        </p:txBody>
      </p:sp>
      <p:sp>
        <p:nvSpPr>
          <p:cNvPr id="89093" name="TextBox 4"/>
          <p:cNvSpPr txBox="1">
            <a:spLocks noChangeArrowheads="1"/>
          </p:cNvSpPr>
          <p:nvPr/>
        </p:nvSpPr>
        <p:spPr bwMode="auto">
          <a:xfrm>
            <a:off x="5486400" y="457200"/>
            <a:ext cx="3657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a:solidFill>
                  <a:srgbClr val="0000FF"/>
                </a:solidFill>
              </a:rPr>
              <a:t>The Israelis</a:t>
            </a:r>
          </a:p>
        </p:txBody>
      </p:sp>
      <p:sp>
        <p:nvSpPr>
          <p:cNvPr id="89094" name="TextBox 5"/>
          <p:cNvSpPr txBox="1">
            <a:spLocks noChangeArrowheads="1"/>
          </p:cNvSpPr>
          <p:nvPr/>
        </p:nvSpPr>
        <p:spPr bwMode="auto">
          <a:xfrm>
            <a:off x="6324600" y="2590800"/>
            <a:ext cx="2681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a:solidFill>
                  <a:srgbClr val="0000FF"/>
                </a:solidFill>
              </a:rPr>
              <a:t>The Americans</a:t>
            </a:r>
          </a:p>
        </p:txBody>
      </p:sp>
      <p:sp>
        <p:nvSpPr>
          <p:cNvPr id="89095" name="TextBox 6"/>
          <p:cNvSpPr txBox="1">
            <a:spLocks noChangeArrowheads="1"/>
          </p:cNvSpPr>
          <p:nvPr/>
        </p:nvSpPr>
        <p:spPr bwMode="auto">
          <a:xfrm>
            <a:off x="5562600" y="4495800"/>
            <a:ext cx="1884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a:solidFill>
                  <a:srgbClr val="0000FF"/>
                </a:solidFill>
              </a:rPr>
              <a:t>The Arabs</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771"/>
            <a:ext cx="6248399" cy="709425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What Do Israelis Think About Americans? Start With Disdain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Times New Roman" pitchFamily="18" charset="0"/>
                <a:ea typeface="+mn-ea"/>
                <a:cs typeface="Arial" charset="0"/>
              </a:rPr>
              <a:t>View Ally as Naive, Especially on Middle East Issues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 know what America is</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Netanyahu, then on political hiatus after an election defeat, told the settlers when one asked whether his proposal for a “large scale” attack on the Palestinians would be met with global condemnation. “</a:t>
            </a: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America is a thing that can be easily moved, moved in the right direction</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They will not bother us… Let’s suppose they [the Bush administration] will say something. So they say it — so what? Eighty per cent of the Americans support us. It’s absurd! We have such [great] support there! And we say… what shall we do with this [support]?” </a:t>
            </a:r>
            <a:r>
              <a:rPr kumimoji="0" lang="en-US" sz="1400" b="0" i="0" u="none" strike="noStrike" kern="1200" cap="none" spc="0" normalizeH="0" baseline="0" noProof="0" dirty="0">
                <a:ln>
                  <a:noFill/>
                </a:ln>
                <a:solidFill>
                  <a:srgbClr val="FFFF00"/>
                </a:solidFill>
                <a:effectLst/>
                <a:uLnTx/>
                <a:uFillTx/>
                <a:latin typeface="Times New Roman" pitchFamily="18" charset="0"/>
                <a:ea typeface="+mn-ea"/>
                <a:cs typeface="Arial" charset="0"/>
              </a:rPr>
              <a:t>The Jewish Daily Forward, 3/8/2015</a:t>
            </a:r>
            <a:r>
              <a:rPr kumimoji="0" lang="en-US" sz="16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3"/>
              </a:rPr>
              <a:t>http://forward.com/articles/216074/what-do-israelis-think-about-americans-start-with/</a:t>
            </a:r>
            <a:endParaRPr kumimoji="0" 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Mueller Finally Starts to Target Trump’s Israel Ties: </a:t>
            </a:r>
            <a:r>
              <a:rPr kumimoji="0" 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“Trump’s links to Moscow are visible but remain somewhat obscure. His ties to Israel, however, are much plainer to see. Based on the available evidence to date, Team Trump’s 2016 links to shadowy Israelis appear just as troubling as those to dodgy Russians—indeed, in some cases they are the very same people. As a veteran counterspy in our Intelligence Community whom I’ve known for years recently asked me with a wry smile, 'What if the real secret of the Trump campaign isn’t that it’s a Kremlin operation, rather an Israeli operation masquerading as a Russian one?' That’s a provocative question, but it merits consideration beyond counterintelligence circles." </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Observer, 6/5/2018, </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4"/>
              </a:rPr>
              <a:t>http://observer.com/2018/06/muellers-investigation-into-trump-russia-turns-focus-on-israel</a:t>
            </a:r>
            <a:r>
              <a:rPr kumimoji="0" 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4"/>
              </a:rPr>
              <a:t>/</a:t>
            </a:r>
            <a:r>
              <a:rPr kumimoji="0" 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endPar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Citing anti-Israel bias, U.S. to withdraw from UNESCO </a:t>
            </a:r>
            <a:r>
              <a:rPr kumimoji="0" 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[United Nations’ Paris-based cultural, scientific, and educational organization],</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Politico, 10/12/2017</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5"/>
              </a:rPr>
              <a:t>https://www.politico.com/story/2017/10/12/united-states-withdraws-unesco-243708</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a:t>
            </a:r>
            <a:r>
              <a:rPr kumimoji="0" 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One by one, 14 members of the U.N. Security Council spoke out against President Donald Trump's decision to recognize Jerusalem as the capital of Israel </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[the UN Security Council has only 15 members, including the US], Fox News, 12/9/2017,</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6"/>
              </a:rPr>
              <a:t>http://www.foxnews.com/world/2017/12/09/14-security-council-members-criticize-us-action-on-jerusalem.html</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"U.S. vetoes U.N. resolution rejecting Trump’s decision on Jerusalem... All 14 other members supported the resolution, underscoring the U.S. isolation on the issue."</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The Washington Post, 12/18/2017, </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7"/>
              </a:rPr>
              <a:t>https://www.washingtonpost.com/world/national-security/us-vetoes-un-resolution-rejecting-trumps-decision-on-jerusalem/2017/12/18/4e683732-e421-11e7-ab50-621fe0588340_story.html?utm_term=.684214f9ebce</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sp>
        <p:nvSpPr>
          <p:cNvPr id="2" name="Rectangle 1"/>
          <p:cNvSpPr/>
          <p:nvPr/>
        </p:nvSpPr>
        <p:spPr>
          <a:xfrm>
            <a:off x="6210300" y="13647"/>
            <a:ext cx="2933700" cy="690958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“Most Israelis think Americans are pro-Israel and we can sell them anything, especially mud from the Dead Sea. Or — just regular mud with a ‘Dead Sea’ sticker on it.”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Israeli Embassy Official Caught on Camera Discussing 'Taking Down' British Lawmakers</a:t>
            </a:r>
            <a:r>
              <a:rPr kumimoji="0" lang="en-US" sz="14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2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Haaretz</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1/8/2017</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8"/>
              </a:rPr>
              <a:t>http://www.haaretz.com/israel-news/1.763613</a:t>
            </a:r>
            <a:r>
              <a:rPr kumimoji="0" lang="en-US" sz="8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FFFF00"/>
                </a:solidFill>
                <a:effectLst/>
                <a:uLnTx/>
                <a:uFillTx/>
                <a:latin typeface="Times New Roman" pitchFamily="18" charset="0"/>
                <a:ea typeface="+mn-ea"/>
                <a:cs typeface="Arial" charset="0"/>
              </a:rPr>
              <a:t>The 193-member United Nations General Assembly has overwhelmingly voted </a:t>
            </a:r>
            <a:r>
              <a:rPr kumimoji="0" lang="en-US" sz="1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[128 in favor; 9 against: </a:t>
            </a:r>
            <a:r>
              <a:rPr kumimoji="0" lang="en-US" sz="1500" b="1" i="0" u="none" strike="noStrike" kern="1200" cap="none" spc="0" normalizeH="0" baseline="0" noProof="0" dirty="0">
                <a:ln>
                  <a:noFill/>
                </a:ln>
                <a:solidFill>
                  <a:srgbClr val="FFFFFF"/>
                </a:solidFill>
                <a:effectLst/>
                <a:uLnTx/>
                <a:uFillTx/>
                <a:latin typeface="Times New Roman" pitchFamily="18" charset="0"/>
                <a:ea typeface="+mn-ea"/>
                <a:cs typeface="Arial" charset="0"/>
              </a:rPr>
              <a:t>Guatemala, Honduras, Israel, Marshall Islands, Micronesia, Nauru, Palau, Togo, and United States</a:t>
            </a:r>
            <a:r>
              <a:rPr kumimoji="0" lang="en-US" sz="1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with 35 abstentions and 21 absences] </a:t>
            </a:r>
            <a:r>
              <a:rPr kumimoji="0" lang="en-US" sz="1500" b="0" i="0" u="none" strike="noStrike" kern="1200" cap="none" spc="0" normalizeH="0" baseline="0" noProof="0" dirty="0">
                <a:ln>
                  <a:noFill/>
                </a:ln>
                <a:solidFill>
                  <a:srgbClr val="FFFF00"/>
                </a:solidFill>
                <a:effectLst/>
                <a:uLnTx/>
                <a:uFillTx/>
                <a:latin typeface="Times New Roman" pitchFamily="18" charset="0"/>
                <a:ea typeface="+mn-ea"/>
                <a:cs typeface="Arial" charset="0"/>
              </a:rPr>
              <a:t>to declare US recognition of Jerusalem as the capital of Israel "null and void" and must be cancelled.</a:t>
            </a:r>
            <a:r>
              <a:rPr kumimoji="0" lang="en-US" sz="1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BBC, 12/21/2017,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9"/>
              </a:rPr>
              <a:t>http://www.bbc.com/news/world-middle-east-42446027</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cxnSp>
        <p:nvCxnSpPr>
          <p:cNvPr id="4" name="Straight Connector 3"/>
          <p:cNvCxnSpPr/>
          <p:nvPr/>
        </p:nvCxnSpPr>
        <p:spPr bwMode="auto">
          <a:xfrm>
            <a:off x="6172200" y="3048000"/>
            <a:ext cx="2971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6248400" y="3048000"/>
            <a:ext cx="0" cy="379828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6248400" y="3962400"/>
            <a:ext cx="2895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flipH="1">
            <a:off x="0" y="3048000"/>
            <a:ext cx="6172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76200" y="4800600"/>
            <a:ext cx="6248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0" y="5334000"/>
            <a:ext cx="6248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0" y="6019800"/>
            <a:ext cx="6324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9342910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itle 1"/>
          <p:cNvSpPr>
            <a:spLocks noGrp="1"/>
          </p:cNvSpPr>
          <p:nvPr>
            <p:ph type="title"/>
          </p:nvPr>
        </p:nvSpPr>
        <p:spPr>
          <a:xfrm>
            <a:off x="0" y="-1"/>
            <a:ext cx="4419600" cy="1906053"/>
          </a:xfrm>
        </p:spPr>
        <p:txBody>
          <a:bodyPr/>
          <a:lstStyle/>
          <a:p>
            <a:r>
              <a:rPr lang="en-US" altLang="en-US" sz="3200" dirty="0"/>
              <a:t> </a:t>
            </a:r>
            <a:r>
              <a:rPr lang="en-US" altLang="en-US" b="1" dirty="0"/>
              <a:t>The Christian Zionist Branch of the Israel Lobby</a:t>
            </a:r>
          </a:p>
        </p:txBody>
      </p:sp>
      <p:sp>
        <p:nvSpPr>
          <p:cNvPr id="231427" name="Content Placeholder 2"/>
          <p:cNvSpPr>
            <a:spLocks noGrp="1"/>
          </p:cNvSpPr>
          <p:nvPr>
            <p:ph idx="1"/>
          </p:nvPr>
        </p:nvSpPr>
        <p:spPr>
          <a:xfrm>
            <a:off x="4618" y="1828800"/>
            <a:ext cx="5807075" cy="2466440"/>
          </a:xfrm>
        </p:spPr>
        <p:txBody>
          <a:bodyPr/>
          <a:lstStyle/>
          <a:p>
            <a:pPr marL="0" indent="0">
              <a:buFontTx/>
              <a:buNone/>
              <a:defRPr/>
            </a:pPr>
            <a:r>
              <a:rPr lang="en-US" altLang="en-US" sz="1000" dirty="0"/>
              <a:t>(1) provides financial support to the Jewish settler movement              </a:t>
            </a:r>
          </a:p>
          <a:p>
            <a:pPr marL="0" indent="0">
              <a:buFontTx/>
              <a:buNone/>
              <a:defRPr/>
            </a:pPr>
            <a:r>
              <a:rPr lang="en-US" altLang="en-US" sz="1000" dirty="0"/>
              <a:t>(2) opposes any territorial concession to the Palestinians</a:t>
            </a:r>
          </a:p>
          <a:p>
            <a:pPr marL="0" indent="0">
              <a:buFontTx/>
              <a:buNone/>
              <a:defRPr/>
            </a:pPr>
            <a:r>
              <a:rPr lang="en-US" altLang="en-US" sz="1000" dirty="0"/>
              <a:t>(3) contributes to tourism in Israel, a lucrative economic sector generating $2.8 billion in 2004 p138 and 400</a:t>
            </a:r>
          </a:p>
          <a:p>
            <a:pPr marL="0" indent="0">
              <a:buFontTx/>
              <a:buNone/>
              <a:defRPr/>
            </a:pPr>
            <a:r>
              <a:rPr lang="en-US" altLang="en-US" sz="1000" dirty="0">
                <a:solidFill>
                  <a:srgbClr val="FFFF00"/>
                </a:solidFill>
              </a:rPr>
              <a:t>(4) </a:t>
            </a:r>
            <a:r>
              <a:rPr lang="en-US" altLang="en-US" sz="1000" b="1" dirty="0">
                <a:solidFill>
                  <a:srgbClr val="FFFF00"/>
                </a:solidFill>
              </a:rPr>
              <a:t>Yet the influence of the Christian Zionists should not be overstated</a:t>
            </a:r>
          </a:p>
          <a:p>
            <a:pPr marL="0" indent="0">
              <a:buFontTx/>
              <a:buNone/>
              <a:defRPr/>
            </a:pPr>
            <a:r>
              <a:rPr lang="en-US" altLang="en-US" sz="1000" dirty="0"/>
              <a:t>(5) In sharp contrast to the groups like AIPAC, Christian Zionists lack the organizational capacity to analyze national security topic </a:t>
            </a:r>
          </a:p>
          <a:p>
            <a:pPr marL="0" indent="0">
              <a:buFontTx/>
              <a:buNone/>
              <a:defRPr/>
            </a:pPr>
            <a:r>
              <a:rPr lang="en-US" altLang="en-US" sz="1000" dirty="0"/>
              <a:t>(6) They lack the organizational capacity to offer specific legislation guidance on concrete foreign policy issues</a:t>
            </a:r>
          </a:p>
          <a:p>
            <a:pPr marL="0" indent="0">
              <a:buFontTx/>
              <a:buNone/>
              <a:defRPr/>
            </a:pPr>
            <a:r>
              <a:rPr lang="en-US" altLang="en-US" sz="1000" dirty="0"/>
              <a:t>(7) They also lack the financial power of the major pro-Israel groups</a:t>
            </a:r>
          </a:p>
          <a:p>
            <a:pPr marL="0" indent="0">
              <a:buFontTx/>
              <a:buNone/>
              <a:defRPr/>
            </a:pPr>
            <a:r>
              <a:rPr lang="en-US" altLang="en-US" sz="1000" dirty="0"/>
              <a:t>(8) They do not have the same media presence when it comes to the Middle East issues</a:t>
            </a:r>
          </a:p>
          <a:p>
            <a:pPr marL="0" indent="0">
              <a:buFontTx/>
              <a:buNone/>
              <a:defRPr/>
            </a:pPr>
            <a:r>
              <a:rPr lang="en-US" altLang="en-US" sz="1000" dirty="0">
                <a:solidFill>
                  <a:schemeClr val="tx2"/>
                </a:solidFill>
              </a:rPr>
              <a:t>(9) </a:t>
            </a:r>
            <a:r>
              <a:rPr lang="en-US" altLang="en-US" sz="1400" b="1" dirty="0">
                <a:solidFill>
                  <a:schemeClr val="tx2"/>
                </a:solidFill>
              </a:rPr>
              <a:t>Therefore Christian Zionists “are best seen as a significant adjunct to the Jewish elements of the lobby, but not its most important part</a:t>
            </a:r>
            <a:r>
              <a:rPr lang="en-US" altLang="en-US" sz="1400" dirty="0"/>
              <a:t>”---</a:t>
            </a:r>
            <a:r>
              <a:rPr lang="en-US" altLang="en-US" sz="1000" dirty="0"/>
              <a:t>Source: John </a:t>
            </a:r>
            <a:r>
              <a:rPr lang="en-US" altLang="en-US" sz="1000" dirty="0" err="1"/>
              <a:t>Mearsheimer</a:t>
            </a:r>
            <a:r>
              <a:rPr lang="en-US" altLang="en-US" sz="1000" dirty="0"/>
              <a:t> and Stephen Walt, </a:t>
            </a:r>
            <a:r>
              <a:rPr lang="en-US" altLang="en-US" sz="1000" i="1" dirty="0"/>
              <a:t>The Israel lobby and U.S. foreign policy </a:t>
            </a:r>
            <a:r>
              <a:rPr lang="en-US" altLang="en-US" sz="1000" dirty="0"/>
              <a:t>(2007), p. 132-139</a:t>
            </a:r>
          </a:p>
        </p:txBody>
      </p:sp>
      <p:sp>
        <p:nvSpPr>
          <p:cNvPr id="254980" name="TextBox 1"/>
          <p:cNvSpPr txBox="1">
            <a:spLocks noChangeArrowheads="1"/>
          </p:cNvSpPr>
          <p:nvPr/>
        </p:nvSpPr>
        <p:spPr bwMode="auto">
          <a:xfrm>
            <a:off x="4419600" y="0"/>
            <a:ext cx="4724400" cy="186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300" b="1" i="0" u="none" strike="noStrike" kern="1200" cap="none" spc="0" normalizeH="0" baseline="0" noProof="0" dirty="0">
                <a:ln>
                  <a:noFill/>
                </a:ln>
                <a:solidFill>
                  <a:srgbClr val="FFFF00"/>
                </a:solidFill>
                <a:effectLst/>
                <a:uLnTx/>
                <a:uFillTx/>
                <a:latin typeface="Times New Roman" pitchFamily="18" charset="0"/>
                <a:ea typeface="+mn-ea"/>
                <a:cs typeface="Arial" charset="0"/>
              </a:rPr>
              <a:t>Former Congressman Paul Findley notes the paradox</a:t>
            </a:r>
            <a:r>
              <a:rPr kumimoji="0" lang="en-US" alt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alt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“Mainline Christians who accept the legitimacy of the Jewish faith but question some policies of the Jewish state are branded anti-Semitic, while evangelical Christians who back Israel but doubt the theological validity of Judaism are welcome as allies.” </a:t>
            </a:r>
            <a:r>
              <a:rPr kumimoji="0" lang="en-US" alt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The Christian Science Monitor, August 2, 1985, </a:t>
            </a:r>
            <a:r>
              <a:rPr kumimoji="0" lang="en-US" alt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3"/>
              </a:rPr>
              <a:t>http</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3"/>
              </a:rPr>
              <a:t>://www.csmonitor.com/1985/0802/bfindl-f.html</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The Evangelical-Jewish Alliance</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The Christian Century, June 28, 2003,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4"/>
              </a:rPr>
              <a:t>http://www.religion-online.org/article/the-evangelical-jewish-alliance/</a:t>
            </a:r>
            <a:endPar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1"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FF00"/>
                </a:solidFill>
                <a:effectLst/>
                <a:uLnTx/>
                <a:uFillTx/>
                <a:latin typeface="Times New Roman" pitchFamily="18" charset="0"/>
                <a:ea typeface="+mn-ea"/>
                <a:cs typeface="Arial" charset="0"/>
              </a:rPr>
              <a:t>Evangelicals Declare Trump A Friend Of The Jews, </a:t>
            </a:r>
            <a:r>
              <a:rPr kumimoji="0" lang="en-US" altLang="en-US" sz="1050" b="0" i="0" u="none" strike="noStrike" kern="1200" cap="none" spc="0" normalizeH="0" baseline="0" noProof="0" dirty="0">
                <a:ln>
                  <a:noFill/>
                </a:ln>
                <a:solidFill>
                  <a:srgbClr val="FFFFFF"/>
                </a:solidFill>
                <a:effectLst/>
                <a:uLnTx/>
                <a:uFillTx/>
                <a:latin typeface="Times New Roman" pitchFamily="18" charset="0"/>
                <a:ea typeface="+mn-ea"/>
                <a:cs typeface="Arial" charset="0"/>
              </a:rPr>
              <a:t>Forward, 12/12/2017,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5"/>
              </a:rPr>
              <a:t>https://forward.com/fast-forward/389860/evangelicals-declare-trump-a-friend-of-the-jews/</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cxnSp>
        <p:nvCxnSpPr>
          <p:cNvPr id="254981" name="Straight Connector 8"/>
          <p:cNvCxnSpPr>
            <a:cxnSpLocks noChangeShapeType="1"/>
          </p:cNvCxnSpPr>
          <p:nvPr/>
        </p:nvCxnSpPr>
        <p:spPr bwMode="auto">
          <a:xfrm>
            <a:off x="4419600" y="-12700"/>
            <a:ext cx="0" cy="18415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54982" name="Straight Connector 15"/>
          <p:cNvCxnSpPr>
            <a:cxnSpLocks noChangeShapeType="1"/>
          </p:cNvCxnSpPr>
          <p:nvPr/>
        </p:nvCxnSpPr>
        <p:spPr bwMode="auto">
          <a:xfrm flipH="1">
            <a:off x="4419600" y="1828800"/>
            <a:ext cx="4724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54983" name="TextBox 1"/>
          <p:cNvSpPr txBox="1">
            <a:spLocks noChangeArrowheads="1"/>
          </p:cNvSpPr>
          <p:nvPr/>
        </p:nvSpPr>
        <p:spPr bwMode="auto">
          <a:xfrm>
            <a:off x="5715000" y="1828800"/>
            <a:ext cx="3429001" cy="4516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[Israeli Prime Minister Binyamin Netanyahu] </a:t>
            </a:r>
            <a:r>
              <a:rPr kumimoji="0" lang="en-US" altLang="en-US" sz="1100" b="1" i="0" u="none" strike="noStrike" kern="1200" cap="none" spc="0" normalizeH="0" baseline="0" noProof="0" dirty="0">
                <a:ln>
                  <a:noFill/>
                </a:ln>
                <a:solidFill>
                  <a:srgbClr val="FFFFFF"/>
                </a:solidFill>
                <a:effectLst/>
                <a:uLnTx/>
                <a:uFillTx/>
                <a:latin typeface="Times New Roman" pitchFamily="18" charset="0"/>
                <a:ea typeface="+mn-ea"/>
                <a:cs typeface="Arial" charset="0"/>
              </a:rPr>
              <a:t>Bibi: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Christian Zionists our top friends,</a:t>
            </a: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Jerusalem Post, 4/7/2008,</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6"/>
              </a:rPr>
              <a:t>http://www.jpost.com/Israel/Bibi-Christian-Zionists-our-top-friends</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Stephen Bannon [executive chairman of Breitbart News]: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“I’m a Proud Christian Zionist”, </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Arial" charset="0"/>
              </a:rPr>
              <a:t>VT, 11/15/2017,  </a:t>
            </a:r>
            <a:r>
              <a:rPr kumimoji="0" lang="en-US" alt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7"/>
              </a:rPr>
              <a:t>https://www.veteranstoday.com/2017/11/15/stephen-bannon-im-a-proud-christian-zionist/</a:t>
            </a:r>
            <a:r>
              <a:rPr kumimoji="0" lang="en-US" alt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FF00"/>
                </a:solidFill>
                <a:effectLst/>
                <a:uLnTx/>
                <a:uFillTx/>
                <a:latin typeface="Times New Roman" pitchFamily="18" charset="0"/>
                <a:ea typeface="+mn-ea"/>
                <a:cs typeface="Arial" charset="0"/>
              </a:rPr>
              <a:t>Allies for Armageddon: The Rise of Christian Zionism</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VT, 11/28/2017, </a:t>
            </a:r>
            <a:r>
              <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8"/>
              </a:rPr>
              <a:t>https://www.amazon.com/Allies-Armageddon-Rise-Christian-Zionism/dp/0300116985?tag=veteranstoday-20</a:t>
            </a:r>
            <a:r>
              <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Leader of Christian Zionists Named Head of Campus Anti-BDS Group, </a:t>
            </a:r>
            <a:r>
              <a:rPr kumimoji="0" lang="en-US" alt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Forward, 7/8/2015, </a:t>
            </a:r>
            <a:r>
              <a:rPr kumimoji="0" lang="en-US" alt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9"/>
              </a:rPr>
              <a:t>http</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9"/>
              </a:rPr>
              <a:t>://forward.com/news/311662/leader-of-christian-zionists-named-head-of-adelson-campus-anti-bds-group/</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Jonathan Farrell: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Why I'm a Christian Zionist</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The Global Jewish Channel (GJC), 9/10/2017,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0"/>
              </a:rPr>
              <a:t>https://www.youtube.com/watch?v=e0w06Ro5pcY&amp;list=PLEVTqoofQtWO7topNOIO8EDp1c3PNwCxi&amp;index=10</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Noor </a:t>
            </a:r>
            <a:r>
              <a:rPr kumimoji="0" lang="en-US" altLang="en-US" sz="11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Dahri</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I'm a Muslim Zionist. Here's why</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Thankfully, the Arab countries of the Gulf are slowly realizing that Israel is not an enemy, GJC, 11/5/2017,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1"/>
              </a:rPr>
              <a:t>https://www.youtube.com/watch?v=BC9GlA55sCI&amp;list=PLEVTqoofQtWO7topNOIO8EDp1c3PNwCxi&amp;index=2</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Dr</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11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Shadman</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Zaman: I am the first Bangladeshi to visit Israel, GJC, 8/29/2017,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2"/>
              </a:rPr>
              <a:t>https://www.youtube.com/watch?v=nGEFL9MNaXw</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US Senator Biden: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 am a Zionist </a:t>
            </a:r>
            <a:r>
              <a:rPr kumimoji="0" lang="en-US" alt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…You don't have to be a Jew to be a Zionist</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Arial" charset="0"/>
              </a:rPr>
              <a:t>Shalom TV, 3/27/2007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p:txBody>
      </p:sp>
      <p:cxnSp>
        <p:nvCxnSpPr>
          <p:cNvPr id="254984" name="Straight Connector 5"/>
          <p:cNvCxnSpPr>
            <a:cxnSpLocks noChangeShapeType="1"/>
          </p:cNvCxnSpPr>
          <p:nvPr/>
        </p:nvCxnSpPr>
        <p:spPr bwMode="auto">
          <a:xfrm>
            <a:off x="5715000" y="18288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 name="Straight Connector 3"/>
          <p:cNvCxnSpPr/>
          <p:nvPr/>
        </p:nvCxnSpPr>
        <p:spPr bwMode="auto">
          <a:xfrm>
            <a:off x="1" y="4267200"/>
            <a:ext cx="57149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 name="Rectangle 1"/>
          <p:cNvSpPr/>
          <p:nvPr/>
        </p:nvSpPr>
        <p:spPr>
          <a:xfrm>
            <a:off x="1" y="4267200"/>
            <a:ext cx="5715000" cy="133882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Mike Pence's message to Jerusalem rally, </a:t>
            </a: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3"/>
              </a:rPr>
              <a:t>https://www.youtube.com/watch?v=p9cRk10AZWg</a:t>
            </a:r>
            <a:endPar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Times New Roman" pitchFamily="18" charset="0"/>
                <a:ea typeface="+mn-ea"/>
                <a:cs typeface="Arial" charset="0"/>
              </a:rPr>
              <a:t>‘</a:t>
            </a: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Christian Zionism’ Grabs Spotlight As Mike Pence Addresses CUFI-</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Forward, </a:t>
            </a:r>
            <a:r>
              <a:rPr kumimoji="0" lang="en-US" sz="1400" b="0" i="0" u="none" strike="noStrike" kern="1200" cap="none" spc="0" normalizeH="0" baseline="0" noProof="0" dirty="0">
                <a:ln>
                  <a:noFill/>
                </a:ln>
                <a:solidFill>
                  <a:srgbClr val="FFFF00"/>
                </a:solidFill>
                <a:effectLst/>
                <a:uLnTx/>
                <a:uFillTx/>
                <a:latin typeface="Times New Roman" pitchFamily="18" charset="0"/>
                <a:ea typeface="+mn-ea"/>
                <a:cs typeface="Arial" charset="0"/>
              </a:rPr>
              <a:t>7/18/2017, </a:t>
            </a:r>
            <a:r>
              <a:rPr kumimoji="0" lang="en-US" sz="500" b="1"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4"/>
              </a:rPr>
              <a:t>http://forward.com/news/377223/christian-zionism-grabs-spotlight-as-mike-pence-addresses-cufi/</a:t>
            </a:r>
            <a:r>
              <a:rPr kumimoji="0" lang="en-US" sz="5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 b="1"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FF00"/>
                </a:solidFill>
                <a:effectLst/>
                <a:uLnTx/>
                <a:uFillTx/>
                <a:latin typeface="Times New Roman" pitchFamily="18" charset="0"/>
                <a:ea typeface="+mn-ea"/>
                <a:cs typeface="Arial" charset="0"/>
              </a:rPr>
              <a:t>Evangelicals Led Drive To Name Jerusalem As Capital, AIPAC Stayed On Sidelines... Vice President Mike Pence, has served as Christian Zionists’ main channel to the White House</a:t>
            </a:r>
            <a:r>
              <a:rPr kumimoji="0" lang="en-US" sz="10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000" b="0" i="0" u="none" strike="noStrike" kern="1200" cap="none" spc="0" normalizeH="0" baseline="0" noProof="0" dirty="0">
                <a:ln>
                  <a:noFill/>
                </a:ln>
                <a:solidFill>
                  <a:srgbClr val="FFFFFF"/>
                </a:solidFill>
                <a:effectLst/>
                <a:uLnTx/>
                <a:uFillTx/>
                <a:latin typeface="Times New Roman" pitchFamily="18" charset="0"/>
                <a:ea typeface="+mn-ea"/>
                <a:cs typeface="Arial" charset="0"/>
              </a:rPr>
              <a:t>Forward, 12/6/2017,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5"/>
              </a:rPr>
              <a:t>https://forward.com/news/national/389233/evangelicals-led-drive-to-name-jerusalem-as-capital-aipac-stayed-on-sidelin/</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sp>
        <p:nvSpPr>
          <p:cNvPr id="3" name="Rectangle 2"/>
          <p:cNvSpPr/>
          <p:nvPr/>
        </p:nvSpPr>
        <p:spPr>
          <a:xfrm>
            <a:off x="0" y="5534561"/>
            <a:ext cx="9144000" cy="1261884"/>
          </a:xfrm>
          <a:prstGeom prst="rect">
            <a:avLst/>
          </a:prstGeom>
        </p:spPr>
        <p:txBody>
          <a:bodyPr wrap="square">
            <a:spAutoFit/>
          </a:bodyPr>
          <a:lstStyle/>
          <a:p>
            <a:pPr lvl="0" eaLnBrk="0" hangingPunct="0">
              <a:defRPr/>
            </a:pPr>
            <a:r>
              <a:rPr lang="en-US" sz="1300" b="1" dirty="0">
                <a:solidFill>
                  <a:srgbClr val="FFFF00"/>
                </a:solidFill>
              </a:rPr>
              <a:t>This Jewish Group </a:t>
            </a:r>
            <a:r>
              <a:rPr lang="en-US" sz="1300" dirty="0">
                <a:solidFill>
                  <a:srgbClr val="FFFF00"/>
                </a:solidFill>
              </a:rPr>
              <a:t>[</a:t>
            </a:r>
            <a:r>
              <a:rPr lang="en-US" sz="1300" dirty="0"/>
              <a:t>Israel365,</a:t>
            </a:r>
            <a:r>
              <a:rPr lang="en-US" sz="1300" dirty="0">
                <a:solidFill>
                  <a:srgbClr val="FFFF00"/>
                </a:solidFill>
              </a:rPr>
              <a:t> </a:t>
            </a:r>
            <a:r>
              <a:rPr lang="en-US" sz="500" dirty="0">
                <a:solidFill>
                  <a:srgbClr val="FFFF00"/>
                </a:solidFill>
                <a:hlinkClick r:id="rId16"/>
              </a:rPr>
              <a:t>https://www.israel365.com</a:t>
            </a:r>
            <a:r>
              <a:rPr lang="en-US" sz="800" dirty="0">
                <a:solidFill>
                  <a:srgbClr val="FFFF00"/>
                </a:solidFill>
                <a:hlinkClick r:id="rId16"/>
              </a:rPr>
              <a:t>/</a:t>
            </a:r>
            <a:r>
              <a:rPr lang="en-US" sz="800" dirty="0">
                <a:solidFill>
                  <a:srgbClr val="FFFF00"/>
                </a:solidFill>
              </a:rPr>
              <a:t>] </a:t>
            </a:r>
            <a:r>
              <a:rPr lang="en-US" sz="1300" b="1" dirty="0">
                <a:solidFill>
                  <a:srgbClr val="FFFF00"/>
                </a:solidFill>
              </a:rPr>
              <a:t>Uses ‘Biblical Prophecy’ To Grow Christian Support For Israel</a:t>
            </a:r>
            <a:r>
              <a:rPr lang="en-US" sz="1300" dirty="0">
                <a:solidFill>
                  <a:srgbClr val="FFFF00"/>
                </a:solidFill>
              </a:rPr>
              <a:t>, </a:t>
            </a:r>
            <a:r>
              <a:rPr lang="en-US" sz="1300" dirty="0"/>
              <a:t>Forward, 9/8/2018, </a:t>
            </a:r>
            <a:r>
              <a:rPr lang="en-US" sz="800" dirty="0">
                <a:solidFill>
                  <a:srgbClr val="FFFF00"/>
                </a:solidFill>
                <a:hlinkClick r:id="rId17"/>
              </a:rPr>
              <a:t>https://forward.com/news/israel/403254/israeli-evangelical-news-website-mixes-current-events-with-biblical</a:t>
            </a:r>
            <a:r>
              <a:rPr lang="en-US" sz="1300" dirty="0">
                <a:solidFill>
                  <a:srgbClr val="FFFF00"/>
                </a:solidFill>
                <a:hlinkClick r:id="rId17"/>
              </a:rPr>
              <a:t>/</a:t>
            </a:r>
            <a:r>
              <a:rPr lang="en-US" sz="1300" dirty="0">
                <a:solidFill>
                  <a:srgbClr val="FFFF00"/>
                </a:solidFill>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a:t>
            </a:r>
            <a:r>
              <a:rPr kumimoji="0" lang="en-US" sz="1300" b="1" i="0" u="none" strike="noStrike" kern="1200" cap="none" spc="0" normalizeH="0" baseline="0" noProof="0" dirty="0">
                <a:ln>
                  <a:noFill/>
                </a:ln>
                <a:solidFill>
                  <a:srgbClr val="FFFF00"/>
                </a:solidFill>
                <a:effectLst/>
                <a:uLnTx/>
                <a:uFillTx/>
                <a:latin typeface="Times New Roman" pitchFamily="18" charset="0"/>
                <a:ea typeface="+mn-ea"/>
                <a:cs typeface="Arial" charset="0"/>
              </a:rPr>
              <a:t>US Vice President Michael] Pence will be the first sitting vice president or president to speak to the Christian Zionist organization in its 11-year history</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The Washington Post, 7/17/2017,</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8"/>
              </a:rPr>
              <a:t>https://www.washingtonpost.com/news/made-by-history/wp/2017/07/17/what-you-need-to-know-about-mike-pences-speech-to-christians-united-for-israel/?utm_term=.cb4e4e2efa51</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The Scofield Bible—The Book That Made Zionists of America’s Evangelical Christians,</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9"/>
              </a:rPr>
              <a:t>https://www.wrmea.org/2015-october/the-scofield-bible-the-book-that-made-zionists-of-americas-evangelical-christians.html</a:t>
            </a:r>
            <a:r>
              <a:rPr kumimoji="0" 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cxnSp>
        <p:nvCxnSpPr>
          <p:cNvPr id="7" name="Straight Connector 6"/>
          <p:cNvCxnSpPr/>
          <p:nvPr/>
        </p:nvCxnSpPr>
        <p:spPr bwMode="auto">
          <a:xfrm>
            <a:off x="0" y="5562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0" y="6019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0" y="6477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5715000" y="3276600"/>
            <a:ext cx="3505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5715000" y="2895600"/>
            <a:ext cx="3429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0" y="5105400"/>
            <a:ext cx="5715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4419600" y="1219200"/>
            <a:ext cx="4724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4419600" y="1524000"/>
            <a:ext cx="4800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5715000" y="2438400"/>
            <a:ext cx="3429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flipV="1">
            <a:off x="5715000" y="4190999"/>
            <a:ext cx="3429000"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a:off x="5715000" y="3733800"/>
            <a:ext cx="3429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5715000" y="5181600"/>
            <a:ext cx="3429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0" y="4572000"/>
            <a:ext cx="5715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5715000" y="4876800"/>
            <a:ext cx="3429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73260200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0" y="76200"/>
            <a:ext cx="9144000" cy="1447800"/>
          </a:xfrm>
        </p:spPr>
        <p:txBody>
          <a:bodyPr/>
          <a:lstStyle/>
          <a:p>
            <a:r>
              <a:rPr lang="en-US" altLang="en-US" sz="5400" b="1" dirty="0"/>
              <a:t>Palestinians and Israelis killed since 9/29/2000</a:t>
            </a:r>
          </a:p>
        </p:txBody>
      </p:sp>
      <p:sp>
        <p:nvSpPr>
          <p:cNvPr id="84995" name="Rectangle 6"/>
          <p:cNvSpPr>
            <a:spLocks noChangeArrowheads="1"/>
          </p:cNvSpPr>
          <p:nvPr/>
        </p:nvSpPr>
        <p:spPr bwMode="auto">
          <a:xfrm>
            <a:off x="-7257" y="1524000"/>
            <a:ext cx="9129712"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en-US" altLang="en-US" sz="2600" b="1" dirty="0"/>
              <a:t>9,510 Palestinians </a:t>
            </a:r>
            <a:r>
              <a:rPr lang="en-US" altLang="en-US" sz="2600" dirty="0"/>
              <a:t>(</a:t>
            </a:r>
            <a:r>
              <a:rPr lang="en-US" altLang="en-US" sz="2600" dirty="0">
                <a:solidFill>
                  <a:schemeClr val="tx2"/>
                </a:solidFill>
              </a:rPr>
              <a:t>including </a:t>
            </a:r>
            <a:r>
              <a:rPr lang="en-US" altLang="en-US" sz="2600" b="1" dirty="0">
                <a:solidFill>
                  <a:schemeClr val="tx2"/>
                </a:solidFill>
              </a:rPr>
              <a:t>2,167 children</a:t>
            </a:r>
            <a:r>
              <a:rPr lang="en-US" altLang="en-US" sz="2600" dirty="0"/>
              <a:t>) and </a:t>
            </a:r>
            <a:r>
              <a:rPr lang="en-US" altLang="en-US" sz="2600" b="1" dirty="0"/>
              <a:t>1,242 Israelis</a:t>
            </a:r>
            <a:r>
              <a:rPr lang="en-US" altLang="en-US" sz="2600" dirty="0"/>
              <a:t> (</a:t>
            </a:r>
            <a:r>
              <a:rPr lang="en-US" altLang="en-US" sz="2600" dirty="0">
                <a:solidFill>
                  <a:schemeClr val="tx2"/>
                </a:solidFill>
              </a:rPr>
              <a:t>including </a:t>
            </a:r>
            <a:r>
              <a:rPr lang="en-US" altLang="en-US" sz="2600" b="1" dirty="0">
                <a:solidFill>
                  <a:schemeClr val="tx2"/>
                </a:solidFill>
              </a:rPr>
              <a:t>134 children</a:t>
            </a:r>
            <a:r>
              <a:rPr lang="en-US" altLang="en-US" sz="2600" dirty="0"/>
              <a:t>) have been killed since September 29, 2000 </a:t>
            </a:r>
            <a:r>
              <a:rPr lang="en-US" altLang="en-US" sz="2600" dirty="0">
                <a:solidFill>
                  <a:schemeClr val="tx2"/>
                </a:solidFill>
              </a:rPr>
              <a:t>[as of 9/22/2017, If Americans Knew]</a:t>
            </a:r>
          </a:p>
          <a:p>
            <a:pPr eaLnBrk="1" hangingPunct="1">
              <a:spcBef>
                <a:spcPct val="0"/>
              </a:spcBef>
              <a:buFontTx/>
              <a:buNone/>
              <a:defRPr/>
            </a:pPr>
            <a:endParaRPr lang="en-US" altLang="en-US" sz="500" dirty="0">
              <a:solidFill>
                <a:schemeClr val="tx2"/>
              </a:solidFill>
            </a:endParaRPr>
          </a:p>
          <a:p>
            <a:pPr eaLnBrk="1" hangingPunct="1">
              <a:spcBef>
                <a:spcPct val="0"/>
              </a:spcBef>
              <a:buFontTx/>
              <a:buNone/>
            </a:pPr>
            <a:r>
              <a:rPr lang="en-US" altLang="en-US" sz="1600" dirty="0">
                <a:solidFill>
                  <a:schemeClr val="tx2"/>
                </a:solidFill>
              </a:rPr>
              <a:t>Heated Debate: Norman Finkelstein vs Ken Spiro - Is Israel held to double standards? </a:t>
            </a:r>
            <a:r>
              <a:rPr lang="en-US" altLang="en-US" sz="1600" dirty="0"/>
              <a:t>The Global Jewish Channel, Published on Nov 14, 2016, </a:t>
            </a:r>
            <a:r>
              <a:rPr lang="en-US" altLang="en-US" sz="800" dirty="0">
                <a:hlinkClick r:id="rId3"/>
              </a:rPr>
              <a:t>https://www.youtube.com/watch?v=tWlxH7dypZs</a:t>
            </a:r>
            <a:r>
              <a:rPr lang="en-US" altLang="en-US" sz="800" dirty="0"/>
              <a:t> </a:t>
            </a:r>
          </a:p>
          <a:p>
            <a:pPr eaLnBrk="1" hangingPunct="1">
              <a:spcBef>
                <a:spcPct val="0"/>
              </a:spcBef>
              <a:buFontTx/>
              <a:buNone/>
            </a:pPr>
            <a:endParaRPr lang="en-US" altLang="en-US" sz="300" dirty="0"/>
          </a:p>
          <a:p>
            <a:pPr eaLnBrk="1" hangingPunct="1">
              <a:spcBef>
                <a:spcPct val="0"/>
              </a:spcBef>
              <a:buFontTx/>
              <a:buNone/>
            </a:pPr>
            <a:r>
              <a:rPr lang="en-US" altLang="en-US" sz="1800" dirty="0">
                <a:solidFill>
                  <a:schemeClr val="tx2"/>
                </a:solidFill>
              </a:rPr>
              <a:t>During Fiscal Year 2016, the U.S. is providing Israel with at least $10.1 million per day in military aid and $0 in military aid to the Palestinians. </a:t>
            </a:r>
            <a:r>
              <a:rPr lang="en-US" altLang="en-US" sz="1800" dirty="0"/>
              <a:t>Source:  If  Americans Knew (IAK), </a:t>
            </a:r>
            <a:r>
              <a:rPr lang="en-US" altLang="en-US" sz="1000" dirty="0">
                <a:hlinkClick r:id="rId4"/>
              </a:rPr>
              <a:t>http://www.ifamericansknew.org/</a:t>
            </a:r>
            <a:r>
              <a:rPr lang="en-US" altLang="en-US" sz="1000" dirty="0"/>
              <a:t>      </a:t>
            </a:r>
            <a:r>
              <a:rPr lang="en-US" altLang="en-US" sz="1000" dirty="0">
                <a:hlinkClick r:id="rId5"/>
              </a:rPr>
              <a:t>http://www.ifamericansknew.org/stat/usaid.html#source</a:t>
            </a:r>
            <a:r>
              <a:rPr lang="en-US" altLang="en-US" sz="1000" dirty="0"/>
              <a:t>      </a:t>
            </a:r>
            <a:r>
              <a:rPr lang="en-US" altLang="en-US" sz="1000" dirty="0">
                <a:hlinkClick r:id="rId6"/>
              </a:rPr>
              <a:t>http://israelpalestinetimeline.org/charts/</a:t>
            </a:r>
            <a:r>
              <a:rPr lang="en-US" altLang="en-US" sz="1000" dirty="0"/>
              <a:t> </a:t>
            </a:r>
          </a:p>
          <a:p>
            <a:pPr eaLnBrk="1" hangingPunct="1">
              <a:spcBef>
                <a:spcPct val="0"/>
              </a:spcBef>
              <a:buFontTx/>
              <a:buNone/>
            </a:pPr>
            <a:r>
              <a:rPr lang="en-US" altLang="en-US" sz="1800" dirty="0">
                <a:solidFill>
                  <a:schemeClr val="tx2"/>
                </a:solidFill>
              </a:rPr>
              <a:t>Some Israelis see $38 billion U.S. military aid offer as a failure, </a:t>
            </a:r>
            <a:r>
              <a:rPr lang="en-US" altLang="en-US" sz="1800" dirty="0"/>
              <a:t>The Washington Post, 9/19/2016</a:t>
            </a:r>
            <a:r>
              <a:rPr lang="en-US" altLang="en-US" sz="800" dirty="0"/>
              <a:t>, </a:t>
            </a:r>
            <a:r>
              <a:rPr lang="en-US" altLang="en-US" sz="500" dirty="0">
                <a:solidFill>
                  <a:schemeClr val="tx2"/>
                </a:solidFill>
                <a:hlinkClick r:id="rId7"/>
              </a:rPr>
              <a:t>https://www.washingtonpost.com/world/some-israelis-see-38-billion-us-military-aid-offer-as-a-failure/2016/09/19/2a2c298c-f878-4213-8e65-fcde59032f4c_story.html</a:t>
            </a:r>
            <a:r>
              <a:rPr lang="en-US" altLang="en-US" sz="500" dirty="0">
                <a:solidFill>
                  <a:schemeClr val="tx2"/>
                </a:solidFill>
              </a:rPr>
              <a:t> </a:t>
            </a:r>
          </a:p>
          <a:p>
            <a:pPr eaLnBrk="1" hangingPunct="1">
              <a:spcBef>
                <a:spcPct val="0"/>
              </a:spcBef>
              <a:buFontTx/>
              <a:buNone/>
            </a:pPr>
            <a:endParaRPr lang="en-US" altLang="en-US" sz="500" dirty="0">
              <a:solidFill>
                <a:schemeClr val="tx2"/>
              </a:solidFill>
            </a:endParaRPr>
          </a:p>
          <a:p>
            <a:pPr eaLnBrk="1" hangingPunct="1">
              <a:spcBef>
                <a:spcPct val="0"/>
              </a:spcBef>
              <a:buFontTx/>
              <a:buNone/>
            </a:pPr>
            <a:r>
              <a:rPr lang="en-US" altLang="en-US" sz="1800" dirty="0">
                <a:solidFill>
                  <a:schemeClr val="tx2"/>
                </a:solidFill>
              </a:rPr>
              <a:t>"Palestinian women and children fight off Israeli soldier with boy in chokehold," </a:t>
            </a:r>
            <a:r>
              <a:rPr lang="en-US" altLang="en-US" sz="1000" dirty="0">
                <a:solidFill>
                  <a:schemeClr val="tx2"/>
                </a:solidFill>
                <a:hlinkClick r:id="rId8"/>
              </a:rPr>
              <a:t>https://www.youtube.com/watch?v=CrrbyGtNfEg</a:t>
            </a:r>
            <a:r>
              <a:rPr lang="en-US" altLang="en-US" sz="1000" dirty="0">
                <a:solidFill>
                  <a:schemeClr val="tx2"/>
                </a:solidFill>
              </a:rPr>
              <a:t> </a:t>
            </a:r>
          </a:p>
          <a:p>
            <a:pPr eaLnBrk="1" hangingPunct="1">
              <a:spcBef>
                <a:spcPct val="0"/>
              </a:spcBef>
              <a:buFontTx/>
              <a:buNone/>
            </a:pPr>
            <a:r>
              <a:rPr lang="en-US" altLang="en-US" sz="1800" dirty="0">
                <a:solidFill>
                  <a:schemeClr val="tx2"/>
                </a:solidFill>
              </a:rPr>
              <a:t>'Resistance continues', says Palestinian teen released from Israel jail, </a:t>
            </a:r>
            <a:r>
              <a:rPr lang="en-US" altLang="en-US" sz="1800" dirty="0"/>
              <a:t>Reuters, 7/29/2018, </a:t>
            </a:r>
            <a:r>
              <a:rPr lang="en-US" altLang="en-US" sz="800" dirty="0">
                <a:solidFill>
                  <a:schemeClr val="tx2"/>
                </a:solidFill>
                <a:hlinkClick r:id="rId9"/>
              </a:rPr>
              <a:t>https://www.reuters.com/article/us-israel-palestinians-teen/resistance-continues-says-palestinian-teen-released-from-israel-jail-idUSKBN1KJ04E</a:t>
            </a:r>
            <a:r>
              <a:rPr lang="en-US" altLang="en-US" sz="800" dirty="0">
                <a:solidFill>
                  <a:schemeClr val="tx2"/>
                </a:solidFill>
              </a:rPr>
              <a:t> </a:t>
            </a:r>
          </a:p>
          <a:p>
            <a:pPr eaLnBrk="1" hangingPunct="1">
              <a:spcBef>
                <a:spcPct val="0"/>
              </a:spcBef>
              <a:buFontTx/>
              <a:buNone/>
            </a:pPr>
            <a:r>
              <a:rPr lang="en-US" altLang="en-US" sz="1800" dirty="0" err="1">
                <a:solidFill>
                  <a:schemeClr val="tx2"/>
                </a:solidFill>
              </a:rPr>
              <a:t>Ahed</a:t>
            </a:r>
            <a:r>
              <a:rPr lang="en-US" altLang="en-US" sz="1800" dirty="0">
                <a:solidFill>
                  <a:schemeClr val="tx2"/>
                </a:solidFill>
              </a:rPr>
              <a:t> </a:t>
            </a:r>
            <a:r>
              <a:rPr lang="en-US" altLang="en-US" sz="1800" dirty="0" err="1">
                <a:solidFill>
                  <a:schemeClr val="tx2"/>
                </a:solidFill>
              </a:rPr>
              <a:t>Tamimi</a:t>
            </a:r>
            <a:r>
              <a:rPr lang="en-US" altLang="en-US" sz="1800" dirty="0">
                <a:solidFill>
                  <a:schemeClr val="tx2"/>
                </a:solidFill>
              </a:rPr>
              <a:t> to be honored by Nelson Mandela’s grandson, </a:t>
            </a:r>
            <a:r>
              <a:rPr lang="en-US" altLang="en-US" sz="1800" dirty="0"/>
              <a:t>The Jerusalem Post, 7/30/2018, </a:t>
            </a:r>
            <a:r>
              <a:rPr lang="en-US" altLang="en-US" sz="800" dirty="0">
                <a:solidFill>
                  <a:schemeClr val="tx2"/>
                </a:solidFill>
                <a:hlinkClick r:id="rId10"/>
              </a:rPr>
              <a:t>https://www.jpost.com/Arab-Israeli-Conflict/Ahed-Tamimi-to-be-honored-by-Nelson-Mandelas-grandson-563800</a:t>
            </a:r>
            <a:r>
              <a:rPr lang="en-US" altLang="en-US" sz="800" dirty="0">
                <a:solidFill>
                  <a:schemeClr val="tx2"/>
                </a:solidFill>
              </a:rPr>
              <a:t> </a:t>
            </a:r>
          </a:p>
        </p:txBody>
      </p:sp>
      <p:sp>
        <p:nvSpPr>
          <p:cNvPr id="91140" name="Rectangle 7"/>
          <p:cNvSpPr>
            <a:spLocks noChangeArrowheads="1"/>
          </p:cNvSpPr>
          <p:nvPr/>
        </p:nvSpPr>
        <p:spPr bwMode="auto">
          <a:xfrm>
            <a:off x="14288" y="5724406"/>
            <a:ext cx="91440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t>Israel “</a:t>
            </a:r>
            <a:r>
              <a:rPr lang="en-US" altLang="en-US" sz="2400" dirty="0">
                <a:solidFill>
                  <a:schemeClr val="tx2"/>
                </a:solidFill>
              </a:rPr>
              <a:t>has received far more US aid, both military and economic, than all 42 Latin American and Caribbean countries combined,</a:t>
            </a:r>
            <a:r>
              <a:rPr lang="en-US" altLang="en-US" sz="2400" b="1" dirty="0">
                <a:solidFill>
                  <a:schemeClr val="tx2"/>
                </a:solidFill>
              </a:rPr>
              <a:t>”</a:t>
            </a:r>
            <a:r>
              <a:rPr lang="en-US" altLang="en-US" sz="2400" dirty="0"/>
              <a:t> </a:t>
            </a:r>
            <a:r>
              <a:rPr lang="en-US" altLang="en-US" sz="1800" dirty="0"/>
              <a:t>Kirk Beattie, </a:t>
            </a:r>
            <a:r>
              <a:rPr lang="en-US" altLang="en-US" sz="1800" i="1" dirty="0"/>
              <a:t>Congress and the Shaping of the Middle East, </a:t>
            </a:r>
            <a:r>
              <a:rPr lang="en-US" altLang="en-US" sz="1800" dirty="0"/>
              <a:t>Seven Stories Press, 2015, page 393</a:t>
            </a:r>
          </a:p>
        </p:txBody>
      </p:sp>
      <p:cxnSp>
        <p:nvCxnSpPr>
          <p:cNvPr id="7" name="Straight Connector 6"/>
          <p:cNvCxnSpPr/>
          <p:nvPr/>
        </p:nvCxnSpPr>
        <p:spPr bwMode="auto">
          <a:xfrm>
            <a:off x="-21545" y="3352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14288" y="5791200"/>
            <a:ext cx="910816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 name="Straight Connector 2"/>
          <p:cNvCxnSpPr/>
          <p:nvPr/>
        </p:nvCxnSpPr>
        <p:spPr bwMode="auto">
          <a:xfrm>
            <a:off x="28576" y="4114800"/>
            <a:ext cx="91297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14288" y="4495800"/>
            <a:ext cx="910816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21545" y="2743200"/>
            <a:ext cx="917983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7257" y="4953000"/>
            <a:ext cx="91655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43090" y="5334000"/>
            <a:ext cx="91655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0" y="0"/>
            <a:ext cx="9144000" cy="1600200"/>
          </a:xfrm>
        </p:spPr>
        <p:txBody>
          <a:bodyPr/>
          <a:lstStyle/>
          <a:p>
            <a:r>
              <a:rPr lang="en-US" altLang="en-US" sz="6000" b="1"/>
              <a:t>Palestinians and Israelis injured since 9/29/2000</a:t>
            </a:r>
          </a:p>
        </p:txBody>
      </p:sp>
      <p:sp>
        <p:nvSpPr>
          <p:cNvPr id="92163" name="Rectangle 5"/>
          <p:cNvSpPr>
            <a:spLocks noChangeArrowheads="1"/>
          </p:cNvSpPr>
          <p:nvPr/>
        </p:nvSpPr>
        <p:spPr bwMode="auto">
          <a:xfrm>
            <a:off x="0" y="1860550"/>
            <a:ext cx="914400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400" b="1" dirty="0">
                <a:solidFill>
                  <a:schemeClr val="tx2"/>
                </a:solidFill>
              </a:rPr>
              <a:t>95,299 Palestinians </a:t>
            </a:r>
            <a:r>
              <a:rPr lang="en-US" altLang="en-US" sz="4400" dirty="0"/>
              <a:t>and </a:t>
            </a:r>
            <a:r>
              <a:rPr lang="en-US" altLang="en-US" sz="4400" b="1" dirty="0">
                <a:solidFill>
                  <a:schemeClr val="tx2"/>
                </a:solidFill>
              </a:rPr>
              <a:t>11,895  Israelis </a:t>
            </a:r>
            <a:r>
              <a:rPr lang="en-US" altLang="en-US" sz="4400" dirty="0"/>
              <a:t>have been injured since September 29, 2000 </a:t>
            </a:r>
            <a:r>
              <a:rPr lang="en-US" altLang="en-US" sz="2800" dirty="0">
                <a:solidFill>
                  <a:schemeClr val="tx2"/>
                </a:solidFill>
              </a:rPr>
              <a:t>[as of 7/22/2017, If Americans Knew]</a:t>
            </a:r>
          </a:p>
          <a:p>
            <a:pPr eaLnBrk="1" hangingPunct="1">
              <a:spcBef>
                <a:spcPct val="0"/>
              </a:spcBef>
              <a:buFontTx/>
              <a:buNone/>
            </a:pPr>
            <a:endParaRPr lang="en-US" altLang="en-US" sz="1000" dirty="0">
              <a:solidFill>
                <a:schemeClr val="tx2"/>
              </a:solidFill>
            </a:endParaRPr>
          </a:p>
          <a:p>
            <a:pPr eaLnBrk="1" hangingPunct="1">
              <a:spcBef>
                <a:spcPct val="0"/>
              </a:spcBef>
              <a:buFontTx/>
              <a:buNone/>
            </a:pPr>
            <a:r>
              <a:rPr lang="en-US" altLang="en-US" sz="3600" dirty="0">
                <a:solidFill>
                  <a:schemeClr val="tx2"/>
                </a:solidFill>
              </a:rPr>
              <a:t>Israel has been targeted by at least 77 UN resolutions and the Palestinians have been targeted by 1 between 1955 and 1992 </a:t>
            </a:r>
          </a:p>
        </p:txBody>
      </p:sp>
      <p:sp>
        <p:nvSpPr>
          <p:cNvPr id="92164" name="TextBox 9"/>
          <p:cNvSpPr txBox="1">
            <a:spLocks noChangeArrowheads="1"/>
          </p:cNvSpPr>
          <p:nvPr/>
        </p:nvSpPr>
        <p:spPr bwMode="auto">
          <a:xfrm>
            <a:off x="0" y="6324600"/>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Source:   If  Americans Knew, </a:t>
            </a:r>
            <a:r>
              <a:rPr lang="en-US" altLang="en-US" sz="1800" dirty="0">
                <a:hlinkClick r:id="rId2"/>
              </a:rPr>
              <a:t>http://www.ifamericansknew.org/</a:t>
            </a:r>
            <a:r>
              <a:rPr lang="en-US" altLang="en-US" sz="1800" dirty="0"/>
              <a:t> </a:t>
            </a:r>
          </a:p>
        </p:txBody>
      </p:sp>
      <p:cxnSp>
        <p:nvCxnSpPr>
          <p:cNvPr id="3" name="Straight Connector 2"/>
          <p:cNvCxnSpPr/>
          <p:nvPr/>
        </p:nvCxnSpPr>
        <p:spPr bwMode="auto">
          <a:xfrm>
            <a:off x="0" y="4419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0" y="0"/>
            <a:ext cx="9144000" cy="2057400"/>
          </a:xfrm>
        </p:spPr>
        <p:txBody>
          <a:bodyPr/>
          <a:lstStyle/>
          <a:p>
            <a:r>
              <a:rPr lang="en-US" altLang="en-US" sz="6600" b="1"/>
              <a:t>Causes of Deaths of Israeli Soldiers in 2005</a:t>
            </a:r>
            <a:endParaRPr lang="en-US" altLang="en-US" sz="6600"/>
          </a:p>
        </p:txBody>
      </p:sp>
      <p:sp>
        <p:nvSpPr>
          <p:cNvPr id="93187" name="Content Placeholder 2"/>
          <p:cNvSpPr>
            <a:spLocks noGrp="1"/>
          </p:cNvSpPr>
          <p:nvPr>
            <p:ph idx="1"/>
          </p:nvPr>
        </p:nvSpPr>
        <p:spPr>
          <a:xfrm>
            <a:off x="0" y="2590800"/>
            <a:ext cx="9144000" cy="4267200"/>
          </a:xfrm>
        </p:spPr>
        <p:txBody>
          <a:bodyPr/>
          <a:lstStyle/>
          <a:p>
            <a:r>
              <a:rPr lang="en-US" altLang="en-US" b="1">
                <a:solidFill>
                  <a:schemeClr val="tx2"/>
                </a:solidFill>
              </a:rPr>
              <a:t>Committed Suicide 	30 </a:t>
            </a:r>
          </a:p>
          <a:p>
            <a:r>
              <a:rPr lang="en-US" altLang="en-US" b="1">
                <a:solidFill>
                  <a:schemeClr val="tx2"/>
                </a:solidFill>
              </a:rPr>
              <a:t>Illness 				14 </a:t>
            </a:r>
          </a:p>
          <a:p>
            <a:r>
              <a:rPr lang="en-US" altLang="en-US" b="1">
                <a:solidFill>
                  <a:schemeClr val="tx2"/>
                </a:solidFill>
              </a:rPr>
              <a:t>Accidents 			26 </a:t>
            </a:r>
          </a:p>
          <a:p>
            <a:r>
              <a:rPr lang="en-US" altLang="en-US" b="1">
                <a:solidFill>
                  <a:schemeClr val="tx2"/>
                </a:solidFill>
              </a:rPr>
              <a:t>Terror Incidents 		6 </a:t>
            </a:r>
          </a:p>
          <a:p>
            <a:r>
              <a:rPr lang="en-US" altLang="en-US" sz="2800" b="1"/>
              <a:t>Source:</a:t>
            </a:r>
            <a:r>
              <a:rPr lang="en-US" altLang="en-US" sz="2800"/>
              <a:t> Israeli newspaper </a:t>
            </a:r>
            <a:r>
              <a:rPr lang="en-US" altLang="en-US" sz="2800">
                <a:hlinkClick r:id="rId2"/>
              </a:rPr>
              <a:t>Ma’ariv</a:t>
            </a:r>
            <a:r>
              <a:rPr lang="en-US" altLang="en-US" sz="2800"/>
              <a:t>, Oct. 10, 2005, p. 6.</a:t>
            </a:r>
            <a:br>
              <a:rPr lang="en-US" altLang="en-US" sz="2800"/>
            </a:br>
            <a:r>
              <a:rPr lang="en-US" altLang="en-US" sz="2800"/>
              <a:t>Note: The paper also reported that since 1992, 459 Israeli soldiers have committed suicide.</a:t>
            </a:r>
            <a:r>
              <a:rPr lang="en-US" altLang="en-US" sz="2800">
                <a:solidFill>
                  <a:schemeClr val="tx2"/>
                </a:solidFill>
              </a:rPr>
              <a:t> </a:t>
            </a:r>
          </a:p>
          <a:p>
            <a:r>
              <a:rPr lang="en-US" altLang="en-US" sz="1800">
                <a:solidFill>
                  <a:schemeClr val="tx2"/>
                </a:solidFill>
              </a:rPr>
              <a:t>Source: If  Americans Knew, http://www.ifamericansknew.org/</a:t>
            </a:r>
            <a:endParaRPr lang="en-US" altLang="en-US" sz="1800"/>
          </a:p>
          <a:p>
            <a:endParaRPr lang="en-US" alt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0" y="0"/>
            <a:ext cx="4572000" cy="1039813"/>
          </a:xfrm>
        </p:spPr>
        <p:txBody>
          <a:bodyPr/>
          <a:lstStyle/>
          <a:p>
            <a:r>
              <a:rPr lang="en-US" altLang="en-US" sz="3200" b="1"/>
              <a:t>Palestinians and Israelis currently imprisoned</a:t>
            </a:r>
          </a:p>
        </p:txBody>
      </p:sp>
      <p:sp>
        <p:nvSpPr>
          <p:cNvPr id="94211" name="Rectangle 5"/>
          <p:cNvSpPr>
            <a:spLocks noChangeArrowheads="1"/>
          </p:cNvSpPr>
          <p:nvPr/>
        </p:nvSpPr>
        <p:spPr bwMode="auto">
          <a:xfrm>
            <a:off x="0" y="1083090"/>
            <a:ext cx="44926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6,279 Palestinians </a:t>
            </a:r>
            <a:r>
              <a:rPr lang="en-US" altLang="en-US" sz="1800" dirty="0"/>
              <a:t>are currently [9/22/2017] imprisoned by Israel, while </a:t>
            </a:r>
            <a:r>
              <a:rPr lang="en-US" altLang="en-US" sz="1800" b="1" dirty="0">
                <a:solidFill>
                  <a:schemeClr val="tx2"/>
                </a:solidFill>
              </a:rPr>
              <a:t>0 Israelis </a:t>
            </a:r>
            <a:r>
              <a:rPr lang="en-US" altLang="en-US" sz="1800" dirty="0"/>
              <a:t>are being held prisoner by Palestinians. </a:t>
            </a:r>
          </a:p>
        </p:txBody>
      </p:sp>
      <p:sp>
        <p:nvSpPr>
          <p:cNvPr id="94212" name="Rectangle 7"/>
          <p:cNvSpPr>
            <a:spLocks noChangeArrowheads="1"/>
          </p:cNvSpPr>
          <p:nvPr/>
        </p:nvSpPr>
        <p:spPr bwMode="auto">
          <a:xfrm>
            <a:off x="3175" y="2012752"/>
            <a:ext cx="4689475"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sz="1400" dirty="0"/>
              <a:t>“Since the Israeli occupation of Palestinian territory in 1967, more than 800,000 Palestinians have been detained under Israeli military orders in the occupied Palestinian territory (oPt). This number constitutes approximately 20 percent of the total Palestinian population in the oPt and as much as 40 percent of the total male Palestinian population… 8,000 Palestinian children have been arrested since 2000.”</a:t>
            </a:r>
            <a:r>
              <a:rPr lang="en-US" altLang="en-US" sz="1000" dirty="0"/>
              <a:t>Source:   If  Americans Knew, </a:t>
            </a:r>
            <a:r>
              <a:rPr lang="en-US" altLang="en-US" sz="1000" dirty="0">
                <a:hlinkClick r:id="rId2"/>
              </a:rPr>
              <a:t>http://www.ifamericansknew.org/</a:t>
            </a:r>
            <a:r>
              <a:rPr lang="en-US" altLang="en-US" sz="1000" dirty="0"/>
              <a:t> </a:t>
            </a:r>
          </a:p>
          <a:p>
            <a:pPr eaLnBrk="1" hangingPunct="1">
              <a:spcBef>
                <a:spcPct val="0"/>
              </a:spcBef>
              <a:buFontTx/>
              <a:buNone/>
            </a:pPr>
            <a:endParaRPr lang="en-US" altLang="en-US" sz="500" b="1" dirty="0">
              <a:solidFill>
                <a:schemeClr val="tx2"/>
              </a:solidFill>
            </a:endParaRPr>
          </a:p>
          <a:p>
            <a:pPr eaLnBrk="1" hangingPunct="1">
              <a:spcBef>
                <a:spcPct val="0"/>
              </a:spcBef>
              <a:buFontTx/>
              <a:buNone/>
            </a:pPr>
            <a:r>
              <a:rPr lang="en-US" altLang="en-US" sz="1800" b="1" dirty="0">
                <a:solidFill>
                  <a:schemeClr val="tx2"/>
                </a:solidFill>
              </a:rPr>
              <a:t>Gaza's first 'prison baby' on way after jailed Palestinian smuggles out sperm</a:t>
            </a:r>
          </a:p>
          <a:p>
            <a:pPr eaLnBrk="1" hangingPunct="1">
              <a:spcBef>
                <a:spcPct val="0"/>
              </a:spcBef>
              <a:buFontTx/>
              <a:buNone/>
            </a:pPr>
            <a:r>
              <a:rPr lang="en-US" altLang="en-US" sz="1200" dirty="0"/>
              <a:t>Boy named Hassan to join three infants delivered in West Bank following IVF treatment for mothers with husbands held by Israel</a:t>
            </a:r>
          </a:p>
          <a:p>
            <a:pPr eaLnBrk="1" hangingPunct="1">
              <a:spcBef>
                <a:spcPct val="0"/>
              </a:spcBef>
              <a:buFontTx/>
              <a:buNone/>
            </a:pPr>
            <a:r>
              <a:rPr lang="en-US" altLang="en-US" sz="1200" dirty="0"/>
              <a:t>Hana al-</a:t>
            </a:r>
            <a:r>
              <a:rPr lang="en-US" altLang="en-US" sz="1200" dirty="0" err="1"/>
              <a:t>Za'anin</a:t>
            </a:r>
            <a:r>
              <a:rPr lang="en-US" altLang="en-US" sz="1200" dirty="0"/>
              <a:t> and her husband, Tamer, have not set eyes on each other, let alone had physical contact, for almost seven years. But the young Palestinian couple are delighted to be expecting their first child in January.</a:t>
            </a:r>
          </a:p>
          <a:p>
            <a:pPr eaLnBrk="1" hangingPunct="1">
              <a:spcBef>
                <a:spcPct val="0"/>
              </a:spcBef>
              <a:buFontTx/>
              <a:buNone/>
            </a:pPr>
            <a:r>
              <a:rPr lang="en-US" altLang="en-US" sz="1200" dirty="0"/>
              <a:t>The baby – a boy already named Hassan – is not a modern-day miracle but the result of medical science combined with old-fashioned subterfuge. He was conceived after Tamer's sperm was smuggled out of an Israeli prison, across a stringent military checkpoint into Gaza, and impregnated into an egg harvested from Hana at a fertility clinic in Gaza City. The resulting embryo was transplanted into her uterus. </a:t>
            </a:r>
            <a:r>
              <a:rPr lang="en-US" altLang="en-US" sz="1000" dirty="0">
                <a:hlinkClick r:id="rId3"/>
              </a:rPr>
              <a:t>http://www.theguardian.com/world/2013/oct/13/gaza-first-prison-baby-palestinian-smuggles-sperm</a:t>
            </a:r>
            <a:r>
              <a:rPr lang="en-US" altLang="en-US" sz="1000" dirty="0"/>
              <a:t> </a:t>
            </a:r>
          </a:p>
          <a:p>
            <a:pPr eaLnBrk="1" hangingPunct="1">
              <a:spcBef>
                <a:spcPct val="0"/>
              </a:spcBef>
              <a:buFontTx/>
              <a:buNone/>
            </a:pPr>
            <a:endParaRPr lang="en-US" altLang="en-US" sz="1000" b="1" dirty="0">
              <a:solidFill>
                <a:schemeClr val="tx2"/>
              </a:solidFill>
            </a:endParaRPr>
          </a:p>
          <a:p>
            <a:pPr eaLnBrk="1" hangingPunct="1">
              <a:spcBef>
                <a:spcPct val="0"/>
              </a:spcBef>
              <a:buFontTx/>
              <a:buNone/>
            </a:pPr>
            <a:endParaRPr lang="en-US" altLang="en-US" sz="1000" b="1" dirty="0">
              <a:solidFill>
                <a:schemeClr val="tx2"/>
              </a:solidFill>
            </a:endParaRPr>
          </a:p>
        </p:txBody>
      </p:sp>
      <p:sp>
        <p:nvSpPr>
          <p:cNvPr id="94213" name="TextBox 2"/>
          <p:cNvSpPr txBox="1">
            <a:spLocks noChangeArrowheads="1"/>
          </p:cNvSpPr>
          <p:nvPr/>
        </p:nvSpPr>
        <p:spPr bwMode="auto">
          <a:xfrm>
            <a:off x="4724400" y="2166938"/>
            <a:ext cx="4419600" cy="45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1200" dirty="0">
              <a:solidFill>
                <a:schemeClr val="tx2"/>
              </a:solidFill>
            </a:endParaRPr>
          </a:p>
          <a:p>
            <a:pPr eaLnBrk="1" hangingPunct="1">
              <a:spcBef>
                <a:spcPct val="0"/>
              </a:spcBef>
              <a:buFontTx/>
              <a:buNone/>
            </a:pPr>
            <a:r>
              <a:rPr lang="en-US" altLang="en-US" sz="1200" dirty="0">
                <a:solidFill>
                  <a:schemeClr val="tx2"/>
                </a:solidFill>
              </a:rPr>
              <a:t>A classified report by the Israel Bar Association obtained by </a:t>
            </a:r>
            <a:r>
              <a:rPr lang="en-US" altLang="en-US" sz="1200" dirty="0" err="1">
                <a:solidFill>
                  <a:schemeClr val="tx2"/>
                </a:solidFill>
              </a:rPr>
              <a:t>Haaretz</a:t>
            </a:r>
            <a:r>
              <a:rPr lang="en-US" altLang="en-US" sz="1200" dirty="0">
                <a:solidFill>
                  <a:schemeClr val="tx2"/>
                </a:solidFill>
              </a:rPr>
              <a:t> provides a glimpse into the harrowing conditions prisoners separated from the main jail population must endure. According to the document, which is the first external review of the Prison Service, the isolation wings at the </a:t>
            </a:r>
            <a:r>
              <a:rPr lang="en-US" altLang="en-US" sz="1200" dirty="0" err="1">
                <a:solidFill>
                  <a:schemeClr val="tx2"/>
                </a:solidFill>
              </a:rPr>
              <a:t>Ayalon</a:t>
            </a:r>
            <a:r>
              <a:rPr lang="en-US" altLang="en-US" sz="1200" dirty="0">
                <a:solidFill>
                  <a:schemeClr val="tx2"/>
                </a:solidFill>
              </a:rPr>
              <a:t> and </a:t>
            </a:r>
            <a:r>
              <a:rPr lang="en-US" altLang="en-US" sz="1200" dirty="0" err="1">
                <a:solidFill>
                  <a:schemeClr val="tx2"/>
                </a:solidFill>
              </a:rPr>
              <a:t>Shikma</a:t>
            </a:r>
            <a:r>
              <a:rPr lang="en-US" altLang="en-US" sz="1200" dirty="0">
                <a:solidFill>
                  <a:schemeClr val="tx2"/>
                </a:solidFill>
              </a:rPr>
              <a:t> prisons are not fit for human habitation and "</a:t>
            </a:r>
            <a:r>
              <a:rPr lang="en-US" altLang="en-US" sz="1200" b="1" dirty="0">
                <a:solidFill>
                  <a:schemeClr val="tx2"/>
                </a:solidFill>
              </a:rPr>
              <a:t>look more like a dungeon</a:t>
            </a:r>
            <a:r>
              <a:rPr lang="en-US" altLang="en-US" sz="1200" dirty="0">
                <a:solidFill>
                  <a:schemeClr val="tx2"/>
                </a:solidFill>
              </a:rPr>
              <a:t>," while most solitary cells in prisons across the country are "</a:t>
            </a:r>
            <a:r>
              <a:rPr lang="en-US" altLang="en-US" sz="1200" b="1" dirty="0">
                <a:solidFill>
                  <a:schemeClr val="tx2"/>
                </a:solidFill>
              </a:rPr>
              <a:t>crammed, rancid with smells of sewer and mold, and infested with insects</a:t>
            </a:r>
            <a:r>
              <a:rPr lang="en-US" altLang="en-US" sz="1200" dirty="0">
                <a:solidFill>
                  <a:schemeClr val="tx2"/>
                </a:solidFill>
              </a:rPr>
              <a:t>." "</a:t>
            </a:r>
            <a:r>
              <a:rPr lang="en-US" altLang="en-US" sz="1200" b="1" dirty="0">
                <a:solidFill>
                  <a:schemeClr val="tx2"/>
                </a:solidFill>
              </a:rPr>
              <a:t>It's difficult to ignore the feeling that isolation as practiced today serves a function of punishment rather than imprisonment</a:t>
            </a:r>
            <a:r>
              <a:rPr lang="en-US" altLang="en-US" sz="1200" dirty="0">
                <a:solidFill>
                  <a:schemeClr val="tx2"/>
                </a:solidFill>
              </a:rPr>
              <a:t>," </a:t>
            </a:r>
            <a:r>
              <a:rPr lang="en-US" altLang="en-US" sz="100" dirty="0">
                <a:solidFill>
                  <a:schemeClr val="tx2"/>
                </a:solidFill>
              </a:rPr>
              <a:t>wrote the authors of the report, Michael </a:t>
            </a:r>
            <a:r>
              <a:rPr lang="en-US" altLang="en-US" sz="100" dirty="0" err="1">
                <a:solidFill>
                  <a:schemeClr val="tx2"/>
                </a:solidFill>
              </a:rPr>
              <a:t>Atia</a:t>
            </a:r>
            <a:r>
              <a:rPr lang="en-US" altLang="en-US" sz="100" dirty="0">
                <a:solidFill>
                  <a:schemeClr val="tx2"/>
                </a:solidFill>
              </a:rPr>
              <a:t> - chairman of the prison service committee at the Israel Bar Association, and Moran </a:t>
            </a:r>
            <a:r>
              <a:rPr lang="en-US" altLang="en-US" sz="100" dirty="0" err="1">
                <a:solidFill>
                  <a:schemeClr val="tx2"/>
                </a:solidFill>
              </a:rPr>
              <a:t>Kabalo</a:t>
            </a:r>
            <a:r>
              <a:rPr lang="en-US" altLang="en-US" sz="100" dirty="0">
                <a:solidFill>
                  <a:schemeClr val="tx2"/>
                </a:solidFill>
              </a:rPr>
              <a:t> - chief of criminal law for the IBA... The report noted that prolonged stay isolated from the general prison population has profound psychological impacts. "</a:t>
            </a:r>
            <a:r>
              <a:rPr lang="en-US" altLang="en-US" sz="100" b="1" dirty="0">
                <a:solidFill>
                  <a:schemeClr val="tx2"/>
                </a:solidFill>
              </a:rPr>
              <a:t>Many isolated inmates testified to have developed paranoia, a tendency for uncontrollable fits of rage, and eyesight problems because of the lack of natural light through most hours of the day</a:t>
            </a:r>
            <a:r>
              <a:rPr lang="en-US" altLang="en-US" sz="100" dirty="0">
                <a:solidFill>
                  <a:schemeClr val="tx2"/>
                </a:solidFill>
              </a:rPr>
              <a:t>," the lawyers wrote...The report provides a rare insight into life in isolation wings. "</a:t>
            </a:r>
            <a:r>
              <a:rPr lang="en-US" altLang="en-US" sz="100" b="1" dirty="0">
                <a:solidFill>
                  <a:schemeClr val="tx2"/>
                </a:solidFill>
              </a:rPr>
              <a:t>Most such cells are windowless and are lit by cold fluorescent lights</a:t>
            </a:r>
            <a:r>
              <a:rPr lang="en-US" altLang="en-US" sz="100" dirty="0">
                <a:solidFill>
                  <a:schemeClr val="tx2"/>
                </a:solidFill>
              </a:rPr>
              <a:t>," the report says. "</a:t>
            </a:r>
            <a:r>
              <a:rPr lang="en-US" altLang="en-US" sz="100" b="1" dirty="0">
                <a:solidFill>
                  <a:schemeClr val="tx2"/>
                </a:solidFill>
              </a:rPr>
              <a:t>The meals are brought on trays and are inserted through a latch that is shut immediately afterwards, to prevent poisonin</a:t>
            </a:r>
            <a:r>
              <a:rPr lang="en-US" altLang="en-US" sz="100" dirty="0">
                <a:solidFill>
                  <a:schemeClr val="tx2"/>
                </a:solidFill>
              </a:rPr>
              <a:t>g." </a:t>
            </a:r>
            <a:r>
              <a:rPr lang="en-US" altLang="en-US" sz="1200" dirty="0" err="1"/>
              <a:t>Haaretz</a:t>
            </a:r>
            <a:r>
              <a:rPr lang="en-US" altLang="en-US" sz="1200" dirty="0"/>
              <a:t>, 12/27/2010, </a:t>
            </a:r>
            <a:r>
              <a:rPr lang="en-US" altLang="en-US" sz="800" dirty="0">
                <a:hlinkClick r:id="rId4"/>
              </a:rPr>
              <a:t>http://www.haaretz.com/print-edition/news/groundbreaking-report-details-israel-s-inhumane-conditions-for-isolated-prisoners-1.333107</a:t>
            </a:r>
            <a:r>
              <a:rPr lang="en-US" altLang="en-US" sz="800" dirty="0"/>
              <a:t>  </a:t>
            </a:r>
          </a:p>
          <a:p>
            <a:pPr eaLnBrk="1" hangingPunct="1">
              <a:spcBef>
                <a:spcPct val="0"/>
              </a:spcBef>
              <a:buFontTx/>
              <a:buNone/>
            </a:pPr>
            <a:endParaRPr lang="en-US" altLang="en-US" sz="1200" dirty="0"/>
          </a:p>
          <a:p>
            <a:pPr eaLnBrk="1" hangingPunct="1">
              <a:spcBef>
                <a:spcPct val="0"/>
              </a:spcBef>
              <a:buFontTx/>
              <a:buNone/>
            </a:pPr>
            <a:r>
              <a:rPr lang="en-US" altLang="en-US" sz="1800" b="1" dirty="0">
                <a:solidFill>
                  <a:schemeClr val="tx2"/>
                </a:solidFill>
              </a:rPr>
              <a:t>Legal barbarism: Israel's moral suicide </a:t>
            </a:r>
          </a:p>
          <a:p>
            <a:pPr eaLnBrk="1" hangingPunct="1">
              <a:spcBef>
                <a:spcPct val="0"/>
              </a:spcBef>
              <a:buFontTx/>
              <a:buNone/>
            </a:pPr>
            <a:r>
              <a:rPr lang="en-US" altLang="en-US" sz="1600" dirty="0"/>
              <a:t>In Israel 2014, if you're a Palestinian, you're not even allowed to commit suicide in protest. That’s the significance of a bill that will allow force-feeding of hunger-striking prisoners, which is being pushed toward its second and third readings in a marathon debate in the Knesset. </a:t>
            </a:r>
            <a:r>
              <a:rPr lang="en-US" altLang="en-US" sz="1200" dirty="0" err="1">
                <a:solidFill>
                  <a:schemeClr val="tx2"/>
                </a:solidFill>
              </a:rPr>
              <a:t>Haaretz</a:t>
            </a:r>
            <a:r>
              <a:rPr lang="en-US" altLang="en-US" sz="1200" dirty="0">
                <a:solidFill>
                  <a:schemeClr val="tx2"/>
                </a:solidFill>
              </a:rPr>
              <a:t>, 6/18/2014, </a:t>
            </a:r>
            <a:r>
              <a:rPr lang="en-US" altLang="en-US" sz="1200" dirty="0">
                <a:solidFill>
                  <a:schemeClr val="tx2"/>
                </a:solidFill>
                <a:hlinkClick r:id="rId5"/>
              </a:rPr>
              <a:t>http://www.haaretz.com/opinion/.premium-1.599505</a:t>
            </a:r>
            <a:r>
              <a:rPr lang="en-US" altLang="en-US" sz="1200" dirty="0">
                <a:solidFill>
                  <a:schemeClr val="tx2"/>
                </a:solidFill>
              </a:rPr>
              <a:t> </a:t>
            </a:r>
          </a:p>
        </p:txBody>
      </p:sp>
      <p:cxnSp>
        <p:nvCxnSpPr>
          <p:cNvPr id="94214" name="Straight Connector 4"/>
          <p:cNvCxnSpPr>
            <a:cxnSpLocks noChangeShapeType="1"/>
          </p:cNvCxnSpPr>
          <p:nvPr/>
        </p:nvCxnSpPr>
        <p:spPr bwMode="auto">
          <a:xfrm>
            <a:off x="47244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4215" name="Straight Connector 6"/>
          <p:cNvCxnSpPr>
            <a:cxnSpLocks noChangeShapeType="1"/>
          </p:cNvCxnSpPr>
          <p:nvPr/>
        </p:nvCxnSpPr>
        <p:spPr bwMode="auto">
          <a:xfrm>
            <a:off x="4724400" y="2209800"/>
            <a:ext cx="4419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94216" name="TextBox 1"/>
          <p:cNvSpPr txBox="1">
            <a:spLocks noChangeArrowheads="1"/>
          </p:cNvSpPr>
          <p:nvPr/>
        </p:nvSpPr>
        <p:spPr bwMode="auto">
          <a:xfrm>
            <a:off x="4724400" y="0"/>
            <a:ext cx="4454525"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600" b="1" dirty="0">
                <a:solidFill>
                  <a:schemeClr val="tx2"/>
                </a:solidFill>
              </a:rPr>
              <a:t>'Shin Bet tortures prisoners and denies access to lawyers'</a:t>
            </a:r>
          </a:p>
          <a:p>
            <a:pPr eaLnBrk="1" hangingPunct="1">
              <a:spcBef>
                <a:spcPct val="0"/>
              </a:spcBef>
              <a:buFontTx/>
              <a:buNone/>
            </a:pPr>
            <a:r>
              <a:rPr lang="en-US" altLang="en-US" sz="1600" dirty="0"/>
              <a:t>As many as 90% of Palestinian prisoners are denied this basic right despite civilian and military legislation, says study produced by Public Committee Against Torture and Palestinian Prisoners' Society. </a:t>
            </a:r>
            <a:r>
              <a:rPr lang="en-US" altLang="en-US" sz="1600" dirty="0" err="1">
                <a:solidFill>
                  <a:schemeClr val="tx2"/>
                </a:solidFill>
              </a:rPr>
              <a:t>Haaretz</a:t>
            </a:r>
            <a:r>
              <a:rPr lang="en-US" altLang="en-US" sz="1600" dirty="0">
                <a:solidFill>
                  <a:schemeClr val="tx2"/>
                </a:solidFill>
              </a:rPr>
              <a:t>, 12/28/2010, </a:t>
            </a:r>
            <a:endParaRPr lang="en-US" altLang="en-US" sz="500" dirty="0">
              <a:solidFill>
                <a:schemeClr val="tx2"/>
              </a:solidFill>
            </a:endParaRPr>
          </a:p>
          <a:p>
            <a:pPr eaLnBrk="1" hangingPunct="1">
              <a:spcBef>
                <a:spcPct val="0"/>
              </a:spcBef>
              <a:buFontTx/>
              <a:buNone/>
            </a:pPr>
            <a:r>
              <a:rPr lang="en-US" altLang="en-US" sz="500" dirty="0">
                <a:solidFill>
                  <a:schemeClr val="tx2"/>
                </a:solidFill>
                <a:hlinkClick r:id="rId6"/>
              </a:rPr>
              <a:t>http://www.haaretz.com/news/diplomacy-defense/shin-bet-tortures-prisoners-and-denies-access-to-lawyers-1.333450</a:t>
            </a:r>
            <a:r>
              <a:rPr lang="en-US" altLang="en-US" sz="500" dirty="0">
                <a:solidFill>
                  <a:schemeClr val="tx2"/>
                </a:solidFill>
              </a:rPr>
              <a:t> </a:t>
            </a:r>
          </a:p>
        </p:txBody>
      </p:sp>
      <p:cxnSp>
        <p:nvCxnSpPr>
          <p:cNvPr id="94218" name="Straight Connector 2"/>
          <p:cNvCxnSpPr>
            <a:cxnSpLocks noChangeShapeType="1"/>
          </p:cNvCxnSpPr>
          <p:nvPr/>
        </p:nvCxnSpPr>
        <p:spPr bwMode="auto">
          <a:xfrm>
            <a:off x="0" y="3733800"/>
            <a:ext cx="46894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4219" name="Straight Connector 2"/>
          <p:cNvCxnSpPr>
            <a:cxnSpLocks noChangeShapeType="1"/>
          </p:cNvCxnSpPr>
          <p:nvPr/>
        </p:nvCxnSpPr>
        <p:spPr bwMode="auto">
          <a:xfrm>
            <a:off x="4724400" y="4648200"/>
            <a:ext cx="4419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0" y="0"/>
            <a:ext cx="9144000" cy="609600"/>
          </a:xfrm>
        </p:spPr>
        <p:txBody>
          <a:bodyPr/>
          <a:lstStyle/>
          <a:p>
            <a:r>
              <a:rPr lang="en-US" altLang="en-US" sz="4000" b="1" dirty="0"/>
              <a:t>Palestinian and Israeli homes demolished</a:t>
            </a:r>
          </a:p>
        </p:txBody>
      </p:sp>
      <p:sp>
        <p:nvSpPr>
          <p:cNvPr id="95235" name="Rectangle 5"/>
          <p:cNvSpPr>
            <a:spLocks noChangeArrowheads="1"/>
          </p:cNvSpPr>
          <p:nvPr/>
        </p:nvSpPr>
        <p:spPr bwMode="auto">
          <a:xfrm>
            <a:off x="0" y="609600"/>
            <a:ext cx="5257800" cy="469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700" b="1" dirty="0">
                <a:solidFill>
                  <a:schemeClr val="tx2"/>
                </a:solidFill>
              </a:rPr>
              <a:t> 48,488 Palestinian homes </a:t>
            </a:r>
            <a:r>
              <a:rPr lang="en-US" altLang="en-US" sz="2700" dirty="0"/>
              <a:t>have been demolished by Israel and </a:t>
            </a:r>
            <a:r>
              <a:rPr lang="en-US" altLang="en-US" sz="2700" b="1" dirty="0">
                <a:solidFill>
                  <a:schemeClr val="tx2"/>
                </a:solidFill>
              </a:rPr>
              <a:t>0 Israeli homes </a:t>
            </a:r>
            <a:r>
              <a:rPr lang="en-US" altLang="en-US" sz="2700" dirty="0"/>
              <a:t>have been demolished by Palestinians since 1967</a:t>
            </a:r>
          </a:p>
          <a:p>
            <a:pPr eaLnBrk="1" hangingPunct="1">
              <a:spcBef>
                <a:spcPct val="0"/>
              </a:spcBef>
              <a:buFontTx/>
              <a:buNone/>
            </a:pPr>
            <a:r>
              <a:rPr lang="en-US" altLang="en-US" sz="1800" dirty="0"/>
              <a:t>"It is impossible to know how many homes exactly because the Israeli authorities only report on the demolition of 'structures,' which may be homes or may be other structures. </a:t>
            </a:r>
            <a:r>
              <a:rPr lang="en-US" altLang="en-US" sz="1800" dirty="0">
                <a:solidFill>
                  <a:schemeClr val="tx2"/>
                </a:solidFill>
              </a:rPr>
              <a:t>When a seven-story apartment building is demolished containing more than 20 housing units, that is considered only one demolition</a:t>
            </a:r>
            <a:r>
              <a:rPr lang="en-US" altLang="en-US" sz="1800" dirty="0"/>
              <a:t>.“</a:t>
            </a:r>
          </a:p>
          <a:p>
            <a:pPr eaLnBrk="1" hangingPunct="1">
              <a:spcBef>
                <a:spcPct val="0"/>
              </a:spcBef>
              <a:buFontTx/>
              <a:buNone/>
            </a:pPr>
            <a:r>
              <a:rPr lang="en-US" altLang="en-US" sz="1400" dirty="0"/>
              <a:t>In addition to the homes demolished by Israel, thousands of Palestinian homes have been destroyed or significantly damaged by Israeli bombing and shelling. Perhaps over 20,000 in the Dec 2008/Jan 2009 assault on Gaza. Americans Knew</a:t>
            </a:r>
          </a:p>
        </p:txBody>
      </p:sp>
      <p:cxnSp>
        <p:nvCxnSpPr>
          <p:cNvPr id="95240" name="Straight Connector 13"/>
          <p:cNvCxnSpPr>
            <a:cxnSpLocks noChangeShapeType="1"/>
          </p:cNvCxnSpPr>
          <p:nvPr/>
        </p:nvCxnSpPr>
        <p:spPr bwMode="auto">
          <a:xfrm rot="5400000">
            <a:off x="2210594" y="3809206"/>
            <a:ext cx="60960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95242" name="Picture 8" descr="rachel-corr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1" y="762000"/>
            <a:ext cx="2286000" cy="306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3" name="TextBox 16"/>
          <p:cNvSpPr txBox="1">
            <a:spLocks noChangeArrowheads="1"/>
          </p:cNvSpPr>
          <p:nvPr/>
        </p:nvSpPr>
        <p:spPr bwMode="auto">
          <a:xfrm>
            <a:off x="7543801" y="675144"/>
            <a:ext cx="1590963"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500" dirty="0"/>
              <a:t>On the 16 March, 2003, 23-year-old American Rachel Corrie was crushed to death by an Israeli military bulldozer, while she stood between the Israeli bulldozer and a to-be-demolished Palestinian house</a:t>
            </a:r>
          </a:p>
        </p:txBody>
      </p:sp>
      <p:sp>
        <p:nvSpPr>
          <p:cNvPr id="2" name="Rectangle 1"/>
          <p:cNvSpPr/>
          <p:nvPr/>
        </p:nvSpPr>
        <p:spPr>
          <a:xfrm>
            <a:off x="11372" y="5303728"/>
            <a:ext cx="5248015" cy="1554272"/>
          </a:xfrm>
          <a:prstGeom prst="rect">
            <a:avLst/>
          </a:prstGeom>
        </p:spPr>
        <p:txBody>
          <a:bodyPr wrap="square">
            <a:spAutoFit/>
          </a:bodyPr>
          <a:lstStyle/>
          <a:p>
            <a:r>
              <a:rPr lang="en-US" sz="1800" dirty="0">
                <a:solidFill>
                  <a:schemeClr val="tx2"/>
                </a:solidFill>
              </a:rPr>
              <a:t>According to the most recent United Nations OCHA report on home demolitions by Israeli forces, in the West Bank during the first two months of 2016: At least 320 structures, including 88 homes, were destroyed.  </a:t>
            </a:r>
            <a:r>
              <a:rPr lang="en-US" sz="1800" dirty="0"/>
              <a:t>IMEMC News, 7/27/2016, </a:t>
            </a:r>
            <a:r>
              <a:rPr lang="en-US" sz="500" dirty="0">
                <a:hlinkClick r:id="rId3"/>
              </a:rPr>
              <a:t>http://imemc.org/article/israeli-troops-demolish-12-homes-near-jerusalem-attack-locals-trying-to-block-the-demolitions/</a:t>
            </a:r>
            <a:r>
              <a:rPr lang="en-US" sz="500" dirty="0"/>
              <a:t> </a:t>
            </a:r>
          </a:p>
        </p:txBody>
      </p:sp>
      <p:cxnSp>
        <p:nvCxnSpPr>
          <p:cNvPr id="4" name="Straight Connector 3"/>
          <p:cNvCxnSpPr/>
          <p:nvPr/>
        </p:nvCxnSpPr>
        <p:spPr bwMode="auto">
          <a:xfrm>
            <a:off x="0" y="5257800"/>
            <a:ext cx="525938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 name="Rectangle 2"/>
          <p:cNvSpPr/>
          <p:nvPr/>
        </p:nvSpPr>
        <p:spPr>
          <a:xfrm>
            <a:off x="5257800" y="3872567"/>
            <a:ext cx="3865592" cy="2985433"/>
          </a:xfrm>
          <a:prstGeom prst="rect">
            <a:avLst/>
          </a:prstGeom>
        </p:spPr>
        <p:txBody>
          <a:bodyPr wrap="square">
            <a:spAutoFit/>
          </a:bodyPr>
          <a:lstStyle/>
          <a:p>
            <a:r>
              <a:rPr lang="en-US" sz="1400" dirty="0">
                <a:solidFill>
                  <a:schemeClr val="tx2"/>
                </a:solidFill>
              </a:rPr>
              <a:t>“The [Israeli] High Court of Justice ruled on Wednesday that the West Bank Bedouin herding village of Khan al-</a:t>
            </a:r>
            <a:r>
              <a:rPr lang="en-US" sz="1400" dirty="0" err="1">
                <a:solidFill>
                  <a:schemeClr val="tx2"/>
                </a:solidFill>
              </a:rPr>
              <a:t>Ahmar</a:t>
            </a:r>
            <a:r>
              <a:rPr lang="en-US" sz="1400" dirty="0">
                <a:solidFill>
                  <a:schemeClr val="tx2"/>
                </a:solidFill>
              </a:rPr>
              <a:t> can be demolished after a week... Located right off of Route 1, below the </a:t>
            </a:r>
            <a:r>
              <a:rPr lang="en-US" sz="1400" dirty="0" err="1">
                <a:solidFill>
                  <a:schemeClr val="tx2"/>
                </a:solidFill>
              </a:rPr>
              <a:t>Kfar</a:t>
            </a:r>
            <a:r>
              <a:rPr lang="en-US" sz="1400" dirty="0">
                <a:solidFill>
                  <a:schemeClr val="tx2"/>
                </a:solidFill>
              </a:rPr>
              <a:t> </a:t>
            </a:r>
            <a:r>
              <a:rPr lang="en-US" sz="1400" dirty="0" err="1">
                <a:solidFill>
                  <a:schemeClr val="tx2"/>
                </a:solidFill>
              </a:rPr>
              <a:t>Adumim</a:t>
            </a:r>
            <a:r>
              <a:rPr lang="en-US" sz="1400" dirty="0">
                <a:solidFill>
                  <a:schemeClr val="tx2"/>
                </a:solidFill>
              </a:rPr>
              <a:t> settlement the encampment of shacks and tents is home to some 180 Bedouins, who were relocated to the area from the Negev in the early 1950s. The international community, including the European Union and European countries had heavily lobbied the Israeli government to prevent the community’s demolition</a:t>
            </a:r>
            <a:r>
              <a:rPr lang="en-US" sz="1200" dirty="0"/>
              <a:t>.” The Jerusalem Post, 9/5/2018, </a:t>
            </a:r>
            <a:r>
              <a:rPr lang="en-US" sz="1000" dirty="0">
                <a:hlinkClick r:id="rId4"/>
              </a:rPr>
              <a:t>https://www.jpost.com/Arab-Israeli-Conflict/High-Court-gives-final-okay-to-demolish-long-disputed-Bedouin-village-566531</a:t>
            </a:r>
            <a:r>
              <a:rPr lang="en-US" sz="1000" dirty="0"/>
              <a:t> </a:t>
            </a:r>
          </a:p>
        </p:txBody>
      </p:sp>
      <p:cxnSp>
        <p:nvCxnSpPr>
          <p:cNvPr id="6" name="Straight Connector 5"/>
          <p:cNvCxnSpPr/>
          <p:nvPr/>
        </p:nvCxnSpPr>
        <p:spPr bwMode="auto">
          <a:xfrm>
            <a:off x="5257800" y="3872567"/>
            <a:ext cx="386559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0" y="0"/>
            <a:ext cx="9144000" cy="1524000"/>
          </a:xfrm>
        </p:spPr>
        <p:txBody>
          <a:bodyPr/>
          <a:lstStyle/>
          <a:p>
            <a:r>
              <a:rPr lang="en-US" altLang="en-US" sz="4800" b="1"/>
              <a:t>Palestinians and Israelis killed in Gaza Strip 12/27/2008-1/18/2009</a:t>
            </a:r>
          </a:p>
        </p:txBody>
      </p:sp>
      <p:sp>
        <p:nvSpPr>
          <p:cNvPr id="96259" name="Rectangle 6"/>
          <p:cNvSpPr>
            <a:spLocks noChangeArrowheads="1"/>
          </p:cNvSpPr>
          <p:nvPr/>
        </p:nvSpPr>
        <p:spPr bwMode="auto">
          <a:xfrm>
            <a:off x="0" y="1524000"/>
            <a:ext cx="9144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dirty="0"/>
              <a:t>As of 1/31/2009, Israeli air/land/sea raids on the blockaded Gaza Strip (12/27/2008-1/18/2009) </a:t>
            </a:r>
            <a:r>
              <a:rPr lang="en-US" altLang="en-US" sz="2800" b="1" dirty="0">
                <a:solidFill>
                  <a:schemeClr val="tx2"/>
                </a:solidFill>
              </a:rPr>
              <a:t>killed 1,380 Palestinians, of whom 431 are children</a:t>
            </a:r>
            <a:r>
              <a:rPr lang="en-US" altLang="en-US" sz="2800" dirty="0"/>
              <a:t>. The number of injuries stands at 5,380, of whom 1,872 are children.</a:t>
            </a:r>
          </a:p>
          <a:p>
            <a:pPr eaLnBrk="1" hangingPunct="1">
              <a:spcBef>
                <a:spcPct val="0"/>
              </a:spcBef>
              <a:buFontTx/>
              <a:buNone/>
            </a:pPr>
            <a:endParaRPr lang="en-US" altLang="en-US" sz="2800" dirty="0"/>
          </a:p>
          <a:p>
            <a:pPr eaLnBrk="1" hangingPunct="1">
              <a:spcBef>
                <a:spcPct val="0"/>
              </a:spcBef>
              <a:buFontTx/>
              <a:buNone/>
            </a:pPr>
            <a:r>
              <a:rPr lang="en-US" altLang="en-US" sz="2800" b="1" dirty="0">
                <a:solidFill>
                  <a:schemeClr val="tx2"/>
                </a:solidFill>
              </a:rPr>
              <a:t>Three Israelis have been killed </a:t>
            </a:r>
            <a:r>
              <a:rPr lang="en-US" altLang="en-US" sz="2800" dirty="0"/>
              <a:t>and 183 injured by rocket and mortar fire outside the Gaza Strip. </a:t>
            </a:r>
            <a:r>
              <a:rPr lang="en-US" altLang="en-US" sz="2800" b="1" dirty="0">
                <a:solidFill>
                  <a:schemeClr val="tx2"/>
                </a:solidFill>
              </a:rPr>
              <a:t>Eleven Israeli soldiers have been killed</a:t>
            </a:r>
            <a:r>
              <a:rPr lang="en-US" altLang="en-US" sz="2800" dirty="0"/>
              <a:t> and 340 wounded.</a:t>
            </a:r>
          </a:p>
        </p:txBody>
      </p:sp>
      <p:sp>
        <p:nvSpPr>
          <p:cNvPr id="96260" name="Rectangle 7"/>
          <p:cNvSpPr>
            <a:spLocks noChangeArrowheads="1"/>
          </p:cNvSpPr>
          <p:nvPr/>
        </p:nvSpPr>
        <p:spPr bwMode="auto">
          <a:xfrm>
            <a:off x="18143" y="5063430"/>
            <a:ext cx="9144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dirty="0"/>
              <a:t>Source: If  Americans Knew, http://www.ifamericansknew.org/</a:t>
            </a:r>
          </a:p>
          <a:p>
            <a:pPr eaLnBrk="1" hangingPunct="1">
              <a:spcBef>
                <a:spcPct val="0"/>
              </a:spcBef>
              <a:buFontTx/>
              <a:buNone/>
            </a:pPr>
            <a:r>
              <a:rPr lang="en-US" altLang="en-US" sz="2800" dirty="0"/>
              <a:t>The UN Office for the Coordination of Humanitarian Affairs</a:t>
            </a:r>
          </a:p>
          <a:p>
            <a:pPr eaLnBrk="1" hangingPunct="1">
              <a:spcBef>
                <a:spcPct val="0"/>
              </a:spcBef>
              <a:buFontTx/>
              <a:buNone/>
            </a:pPr>
            <a:r>
              <a:rPr lang="en-US" altLang="en-US" sz="2800" dirty="0"/>
              <a:t>The Israeli Ministry of Foreign Affairs </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Al-Balawi practised medicine at this UN clinic in the Hittin Palestinian refugee camp in Jordan. Below: stars represent agents killed in service on the CIA Roll of Honour in Virginia, U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0"/>
            <a:ext cx="4648200"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Rectangle 3"/>
          <p:cNvSpPr>
            <a:spLocks noChangeArrowheads="1"/>
          </p:cNvSpPr>
          <p:nvPr/>
        </p:nvSpPr>
        <p:spPr bwMode="auto">
          <a:xfrm>
            <a:off x="0" y="3200400"/>
            <a:ext cx="914400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chemeClr val="tx2"/>
                </a:solidFill>
              </a:rPr>
              <a:t>“The Jordanian suicide bomber who killed several CIA agents in Afghanistan last week fooled Amman’s intelligence agency into believing that he was a reliable informant spying on the al-Qaeda leadership.</a:t>
            </a:r>
          </a:p>
          <a:p>
            <a:pPr eaLnBrk="1" hangingPunct="1">
              <a:spcBef>
                <a:spcPct val="0"/>
              </a:spcBef>
              <a:buFontTx/>
              <a:buNone/>
            </a:pPr>
            <a:r>
              <a:rPr lang="en-US" altLang="en-US" sz="1800" dirty="0">
                <a:solidFill>
                  <a:schemeClr val="tx2"/>
                </a:solidFill>
              </a:rPr>
              <a:t>But </a:t>
            </a:r>
            <a:r>
              <a:rPr lang="en-US" altLang="en-US" sz="1800" dirty="0" err="1">
                <a:solidFill>
                  <a:schemeClr val="tx2"/>
                </a:solidFill>
              </a:rPr>
              <a:t>Humam</a:t>
            </a:r>
            <a:r>
              <a:rPr lang="en-US" altLang="en-US" sz="1800" dirty="0">
                <a:solidFill>
                  <a:schemeClr val="tx2"/>
                </a:solidFill>
              </a:rPr>
              <a:t> Khalil Abu-</a:t>
            </a:r>
            <a:r>
              <a:rPr lang="en-US" altLang="en-US" sz="1800" dirty="0" err="1">
                <a:solidFill>
                  <a:schemeClr val="tx2"/>
                </a:solidFill>
              </a:rPr>
              <a:t>Mulal</a:t>
            </a:r>
            <a:r>
              <a:rPr lang="en-US" altLang="en-US" sz="1800" dirty="0">
                <a:solidFill>
                  <a:schemeClr val="tx2"/>
                </a:solidFill>
              </a:rPr>
              <a:t> al-</a:t>
            </a:r>
            <a:r>
              <a:rPr lang="en-US" altLang="en-US" sz="1800" dirty="0" err="1">
                <a:solidFill>
                  <a:schemeClr val="tx2"/>
                </a:solidFill>
              </a:rPr>
              <a:t>Balawi</a:t>
            </a:r>
            <a:r>
              <a:rPr lang="en-US" altLang="en-US" sz="1800" dirty="0">
                <a:solidFill>
                  <a:schemeClr val="tx2"/>
                </a:solidFill>
              </a:rPr>
              <a:t> was a triple-agent leading an extraordinary life on the front line of America’s war against militant Islam. An investigation by </a:t>
            </a:r>
            <a:r>
              <a:rPr lang="en-US" altLang="en-US" sz="1800" i="1" dirty="0">
                <a:solidFill>
                  <a:schemeClr val="tx2"/>
                </a:solidFill>
              </a:rPr>
              <a:t>The Times</a:t>
            </a:r>
            <a:r>
              <a:rPr lang="en-US" altLang="en-US" sz="1800" dirty="0">
                <a:solidFill>
                  <a:schemeClr val="tx2"/>
                </a:solidFill>
              </a:rPr>
              <a:t> has revealed that the trainee doctor became an open and public supporter of al-Qaeda, secretly pretended to work for Jordanian intelligence but ultimately sacrificed his life for the cause of jihad.</a:t>
            </a:r>
          </a:p>
          <a:p>
            <a:pPr eaLnBrk="1" hangingPunct="1">
              <a:spcBef>
                <a:spcPct val="0"/>
              </a:spcBef>
              <a:buFontTx/>
              <a:buNone/>
            </a:pPr>
            <a:r>
              <a:rPr lang="en-US" altLang="en-US" sz="1800" dirty="0">
                <a:solidFill>
                  <a:schemeClr val="tx2"/>
                </a:solidFill>
              </a:rPr>
              <a:t>On December 30 al-</a:t>
            </a:r>
            <a:r>
              <a:rPr lang="en-US" altLang="en-US" sz="1800" dirty="0" err="1">
                <a:solidFill>
                  <a:schemeClr val="tx2"/>
                </a:solidFill>
              </a:rPr>
              <a:t>Balawi</a:t>
            </a:r>
            <a:r>
              <a:rPr lang="en-US" altLang="en-US" sz="1800" dirty="0">
                <a:solidFill>
                  <a:schemeClr val="tx2"/>
                </a:solidFill>
              </a:rPr>
              <a:t> </a:t>
            </a:r>
            <a:r>
              <a:rPr lang="en-US" altLang="en-US" sz="1800" dirty="0" err="1">
                <a:solidFill>
                  <a:schemeClr val="tx2"/>
                </a:solidFill>
              </a:rPr>
              <a:t>infiltra</a:t>
            </a:r>
            <a:r>
              <a:rPr lang="en-US" altLang="en-US" sz="1800" dirty="0">
                <a:solidFill>
                  <a:schemeClr val="tx2"/>
                </a:solidFill>
              </a:rPr>
              <a:t>-ted Forward Operating Base Chapman in </a:t>
            </a:r>
            <a:r>
              <a:rPr lang="en-US" altLang="en-US" sz="1800" dirty="0" err="1">
                <a:solidFill>
                  <a:schemeClr val="tx2"/>
                </a:solidFill>
              </a:rPr>
              <a:t>Khost</a:t>
            </a:r>
            <a:r>
              <a:rPr lang="en-US" altLang="en-US" sz="1800" dirty="0">
                <a:solidFill>
                  <a:schemeClr val="tx2"/>
                </a:solidFill>
              </a:rPr>
              <a:t> province near the Pakistan border. He detonated explosives strapped to his body and killed seven CIA agents and his Jordanian handler, Ali bin Zaid, an army captain and distant cousin of King Abdullah II. The Hashemite monarch, his wife, and other Royal Family members attended bin Zaid’s funeral on Friday.”</a:t>
            </a:r>
            <a:endParaRPr lang="en-US" altLang="en-US" sz="1200" dirty="0">
              <a:solidFill>
                <a:schemeClr val="tx2"/>
              </a:solidFill>
            </a:endParaRPr>
          </a:p>
        </p:txBody>
      </p:sp>
      <p:sp>
        <p:nvSpPr>
          <p:cNvPr id="97284" name="Rectangle 4"/>
          <p:cNvSpPr>
            <a:spLocks noChangeArrowheads="1"/>
          </p:cNvSpPr>
          <p:nvPr/>
        </p:nvSpPr>
        <p:spPr bwMode="auto">
          <a:xfrm>
            <a:off x="0" y="0"/>
            <a:ext cx="2362200"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dirty="0">
                <a:solidFill>
                  <a:schemeClr val="tx2"/>
                </a:solidFill>
                <a:cs typeface="Times New Roman" pitchFamily="18" charset="0"/>
              </a:rPr>
              <a:t>Jordanian suicide bomber who killed CIA agents ‘was triple agent’</a:t>
            </a:r>
          </a:p>
          <a:p>
            <a:pPr>
              <a:spcBef>
                <a:spcPct val="0"/>
              </a:spcBef>
              <a:buFontTx/>
              <a:buNone/>
            </a:pPr>
            <a:r>
              <a:rPr lang="en-US" altLang="en-US" sz="2400" b="1" dirty="0" err="1">
                <a:cs typeface="Times New Roman" pitchFamily="18" charset="0"/>
              </a:rPr>
              <a:t>TimesOnline</a:t>
            </a:r>
            <a:r>
              <a:rPr lang="en-US" altLang="en-US" sz="2400" b="1" dirty="0">
                <a:cs typeface="Times New Roman" pitchFamily="18" charset="0"/>
              </a:rPr>
              <a:t>, 1/6/2010</a:t>
            </a:r>
            <a:endParaRPr lang="en-US" altLang="en-US" sz="800" dirty="0">
              <a:cs typeface="Times New Roman" pitchFamily="18" charset="0"/>
            </a:endParaRPr>
          </a:p>
          <a:p>
            <a:pPr>
              <a:spcBef>
                <a:spcPct val="0"/>
              </a:spcBef>
              <a:buFontTx/>
              <a:buNone/>
            </a:pPr>
            <a:r>
              <a:rPr lang="en-US" altLang="en-US" sz="800" dirty="0">
                <a:latin typeface="Calibri" pitchFamily="34" charset="0"/>
                <a:hlinkClick r:id="rId3"/>
              </a:rPr>
              <a:t>http://www.timesonline.co.uk/tol/news/world/Afghanistan/article6977047.ece</a:t>
            </a:r>
            <a:endParaRPr lang="en-US" altLang="en-US" sz="800" dirty="0"/>
          </a:p>
        </p:txBody>
      </p:sp>
      <p:sp>
        <p:nvSpPr>
          <p:cNvPr id="97285" name="Rectangle 4"/>
          <p:cNvSpPr>
            <a:spLocks noChangeArrowheads="1"/>
          </p:cNvSpPr>
          <p:nvPr/>
        </p:nvSpPr>
        <p:spPr bwMode="auto">
          <a:xfrm>
            <a:off x="2438400" y="2209800"/>
            <a:ext cx="4495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cs typeface="Times New Roman" pitchFamily="18" charset="0"/>
              </a:rPr>
              <a:t>Al-</a:t>
            </a:r>
            <a:r>
              <a:rPr lang="en-US" altLang="en-US" sz="1600" dirty="0" err="1">
                <a:cs typeface="Times New Roman" pitchFamily="18" charset="0"/>
              </a:rPr>
              <a:t>Balawi</a:t>
            </a:r>
            <a:r>
              <a:rPr lang="en-US" altLang="en-US" sz="1600" dirty="0">
                <a:cs typeface="Times New Roman" pitchFamily="18" charset="0"/>
              </a:rPr>
              <a:t> </a:t>
            </a:r>
            <a:r>
              <a:rPr lang="en-US" altLang="en-US" sz="1600" dirty="0" err="1">
                <a:cs typeface="Times New Roman" pitchFamily="18" charset="0"/>
              </a:rPr>
              <a:t>practised</a:t>
            </a:r>
            <a:r>
              <a:rPr lang="en-US" altLang="en-US" sz="1600" dirty="0">
                <a:cs typeface="Times New Roman" pitchFamily="18" charset="0"/>
              </a:rPr>
              <a:t> medicine at this UN clinic in the </a:t>
            </a:r>
            <a:r>
              <a:rPr lang="en-US" altLang="en-US" sz="1600" dirty="0" err="1">
                <a:cs typeface="Times New Roman" pitchFamily="18" charset="0"/>
              </a:rPr>
              <a:t>Hittin</a:t>
            </a:r>
            <a:r>
              <a:rPr lang="en-US" altLang="en-US" sz="1600" dirty="0">
                <a:cs typeface="Times New Roman" pitchFamily="18" charset="0"/>
              </a:rPr>
              <a:t> Palestinian refugee camp in Jordan</a:t>
            </a:r>
            <a:endParaRPr lang="en-US" altLang="en-US" sz="1600" dirty="0"/>
          </a:p>
        </p:txBody>
      </p:sp>
      <p:sp>
        <p:nvSpPr>
          <p:cNvPr id="97286" name="Rectangle 5"/>
          <p:cNvSpPr>
            <a:spLocks noChangeArrowheads="1"/>
          </p:cNvSpPr>
          <p:nvPr/>
        </p:nvSpPr>
        <p:spPr bwMode="auto">
          <a:xfrm>
            <a:off x="7010400" y="0"/>
            <a:ext cx="21336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a:t>He vowed to </a:t>
            </a:r>
            <a:r>
              <a:rPr lang="en-US" altLang="en-US" sz="2000" b="1">
                <a:solidFill>
                  <a:schemeClr val="tx2"/>
                </a:solidFill>
              </a:rPr>
              <a:t>“take up arms, and to wear an explosive belt, to avenge the killing of children and women in the Gaza War”.</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0" y="0"/>
            <a:ext cx="9144000" cy="3124200"/>
          </a:xfrm>
        </p:spPr>
        <p:txBody>
          <a:bodyPr/>
          <a:lstStyle/>
          <a:p>
            <a:r>
              <a:rPr lang="en-US" altLang="en-US" sz="6600" b="1"/>
              <a:t>Israel’s Estimated Costs of the 3-Week Gaza War </a:t>
            </a:r>
            <a:r>
              <a:rPr lang="en-US" altLang="en-US" sz="6600"/>
              <a:t>12/27/2008-1/18/2009</a:t>
            </a:r>
            <a:endParaRPr lang="en-US" altLang="en-US"/>
          </a:p>
        </p:txBody>
      </p:sp>
      <p:sp>
        <p:nvSpPr>
          <p:cNvPr id="98307" name="Content Placeholder 2"/>
          <p:cNvSpPr>
            <a:spLocks noGrp="1"/>
          </p:cNvSpPr>
          <p:nvPr>
            <p:ph idx="1"/>
          </p:nvPr>
        </p:nvSpPr>
        <p:spPr>
          <a:xfrm>
            <a:off x="0" y="3276600"/>
            <a:ext cx="9144000" cy="3581400"/>
          </a:xfrm>
        </p:spPr>
        <p:txBody>
          <a:bodyPr/>
          <a:lstStyle/>
          <a:p>
            <a:r>
              <a:rPr lang="en-US" altLang="en-US"/>
              <a:t>“War costs take into account ammunition, reserves soldiers’ salaries, direct and indirect damage to towns and property, losses to businesses, and more.  Total costs of the war are roughly estimated at 5.5 billion shekels </a:t>
            </a:r>
            <a:r>
              <a:rPr lang="en-US" altLang="en-US" b="1">
                <a:solidFill>
                  <a:schemeClr val="tx2"/>
                </a:solidFill>
              </a:rPr>
              <a:t>($1.43 billion)</a:t>
            </a:r>
            <a:r>
              <a:rPr lang="en-US" altLang="en-US"/>
              <a:t>.”</a:t>
            </a:r>
          </a:p>
          <a:p>
            <a:pPr>
              <a:buFontTx/>
              <a:buNone/>
            </a:pPr>
            <a:endParaRPr lang="en-US" altLang="en-US" sz="1800"/>
          </a:p>
          <a:p>
            <a:pPr>
              <a:buFontTx/>
              <a:buNone/>
            </a:pPr>
            <a:r>
              <a:rPr lang="en-US" altLang="en-US" sz="1800"/>
              <a:t>Source: Israel National News,  1/19/2009, http://www.israelnationalnews.com/News/News.aspx/129502</a:t>
            </a:r>
          </a:p>
          <a:p>
            <a:endParaRPr lang="en-US" alt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0" y="0"/>
            <a:ext cx="9144000" cy="1524000"/>
          </a:xfrm>
        </p:spPr>
        <p:txBody>
          <a:bodyPr/>
          <a:lstStyle/>
          <a:p>
            <a:r>
              <a:rPr lang="en-US" altLang="en-US" sz="4800" b="1"/>
              <a:t>Gaza economic losses estimated at 1.9 billion dollars</a:t>
            </a:r>
          </a:p>
        </p:txBody>
      </p:sp>
      <p:sp>
        <p:nvSpPr>
          <p:cNvPr id="99331" name="Content Placeholder 2"/>
          <p:cNvSpPr>
            <a:spLocks noGrp="1"/>
          </p:cNvSpPr>
          <p:nvPr>
            <p:ph idx="1"/>
          </p:nvPr>
        </p:nvSpPr>
        <p:spPr>
          <a:xfrm>
            <a:off x="0" y="1828800"/>
            <a:ext cx="9144000" cy="5029200"/>
          </a:xfrm>
        </p:spPr>
        <p:txBody>
          <a:bodyPr/>
          <a:lstStyle/>
          <a:p>
            <a:r>
              <a:rPr lang="en-US" altLang="en-US"/>
              <a:t>Preliminary estimates by Dr. Loai Shabana (the head of the Palestinian central bureau of statistics) indicated that the Israeli assault led to the complete and partial destruction of over </a:t>
            </a:r>
            <a:r>
              <a:rPr lang="en-US" altLang="en-US">
                <a:solidFill>
                  <a:schemeClr val="tx2"/>
                </a:solidFill>
              </a:rPr>
              <a:t>14 percent </a:t>
            </a:r>
            <a:r>
              <a:rPr lang="en-US" altLang="en-US"/>
              <a:t>of the 147,437 buildings and facilities in the Gaza Strip </a:t>
            </a:r>
            <a:r>
              <a:rPr lang="en-US" altLang="en-US">
                <a:solidFill>
                  <a:schemeClr val="tx2"/>
                </a:solidFill>
              </a:rPr>
              <a:t>[that would be over 20,600 buildings and facilities]</a:t>
            </a:r>
          </a:p>
          <a:p>
            <a:pPr>
              <a:buFontTx/>
              <a:buNone/>
            </a:pPr>
            <a:endParaRPr lang="en-US" altLang="en-US" sz="1800">
              <a:solidFill>
                <a:schemeClr val="tx2"/>
              </a:solidFill>
            </a:endParaRPr>
          </a:p>
          <a:p>
            <a:pPr>
              <a:buFontTx/>
              <a:buNone/>
            </a:pPr>
            <a:endParaRPr lang="en-US" altLang="en-US" sz="1800">
              <a:solidFill>
                <a:schemeClr val="tx2"/>
              </a:solidFill>
            </a:endParaRPr>
          </a:p>
          <a:p>
            <a:pPr>
              <a:buFontTx/>
              <a:buNone/>
            </a:pPr>
            <a:r>
              <a:rPr lang="en-US" altLang="en-US" sz="1800">
                <a:solidFill>
                  <a:schemeClr val="tx2"/>
                </a:solidFill>
              </a:rPr>
              <a:t>Source: The Palestinian Information Center, 1/19/2009 </a:t>
            </a:r>
          </a:p>
          <a:p>
            <a:r>
              <a:rPr lang="en-US" altLang="en-US" sz="1100">
                <a:solidFill>
                  <a:schemeClr val="tx2"/>
                </a:solidFill>
              </a:rPr>
              <a:t>http://www.palestine-info.co.uk/en/default.aspx?xyz=U6Qq7k%2bcOd87MDI46m9rUxJEpMO%2bi1s7y2gM99H%2bLE0HpdGNrBjOgAeW6NbBC2iKkBjQoXWjiHsgesZ0cEJxP3zBHHGB2UByaXglnhD%2bqM%2fLFQbqNWUNgNYklve5lKRuN1rv00VyPYY%3d</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Map of Gaza Str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463" y="0"/>
            <a:ext cx="5824537"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0"/>
            <a:ext cx="3429000" cy="6956425"/>
          </a:xfrm>
          <a:prstGeom prst="rect">
            <a:avLst/>
          </a:prstGeom>
          <a:noFill/>
        </p:spPr>
        <p:txBody>
          <a:bodyPr>
            <a:spAutoFit/>
          </a:bodyPr>
          <a:lstStyle/>
          <a:p>
            <a:pPr>
              <a:defRPr/>
            </a:pPr>
            <a:r>
              <a:rPr lang="en-US" sz="5400" b="1" dirty="0">
                <a:solidFill>
                  <a:schemeClr val="tx2"/>
                </a:solidFill>
                <a:effectLst>
                  <a:outerShdw blurRad="38100" dist="38100" dir="2700000" algn="tl">
                    <a:srgbClr val="000000">
                      <a:alpha val="43137"/>
                    </a:srgbClr>
                  </a:outerShdw>
                </a:effectLst>
              </a:rPr>
              <a:t>Gaza Strip</a:t>
            </a:r>
          </a:p>
          <a:p>
            <a:pPr>
              <a:defRPr/>
            </a:pPr>
            <a:r>
              <a:rPr lang="en-US" sz="1800" b="1" dirty="0"/>
              <a:t>Population: 1.5 million </a:t>
            </a:r>
          </a:p>
          <a:p>
            <a:pPr>
              <a:defRPr/>
            </a:pPr>
            <a:r>
              <a:rPr lang="en-US" sz="1800" dirty="0"/>
              <a:t>Area: 360 sq km </a:t>
            </a:r>
          </a:p>
          <a:p>
            <a:pPr>
              <a:defRPr/>
            </a:pPr>
            <a:r>
              <a:rPr lang="en-US" sz="1800" b="1" dirty="0">
                <a:solidFill>
                  <a:schemeClr val="tx2"/>
                </a:solidFill>
              </a:rPr>
              <a:t>Population density: 4,166/sq km </a:t>
            </a:r>
          </a:p>
          <a:p>
            <a:pPr>
              <a:defRPr/>
            </a:pPr>
            <a:r>
              <a:rPr lang="en-US" sz="1800" b="1" dirty="0">
                <a:solidFill>
                  <a:schemeClr val="tx2"/>
                </a:solidFill>
              </a:rPr>
              <a:t>Unemployment rate: 41.3%</a:t>
            </a:r>
          </a:p>
          <a:p>
            <a:pPr>
              <a:defRPr/>
            </a:pPr>
            <a:r>
              <a:rPr lang="en-US" sz="1800" dirty="0"/>
              <a:t>Land boundaries: Israel   51 km</a:t>
            </a:r>
          </a:p>
          <a:p>
            <a:pPr>
              <a:defRPr/>
            </a:pPr>
            <a:r>
              <a:rPr lang="en-US" sz="1800" dirty="0"/>
              <a:t>                              Egypt 11 km</a:t>
            </a:r>
          </a:p>
          <a:p>
            <a:pPr>
              <a:defRPr/>
            </a:pPr>
            <a:r>
              <a:rPr lang="en-US" sz="1800" dirty="0"/>
              <a:t>Mediterranean coastline: 40 km</a:t>
            </a:r>
          </a:p>
          <a:p>
            <a:pPr>
              <a:defRPr/>
            </a:pPr>
            <a:endParaRPr lang="en-US" sz="1800" b="1" dirty="0"/>
          </a:p>
          <a:p>
            <a:pPr>
              <a:defRPr/>
            </a:pPr>
            <a:r>
              <a:rPr lang="en-US" sz="2400" b="1" dirty="0"/>
              <a:t>Refugee	Registered</a:t>
            </a:r>
          </a:p>
          <a:p>
            <a:pPr>
              <a:defRPr/>
            </a:pPr>
            <a:r>
              <a:rPr lang="en-US" sz="2400" b="1" dirty="0"/>
              <a:t>Camps 	Refugees</a:t>
            </a:r>
          </a:p>
          <a:p>
            <a:pPr>
              <a:defRPr/>
            </a:pPr>
            <a:r>
              <a:rPr lang="en-US" sz="2400" dirty="0" err="1">
                <a:solidFill>
                  <a:schemeClr val="tx2"/>
                </a:solidFill>
              </a:rPr>
              <a:t>Jabalia</a:t>
            </a:r>
            <a:r>
              <a:rPr lang="en-US" sz="2400" dirty="0">
                <a:solidFill>
                  <a:schemeClr val="tx2"/>
                </a:solidFill>
              </a:rPr>
              <a:t>		106,691</a:t>
            </a:r>
          </a:p>
          <a:p>
            <a:pPr>
              <a:defRPr/>
            </a:pPr>
            <a:r>
              <a:rPr lang="en-US" sz="2400" dirty="0">
                <a:solidFill>
                  <a:schemeClr val="tx2"/>
                </a:solidFill>
              </a:rPr>
              <a:t>Beach		78,768</a:t>
            </a:r>
          </a:p>
          <a:p>
            <a:pPr>
              <a:defRPr/>
            </a:pPr>
            <a:r>
              <a:rPr lang="en-US" sz="2400" dirty="0" err="1">
                <a:solidFill>
                  <a:schemeClr val="tx2"/>
                </a:solidFill>
              </a:rPr>
              <a:t>Nuseirat</a:t>
            </a:r>
            <a:r>
              <a:rPr lang="en-US" sz="2400" dirty="0">
                <a:solidFill>
                  <a:schemeClr val="tx2"/>
                </a:solidFill>
              </a:rPr>
              <a:t>	57,120</a:t>
            </a:r>
          </a:p>
          <a:p>
            <a:pPr>
              <a:defRPr/>
            </a:pPr>
            <a:r>
              <a:rPr lang="en-US" sz="2400" dirty="0" err="1">
                <a:solidFill>
                  <a:schemeClr val="tx2"/>
                </a:solidFill>
              </a:rPr>
              <a:t>Bureij</a:t>
            </a:r>
            <a:r>
              <a:rPr lang="en-US" sz="2400" dirty="0">
                <a:solidFill>
                  <a:schemeClr val="tx2"/>
                </a:solidFill>
              </a:rPr>
              <a:t>		28,770</a:t>
            </a:r>
          </a:p>
          <a:p>
            <a:pPr>
              <a:defRPr/>
            </a:pPr>
            <a:r>
              <a:rPr lang="en-US" sz="2400" dirty="0" err="1">
                <a:solidFill>
                  <a:schemeClr val="tx2"/>
                </a:solidFill>
              </a:rPr>
              <a:t>Deir</a:t>
            </a:r>
            <a:r>
              <a:rPr lang="en-US" sz="2400" dirty="0">
                <a:solidFill>
                  <a:schemeClr val="tx2"/>
                </a:solidFill>
              </a:rPr>
              <a:t> al-</a:t>
            </a:r>
            <a:r>
              <a:rPr lang="en-US" sz="2400" dirty="0" err="1">
                <a:solidFill>
                  <a:schemeClr val="tx2"/>
                </a:solidFill>
              </a:rPr>
              <a:t>Balah</a:t>
            </a:r>
            <a:r>
              <a:rPr lang="en-US" sz="2400" dirty="0">
                <a:solidFill>
                  <a:schemeClr val="tx2"/>
                </a:solidFill>
              </a:rPr>
              <a:t>	19,534</a:t>
            </a:r>
          </a:p>
          <a:p>
            <a:pPr>
              <a:defRPr/>
            </a:pPr>
            <a:r>
              <a:rPr lang="en-US" sz="2400" dirty="0" err="1">
                <a:solidFill>
                  <a:schemeClr val="tx2"/>
                </a:solidFill>
              </a:rPr>
              <a:t>Maghazi</a:t>
            </a:r>
            <a:r>
              <a:rPr lang="en-US" sz="2400" dirty="0">
                <a:solidFill>
                  <a:schemeClr val="tx2"/>
                </a:solidFill>
              </a:rPr>
              <a:t>	22,226</a:t>
            </a:r>
          </a:p>
          <a:p>
            <a:pPr>
              <a:defRPr/>
            </a:pPr>
            <a:r>
              <a:rPr lang="en-US" sz="2400" dirty="0">
                <a:solidFill>
                  <a:schemeClr val="tx2"/>
                </a:solidFill>
              </a:rPr>
              <a:t>Khan </a:t>
            </a:r>
            <a:r>
              <a:rPr lang="en-US" sz="2400" dirty="0" err="1">
                <a:solidFill>
                  <a:schemeClr val="tx2"/>
                </a:solidFill>
              </a:rPr>
              <a:t>Younis</a:t>
            </a:r>
            <a:r>
              <a:rPr lang="en-US" sz="2400" dirty="0">
                <a:solidFill>
                  <a:schemeClr val="tx2"/>
                </a:solidFill>
              </a:rPr>
              <a:t>	63,219</a:t>
            </a:r>
          </a:p>
          <a:p>
            <a:pPr>
              <a:defRPr/>
            </a:pPr>
            <a:r>
              <a:rPr lang="en-US" sz="2400" dirty="0" err="1">
                <a:solidFill>
                  <a:schemeClr val="tx2"/>
                </a:solidFill>
              </a:rPr>
              <a:t>Rafah</a:t>
            </a:r>
            <a:r>
              <a:rPr lang="en-US" sz="2400" dirty="0">
                <a:solidFill>
                  <a:schemeClr val="tx2"/>
                </a:solidFill>
              </a:rPr>
              <a:t>		95,187</a:t>
            </a:r>
            <a:endParaRPr lang="en-US" sz="800" dirty="0">
              <a:solidFill>
                <a:schemeClr val="tx2"/>
              </a:solidFill>
            </a:endParaRPr>
          </a:p>
        </p:txBody>
      </p:sp>
      <p:sp>
        <p:nvSpPr>
          <p:cNvPr id="100356" name="TextBox 3"/>
          <p:cNvSpPr txBox="1">
            <a:spLocks noChangeArrowheads="1"/>
          </p:cNvSpPr>
          <p:nvPr/>
        </p:nvSpPr>
        <p:spPr bwMode="auto">
          <a:xfrm>
            <a:off x="3276600" y="6488113"/>
            <a:ext cx="5867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1800" dirty="0"/>
              <a:t>Source: UN (May 2005) and CIA (July 2008)</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Box 4"/>
          <p:cNvSpPr txBox="1">
            <a:spLocks noChangeArrowheads="1"/>
          </p:cNvSpPr>
          <p:nvPr/>
        </p:nvSpPr>
        <p:spPr bwMode="auto">
          <a:xfrm>
            <a:off x="0" y="5943600"/>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a:solidFill>
                  <a:schemeClr val="tx2"/>
                </a:solidFill>
              </a:rPr>
              <a:t>The map shows the main areas attacked in the three weeks of violence, </a:t>
            </a:r>
            <a:r>
              <a:rPr lang="en-US" altLang="en-US" sz="2800">
                <a:solidFill>
                  <a:schemeClr val="tx2"/>
                </a:solidFill>
              </a:rPr>
              <a:t>BBC</a:t>
            </a:r>
            <a:r>
              <a:rPr lang="en-US" altLang="en-US" sz="200">
                <a:solidFill>
                  <a:schemeClr val="tx2"/>
                </a:solidFill>
              </a:rPr>
              <a:t>, http://news.bbc.co.uk/2/hi/middle_east/7812136.stm </a:t>
            </a:r>
          </a:p>
        </p:txBody>
      </p:sp>
      <p:pic>
        <p:nvPicPr>
          <p:cNvPr id="101379" name="Picture 5" descr="Gaza conflict ma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96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0" y="0"/>
            <a:ext cx="4495800" cy="1676400"/>
          </a:xfrm>
        </p:spPr>
        <p:txBody>
          <a:bodyPr/>
          <a:lstStyle/>
          <a:p>
            <a:r>
              <a:rPr lang="en-US" altLang="en-US" sz="2400" b="1"/>
              <a:t>Impunity for War Crimes in Gaza and Southern Israel a Recipe for Further Civilian Suffering</a:t>
            </a:r>
            <a:r>
              <a:rPr lang="en-US" altLang="en-US" sz="2000" b="1">
                <a:solidFill>
                  <a:schemeClr val="tx1"/>
                </a:solidFill>
              </a:rPr>
              <a:t>, </a:t>
            </a:r>
            <a:r>
              <a:rPr lang="en-US" altLang="en-US" sz="2000">
                <a:solidFill>
                  <a:schemeClr val="tx1"/>
                </a:solidFill>
              </a:rPr>
              <a:t>2 July 2009, </a:t>
            </a:r>
            <a:r>
              <a:rPr lang="en-US" altLang="en-US" sz="1000">
                <a:hlinkClick r:id="rId2"/>
              </a:rPr>
              <a:t>http://www.amnesty.org/en/news-and-updates/report/impunity-war-crimes-gaza-southern-israel-recipe-further-civilian-suffering-20090702</a:t>
            </a:r>
            <a:endParaRPr lang="en-US" altLang="en-US" sz="1000"/>
          </a:p>
        </p:txBody>
      </p:sp>
      <p:sp>
        <p:nvSpPr>
          <p:cNvPr id="102403" name="Content Placeholder 2"/>
          <p:cNvSpPr>
            <a:spLocks noGrp="1"/>
          </p:cNvSpPr>
          <p:nvPr>
            <p:ph idx="1"/>
          </p:nvPr>
        </p:nvSpPr>
        <p:spPr>
          <a:xfrm>
            <a:off x="0" y="3276600"/>
            <a:ext cx="9144000" cy="3581400"/>
          </a:xfrm>
        </p:spPr>
        <p:txBody>
          <a:bodyPr/>
          <a:lstStyle/>
          <a:p>
            <a:pPr>
              <a:buFontTx/>
              <a:buNone/>
            </a:pPr>
            <a:r>
              <a:rPr lang="en-US" altLang="en-US" sz="2400" b="1" dirty="0">
                <a:solidFill>
                  <a:schemeClr val="tx2"/>
                </a:solidFill>
              </a:rPr>
              <a:t>'Most Cast Lead damage not repaired‘--UNDP: Small-scale repairs done using rubble, smuggled materials. </a:t>
            </a:r>
            <a:r>
              <a:rPr lang="en-US" altLang="en-US" sz="1400" dirty="0"/>
              <a:t>As an eight-ship 'Freedom Flotilla' began to make its way from various Mediterranean ports toward Gaza Sunday morning, a UN agency said about three-quarters of the damage inflicted by Operation Cast Lead more than a year ago had not been repaired. </a:t>
            </a:r>
            <a:r>
              <a:rPr lang="en-US" altLang="en-US" sz="1400" dirty="0">
                <a:solidFill>
                  <a:schemeClr val="tx2"/>
                </a:solidFill>
              </a:rPr>
              <a:t>Israel continues to bar construction material from entering Hamas-ruled Gaza as part of an overall blockade of the territory</a:t>
            </a:r>
            <a:r>
              <a:rPr lang="en-US" altLang="en-US" sz="1400" dirty="0"/>
              <a:t>. The UN Development Program (UNDP) said in a report Sunday that Gazans have carried out small-scale repairs worth $173 million with recycled rubble or material smuggled through border tunnels. </a:t>
            </a:r>
            <a:r>
              <a:rPr lang="en-US" altLang="en-US" sz="1400" dirty="0">
                <a:solidFill>
                  <a:schemeClr val="tx2"/>
                </a:solidFill>
              </a:rPr>
              <a:t>Jerusalem Post, 5/23/2010</a:t>
            </a:r>
            <a:r>
              <a:rPr lang="en-US" altLang="en-US" sz="1200" dirty="0"/>
              <a:t>, </a:t>
            </a:r>
            <a:r>
              <a:rPr lang="en-US" altLang="en-US" sz="1200" dirty="0">
                <a:hlinkClick r:id="rId3"/>
              </a:rPr>
              <a:t>http://www.jpost.com/MiddleEast/Article.aspx?ID=176184</a:t>
            </a:r>
            <a:r>
              <a:rPr lang="en-US" altLang="en-US" sz="1200" dirty="0"/>
              <a:t> </a:t>
            </a:r>
            <a:br>
              <a:rPr lang="en-US" altLang="en-US" sz="1200" dirty="0"/>
            </a:br>
            <a:r>
              <a:rPr lang="en-US" altLang="en-US" sz="2400" b="1" dirty="0">
                <a:solidFill>
                  <a:schemeClr val="tx2"/>
                </a:solidFill>
              </a:rPr>
              <a:t>Israel rejects Qatar bid to restore diplomatic ties</a:t>
            </a:r>
          </a:p>
          <a:p>
            <a:pPr>
              <a:buFontTx/>
              <a:buNone/>
            </a:pPr>
            <a:r>
              <a:rPr lang="en-US" altLang="en-US" sz="1200" b="1" dirty="0"/>
              <a:t>In exchange for renewed ties, Qatar demanded it be allowed to carry out a series of reconstruction projects in Gaza. Israel has rejected two proposals from Qatar to restore diplomatic relations and let Israel reopen its office in the capital of Doha</a:t>
            </a:r>
            <a:r>
              <a:rPr lang="en-US" altLang="en-US" sz="1200" dirty="0"/>
              <a:t>. A senior source in Jerusalem said that in return for renewed diplomatic relations, the Qataris demanded that they be allowed to carry out a series of reconstruction projects in the Gaza Strip and to import the necessary construction materials. Prime Minister Benjamin Netanyahu and Foreign Minister Avigdor Lieberman were unwilling to agree to this, he said. </a:t>
            </a:r>
            <a:r>
              <a:rPr lang="en-US" altLang="en-US" sz="1200" b="1" dirty="0" err="1">
                <a:solidFill>
                  <a:schemeClr val="tx2"/>
                </a:solidFill>
              </a:rPr>
              <a:t>Haaretz</a:t>
            </a:r>
            <a:r>
              <a:rPr lang="en-US" altLang="en-US" sz="1200" b="1" dirty="0">
                <a:solidFill>
                  <a:schemeClr val="tx2"/>
                </a:solidFill>
              </a:rPr>
              <a:t>, 5/18/2010</a:t>
            </a:r>
            <a:r>
              <a:rPr lang="en-US" altLang="en-US" sz="1200" dirty="0"/>
              <a:t>, </a:t>
            </a:r>
            <a:r>
              <a:rPr lang="en-US" altLang="en-US" sz="1200" dirty="0">
                <a:hlinkClick r:id="rId4"/>
              </a:rPr>
              <a:t>http://www.haaretz.com/print-edition/news/israel-rejects-qatar-bid-to-restore-diplomatic-ties-1.290866</a:t>
            </a:r>
            <a:r>
              <a:rPr lang="en-US" altLang="en-US" sz="1200" dirty="0"/>
              <a:t> </a:t>
            </a:r>
          </a:p>
          <a:p>
            <a:pPr>
              <a:buFontTx/>
              <a:buNone/>
            </a:pPr>
            <a:endParaRPr lang="en-US" altLang="en-US" dirty="0"/>
          </a:p>
          <a:p>
            <a:pPr>
              <a:buFontTx/>
              <a:buNone/>
            </a:pPr>
            <a:endParaRPr lang="en-US" altLang="en-US" dirty="0"/>
          </a:p>
          <a:p>
            <a:endParaRPr lang="en-US" altLang="en-US" dirty="0"/>
          </a:p>
        </p:txBody>
      </p:sp>
      <p:pic>
        <p:nvPicPr>
          <p:cNvPr id="102404" name="Picture 5" descr="http://www.amnesty.org/sites/impact.amnesty.org/files/PUBLIC/Regions/MENA/gaza-report-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6125" y="0"/>
            <a:ext cx="45878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Rectangle 6"/>
          <p:cNvSpPr>
            <a:spLocks noChangeArrowheads="1"/>
          </p:cNvSpPr>
          <p:nvPr/>
        </p:nvSpPr>
        <p:spPr bwMode="auto">
          <a:xfrm>
            <a:off x="4572000" y="2362200"/>
            <a:ext cx="4572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A woman and a child made homeless after the destruction of their home, Gaza, January 2009</a:t>
            </a:r>
            <a:br>
              <a:rPr lang="en-US" altLang="en-US" sz="1800"/>
            </a:br>
            <a:r>
              <a:rPr lang="en-US" altLang="en-US" sz="2400" b="1">
                <a:solidFill>
                  <a:schemeClr val="tx2"/>
                </a:solidFill>
              </a:rPr>
              <a:t>© Amnesty International</a:t>
            </a:r>
          </a:p>
        </p:txBody>
      </p:sp>
      <p:cxnSp>
        <p:nvCxnSpPr>
          <p:cNvPr id="102406" name="Straight Connector 6"/>
          <p:cNvCxnSpPr>
            <a:cxnSpLocks noChangeShapeType="1"/>
          </p:cNvCxnSpPr>
          <p:nvPr/>
        </p:nvCxnSpPr>
        <p:spPr bwMode="auto">
          <a:xfrm rot="10800000" flipH="1">
            <a:off x="0" y="5334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07" name="TextBox 6"/>
          <p:cNvSpPr txBox="1">
            <a:spLocks noChangeArrowheads="1"/>
          </p:cNvSpPr>
          <p:nvPr/>
        </p:nvSpPr>
        <p:spPr bwMode="auto">
          <a:xfrm>
            <a:off x="0" y="1676400"/>
            <a:ext cx="457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“Israeli forces killed hundreds of unarmed Palestinian civilians and destroyed thousands of homes in Gaza in attacks which breached the laws of war, Amnesty International concluded in a new report published on Thursday. </a:t>
            </a:r>
            <a:r>
              <a:rPr lang="en-US" altLang="en-US" sz="1400" b="1" i="1" dirty="0"/>
              <a:t>Operation 'Cast Lead': 22 days of death and destruction</a:t>
            </a:r>
            <a:r>
              <a:rPr lang="en-US" altLang="en-US" sz="1400" dirty="0"/>
              <a:t>, is the first comprehensive report to be published on the conflict, which took place earlier this year.”</a:t>
            </a:r>
          </a:p>
        </p:txBody>
      </p:sp>
      <p:cxnSp>
        <p:nvCxnSpPr>
          <p:cNvPr id="102408" name="Straight Connector 8"/>
          <p:cNvCxnSpPr>
            <a:cxnSpLocks noChangeShapeType="1"/>
          </p:cNvCxnSpPr>
          <p:nvPr/>
        </p:nvCxnSpPr>
        <p:spPr bwMode="auto">
          <a:xfrm>
            <a:off x="0" y="32766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0" y="0"/>
            <a:ext cx="9144000" cy="2133600"/>
          </a:xfrm>
        </p:spPr>
        <p:txBody>
          <a:bodyPr/>
          <a:lstStyle/>
          <a:p>
            <a:r>
              <a:rPr lang="en-US" altLang="en-US" b="1"/>
              <a:t>Rights group: IDF killed Gazans waving 'white flags' during war </a:t>
            </a:r>
            <a:br>
              <a:rPr lang="en-US" altLang="en-US" b="1"/>
            </a:br>
            <a:r>
              <a:rPr lang="en-US" altLang="en-US" b="1"/>
              <a:t>Haaretz, 8/13/2009 </a:t>
            </a:r>
            <a:r>
              <a:rPr lang="en-US" altLang="en-US" sz="200" b="1"/>
              <a:t>http://www.haaretz.com/hasen/spages/1107286.html</a:t>
            </a:r>
          </a:p>
        </p:txBody>
      </p:sp>
      <p:sp>
        <p:nvSpPr>
          <p:cNvPr id="103427" name="Content Placeholder 2"/>
          <p:cNvSpPr>
            <a:spLocks noGrp="1"/>
          </p:cNvSpPr>
          <p:nvPr>
            <p:ph idx="1"/>
          </p:nvPr>
        </p:nvSpPr>
        <p:spPr>
          <a:xfrm>
            <a:off x="0" y="2362200"/>
            <a:ext cx="9144000" cy="4495800"/>
          </a:xfrm>
        </p:spPr>
        <p:txBody>
          <a:bodyPr/>
          <a:lstStyle/>
          <a:p>
            <a:r>
              <a:rPr lang="en-US" altLang="en-US" sz="3600"/>
              <a:t>“Human Rights Watch called on Israel on Thursday [8/13/2009] to investigate seven incidents in which it said Israeli troops shot and killed Palestinian civilians who were flying white flags during the war in the Gaza Strip in January.”</a:t>
            </a:r>
            <a:br>
              <a:rPr lang="en-US" altLang="en-US"/>
            </a:br>
            <a:endParaRPr lang="en-US" altLang="en-US"/>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0" y="0"/>
            <a:ext cx="9144000" cy="1828800"/>
          </a:xfrm>
        </p:spPr>
        <p:txBody>
          <a:bodyPr/>
          <a:lstStyle/>
          <a:p>
            <a:r>
              <a:rPr lang="en-US" altLang="en-US" sz="6000" b="1"/>
              <a:t>UN urges Israel to investigate alleged torture</a:t>
            </a:r>
            <a:endParaRPr lang="en-US" altLang="en-US"/>
          </a:p>
        </p:txBody>
      </p:sp>
      <p:sp>
        <p:nvSpPr>
          <p:cNvPr id="104451" name="Content Placeholder 2"/>
          <p:cNvSpPr>
            <a:spLocks noGrp="1"/>
          </p:cNvSpPr>
          <p:nvPr>
            <p:ph idx="1"/>
          </p:nvPr>
        </p:nvSpPr>
        <p:spPr>
          <a:xfrm>
            <a:off x="0" y="1828800"/>
            <a:ext cx="9144000" cy="5029200"/>
          </a:xfrm>
        </p:spPr>
        <p:txBody>
          <a:bodyPr/>
          <a:lstStyle/>
          <a:p>
            <a:pPr>
              <a:buFontTx/>
              <a:buNone/>
            </a:pPr>
            <a:r>
              <a:rPr lang="en-US" altLang="en-US" sz="4000" dirty="0"/>
              <a:t>“Israel should investigate the secret detention facility known as 1391, halt punitive housing demolitions, investigate Operation Cast Lead and improve its treatment of security detainees, the United Nations Committee Against Torture said on Friday [5/15/2009] in Geneva.”</a:t>
            </a:r>
          </a:p>
          <a:p>
            <a:pPr>
              <a:buFontTx/>
              <a:buNone/>
            </a:pPr>
            <a:r>
              <a:rPr lang="en-US" altLang="en-US" dirty="0">
                <a:solidFill>
                  <a:schemeClr val="tx2"/>
                </a:solidFill>
              </a:rPr>
              <a:t>Jerusalem Post, 5/17/2009 </a:t>
            </a:r>
            <a:r>
              <a:rPr lang="en-US" altLang="en-US" sz="200" dirty="0">
                <a:solidFill>
                  <a:schemeClr val="tx2"/>
                </a:solidFill>
                <a:hlinkClick r:id="rId2"/>
              </a:rPr>
              <a:t>http://www.jpost.com/servlet/Satellite?pagename=JPost/JPArticle/ShowFull&amp;cid=1242212388431</a:t>
            </a:r>
            <a:r>
              <a:rPr lang="en-US" altLang="en-US" sz="200" dirty="0">
                <a:solidFill>
                  <a:schemeClr val="tx2"/>
                </a:solidFill>
              </a:rPr>
              <a:t>                                                   http://www.aljazeera.com/news/articles/34/UN_Calls_on_Israel_to_Reveal_Secret_Torture_Center.html</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0" y="0"/>
            <a:ext cx="9144000" cy="1600200"/>
          </a:xfrm>
        </p:spPr>
        <p:txBody>
          <a:bodyPr/>
          <a:lstStyle/>
          <a:p>
            <a:r>
              <a:rPr lang="en-US" altLang="en-US" b="1"/>
              <a:t>Sweden denies Israel request to condemn IDF organ harvest article </a:t>
            </a:r>
            <a:br>
              <a:rPr lang="en-US" altLang="en-US" b="1"/>
            </a:br>
            <a:r>
              <a:rPr lang="en-US" altLang="en-US" sz="1800"/>
              <a:t>The Associated Press and Haaretz Service, 8/20/2009  </a:t>
            </a:r>
            <a:r>
              <a:rPr lang="en-US" altLang="en-US" sz="200"/>
              <a:t>http://www.haaretz.com/hasen/spages/1109008.html</a:t>
            </a:r>
          </a:p>
        </p:txBody>
      </p:sp>
      <p:sp>
        <p:nvSpPr>
          <p:cNvPr id="43011" name="Content Placeholder 2"/>
          <p:cNvSpPr>
            <a:spLocks noGrp="1"/>
          </p:cNvSpPr>
          <p:nvPr>
            <p:ph idx="1"/>
          </p:nvPr>
        </p:nvSpPr>
        <p:spPr>
          <a:xfrm>
            <a:off x="0" y="1676400"/>
            <a:ext cx="9144000" cy="5181600"/>
          </a:xfrm>
        </p:spPr>
        <p:txBody>
          <a:bodyPr/>
          <a:lstStyle/>
          <a:p>
            <a:pPr>
              <a:defRPr/>
            </a:pPr>
            <a:r>
              <a:rPr lang="en-US" sz="1600" dirty="0"/>
              <a:t>“Swedish Foreign Minister Carl </a:t>
            </a:r>
            <a:r>
              <a:rPr lang="en-US" sz="1600" dirty="0" err="1"/>
              <a:t>Bildt</a:t>
            </a:r>
            <a:r>
              <a:rPr lang="en-US" sz="1600" dirty="0"/>
              <a:t> has rejected Israeli calls for an official condemnation of a recent article by a top Swedish newspaper that alleged that Israel Defense Forces soldiers kill Palestinian civilians in order to harvest their organs. </a:t>
            </a:r>
            <a:br>
              <a:rPr lang="en-US" sz="1600" dirty="0"/>
            </a:br>
            <a:r>
              <a:rPr lang="en-US" sz="1600" dirty="0"/>
              <a:t>Israel's Foreign Minister </a:t>
            </a:r>
            <a:r>
              <a:rPr lang="en-US" sz="1600" dirty="0" err="1"/>
              <a:t>Avigdor</a:t>
            </a:r>
            <a:r>
              <a:rPr lang="en-US" sz="1600" dirty="0"/>
              <a:t> Lieberman had asked </a:t>
            </a:r>
            <a:r>
              <a:rPr lang="en-US" sz="1600" dirty="0" err="1"/>
              <a:t>Bildt</a:t>
            </a:r>
            <a:r>
              <a:rPr lang="en-US" sz="1600" dirty="0"/>
              <a:t> to print a </a:t>
            </a:r>
            <a:r>
              <a:rPr lang="en-US" sz="1600" dirty="0" err="1"/>
              <a:t>a</a:t>
            </a:r>
            <a:r>
              <a:rPr lang="en-US" sz="1600" dirty="0"/>
              <a:t> state rebuttal to the piece, which was published earlier this week in Sweden's top newspaper </a:t>
            </a:r>
            <a:r>
              <a:rPr lang="en-US" sz="1600" i="1" dirty="0" err="1"/>
              <a:t>Aftonbladet</a:t>
            </a:r>
            <a:r>
              <a:rPr lang="en-US" sz="1600" dirty="0"/>
              <a:t>. Israel's Ambassador to Sweden Benny Dagan was expected to make a similar request during a meeting Friday with Sweden's Deputy Foreign Minister.”</a:t>
            </a:r>
          </a:p>
          <a:p>
            <a:pPr>
              <a:defRPr/>
            </a:pPr>
            <a:endParaRPr lang="en-US" sz="800" dirty="0"/>
          </a:p>
          <a:p>
            <a:pPr>
              <a:defRPr/>
            </a:pPr>
            <a:endParaRPr lang="en-US" sz="800" b="1" dirty="0">
              <a:solidFill>
                <a:schemeClr val="tx2"/>
              </a:solidFill>
            </a:endParaRPr>
          </a:p>
          <a:p>
            <a:pPr>
              <a:defRPr/>
            </a:pPr>
            <a:r>
              <a:rPr lang="en-US" sz="1600" b="1" dirty="0">
                <a:solidFill>
                  <a:schemeClr val="tx2"/>
                </a:solidFill>
              </a:rPr>
              <a:t>Police smash Israeli organ-trafficking ring-</a:t>
            </a:r>
            <a:r>
              <a:rPr lang="en-US" sz="1600" dirty="0"/>
              <a:t>-A retired army brigadier general is among six suspects arrested by Israeli police investigating an organ-trafficking ring, police say. The </a:t>
            </a:r>
            <a:r>
              <a:rPr lang="en-US" sz="1600" dirty="0" err="1"/>
              <a:t>organisation</a:t>
            </a:r>
            <a:r>
              <a:rPr lang="en-US" sz="1600" dirty="0"/>
              <a:t> offered as much as $100,000 (£65,600) for kidneys, which were transplanted by doctors in poor countries, a sting operation uncovered. Police said they had been "shocked" by the extent of the smuggling ring. Retired Gen Meir </a:t>
            </a:r>
            <a:r>
              <a:rPr lang="en-US" sz="1600" dirty="0" err="1"/>
              <a:t>Zamir</a:t>
            </a:r>
            <a:r>
              <a:rPr lang="en-US" sz="1600" dirty="0"/>
              <a:t>, arrested in connection with the trafficking, won a medal of </a:t>
            </a:r>
            <a:r>
              <a:rPr lang="en-US" sz="1600" dirty="0" err="1"/>
              <a:t>valour</a:t>
            </a:r>
            <a:r>
              <a:rPr lang="en-US" sz="1600" dirty="0"/>
              <a:t> in the Yom Kippur War. </a:t>
            </a:r>
            <a:r>
              <a:rPr lang="en-US" sz="1600" dirty="0">
                <a:hlinkClick r:id="rId2"/>
              </a:rPr>
              <a:t>http://news.bbc.co.uk/2/hi/middle_east/8608053.stm</a:t>
            </a:r>
            <a:r>
              <a:rPr lang="en-US" sz="1600" dirty="0"/>
              <a:t>  </a:t>
            </a:r>
          </a:p>
          <a:p>
            <a:pPr>
              <a:defRPr/>
            </a:pPr>
            <a:endParaRPr lang="en-US" sz="1600" b="1" dirty="0">
              <a:solidFill>
                <a:schemeClr val="tx2"/>
              </a:solidFill>
            </a:endParaRPr>
          </a:p>
          <a:p>
            <a:pPr>
              <a:defRPr/>
            </a:pPr>
            <a:r>
              <a:rPr lang="en-US" sz="1600" b="1" dirty="0">
                <a:solidFill>
                  <a:schemeClr val="tx2"/>
                </a:solidFill>
              </a:rPr>
              <a:t>Israeli Organ Harvesting-</a:t>
            </a:r>
            <a:r>
              <a:rPr lang="en-US" sz="1600" dirty="0"/>
              <a:t>-Last week Sweden’s largest daily newspaper published an article containing shocking material: testimony and circumstantial evidence indicating that Israelis may have been harvesting internal organs from Palestinian prisoners without consent for many years. Worse yet, some of the information reported in the article suggests that in some instances Palestinians may have been captured with this macabre purpose in mind. </a:t>
            </a:r>
            <a:r>
              <a:rPr lang="en-US" sz="1600" dirty="0">
                <a:hlinkClick r:id="rId3"/>
              </a:rPr>
              <a:t>http://www.counterpunch.org/weir08282009.html</a:t>
            </a:r>
            <a:r>
              <a:rPr lang="en-US" sz="1600" dirty="0"/>
              <a:t> </a:t>
            </a:r>
          </a:p>
          <a:p>
            <a:pPr marL="0" indent="0">
              <a:buFontTx/>
              <a:buNone/>
              <a:defRPr/>
            </a:pPr>
            <a:br>
              <a:rPr lang="en-US" sz="1600" dirty="0"/>
            </a:br>
            <a:endParaRPr lang="en-US" sz="1600" dirty="0"/>
          </a:p>
        </p:txBody>
      </p:sp>
      <p:cxnSp>
        <p:nvCxnSpPr>
          <p:cNvPr id="105476" name="Straight Connector 2"/>
          <p:cNvCxnSpPr>
            <a:cxnSpLocks noChangeShapeType="1"/>
          </p:cNvCxnSpPr>
          <p:nvPr/>
        </p:nvCxnSpPr>
        <p:spPr bwMode="auto">
          <a:xfrm>
            <a:off x="0" y="3505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0" y="0"/>
            <a:ext cx="4876800" cy="3048000"/>
          </a:xfrm>
        </p:spPr>
        <p:txBody>
          <a:bodyPr/>
          <a:lstStyle/>
          <a:p>
            <a:r>
              <a:rPr lang="en-US" altLang="en-US" sz="4000" b="1" dirty="0"/>
              <a:t>The organ harvesting controversy: Did Sweden fumble or Israel overreact?</a:t>
            </a:r>
            <a:br>
              <a:rPr lang="en-US" altLang="en-US" sz="4800" b="1" dirty="0"/>
            </a:br>
            <a:r>
              <a:rPr lang="en-US" altLang="en-US" sz="1800" b="1" dirty="0"/>
              <a:t>JTA, </a:t>
            </a:r>
            <a:r>
              <a:rPr lang="en-US" altLang="en-US" sz="1800" dirty="0"/>
              <a:t>August 24, 2009</a:t>
            </a:r>
            <a:r>
              <a:rPr lang="en-US" altLang="en-US" sz="200" dirty="0"/>
              <a:t>, </a:t>
            </a:r>
            <a:r>
              <a:rPr lang="en-US" altLang="en-US" sz="1400" dirty="0">
                <a:hlinkClick r:id="rId2"/>
              </a:rPr>
              <a:t>http://jta.org/news/article/2009/08/24/1007429/did-israel-overreact-in-swedish-newspaper-controversy</a:t>
            </a:r>
            <a:r>
              <a:rPr lang="en-US" altLang="en-US" sz="1400" dirty="0"/>
              <a:t> </a:t>
            </a:r>
          </a:p>
        </p:txBody>
      </p:sp>
      <p:sp>
        <p:nvSpPr>
          <p:cNvPr id="106499" name="Content Placeholder 2"/>
          <p:cNvSpPr>
            <a:spLocks noGrp="1"/>
          </p:cNvSpPr>
          <p:nvPr>
            <p:ph idx="1"/>
          </p:nvPr>
        </p:nvSpPr>
        <p:spPr>
          <a:xfrm>
            <a:off x="0" y="3200400"/>
            <a:ext cx="9144000" cy="3657600"/>
          </a:xfrm>
        </p:spPr>
        <p:txBody>
          <a:bodyPr/>
          <a:lstStyle/>
          <a:p>
            <a:r>
              <a:rPr lang="en-US" altLang="en-US" dirty="0"/>
              <a:t>“A Swedish newspaper is pushing forward with its far-fetched claims that the Israeli army harvested body organs from Palestinians. But for many Israel watchers the debate has shifted to whether the Swedish government fumbled the controversy or the Israeli government went overboard with its incensed reaction.”</a:t>
            </a:r>
          </a:p>
        </p:txBody>
      </p:sp>
      <p:pic>
        <p:nvPicPr>
          <p:cNvPr id="106500" name="Picture 2" descr="Donald Bostrom's article on allegations of IDF organ harvesting from Palestinians was published on Aug. 17, 2009 on Aftonbladet's Web 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0"/>
            <a:ext cx="4343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0" y="0"/>
            <a:ext cx="3276600" cy="2438400"/>
          </a:xfrm>
        </p:spPr>
        <p:txBody>
          <a:bodyPr/>
          <a:lstStyle/>
          <a:p>
            <a:r>
              <a:rPr lang="en-US" altLang="en-US" sz="4000" b="1" dirty="0"/>
              <a:t>“Our sons are plundered of their organs”</a:t>
            </a:r>
            <a:br>
              <a:rPr lang="en-US" altLang="en-US" b="1" dirty="0"/>
            </a:br>
            <a:r>
              <a:rPr lang="en-US" altLang="en-US" sz="2400" dirty="0" err="1"/>
              <a:t>aftonbladet</a:t>
            </a:r>
            <a:r>
              <a:rPr lang="en-US" altLang="en-US" sz="2400" dirty="0"/>
              <a:t>, 8/26/2009 </a:t>
            </a:r>
            <a:r>
              <a:rPr lang="en-US" altLang="en-US" sz="200" b="1" dirty="0"/>
              <a:t>http://www.aftonbladet.se/kultur/article5691805.ab</a:t>
            </a:r>
            <a:endParaRPr lang="en-US" altLang="en-US" sz="200" dirty="0"/>
          </a:p>
        </p:txBody>
      </p:sp>
      <p:sp>
        <p:nvSpPr>
          <p:cNvPr id="107523" name="Content Placeholder 2"/>
          <p:cNvSpPr>
            <a:spLocks noGrp="1"/>
          </p:cNvSpPr>
          <p:nvPr>
            <p:ph idx="1"/>
          </p:nvPr>
        </p:nvSpPr>
        <p:spPr>
          <a:xfrm>
            <a:off x="0" y="2514600"/>
            <a:ext cx="9144000" cy="4343400"/>
          </a:xfrm>
        </p:spPr>
        <p:txBody>
          <a:bodyPr/>
          <a:lstStyle/>
          <a:p>
            <a:pPr>
              <a:buFontTx/>
              <a:buNone/>
            </a:pPr>
            <a:r>
              <a:rPr lang="en-US" altLang="en-US" sz="1800" b="1" dirty="0"/>
              <a:t>“Palestinians accuse the Israel Defense Forces of taking organs from their victims.</a:t>
            </a:r>
            <a:br>
              <a:rPr lang="en-US" altLang="en-US" sz="1800" b="1" dirty="0"/>
            </a:br>
            <a:r>
              <a:rPr lang="en-US" altLang="en-US" sz="1800" b="1" dirty="0"/>
              <a:t>Donald </a:t>
            </a:r>
            <a:r>
              <a:rPr lang="en-US" altLang="en-US" sz="1800" b="1" dirty="0" err="1"/>
              <a:t>Boström</a:t>
            </a:r>
            <a:r>
              <a:rPr lang="en-US" altLang="en-US" sz="1800" b="1" dirty="0"/>
              <a:t> writes about an international organ trafficking scandal – and about the time he saw the cut-up dead body of a nineteen-year old Palestinian.</a:t>
            </a:r>
          </a:p>
          <a:p>
            <a:pPr>
              <a:buFontTx/>
              <a:buNone/>
            </a:pPr>
            <a:r>
              <a:rPr lang="en-US" altLang="en-US" sz="1800" b="1" dirty="0"/>
              <a:t>You could call me</a:t>
            </a:r>
            <a:r>
              <a:rPr lang="en-US" altLang="en-US" sz="1800" dirty="0"/>
              <a:t> a ”matchmaker”, said </a:t>
            </a:r>
            <a:r>
              <a:rPr lang="en-US" altLang="en-US" sz="1800" b="1" dirty="0"/>
              <a:t>Levy </a:t>
            </a:r>
            <a:r>
              <a:rPr lang="en-US" altLang="en-US" sz="1800" b="1" dirty="0" err="1"/>
              <a:t>Izhak</a:t>
            </a:r>
            <a:r>
              <a:rPr lang="en-US" altLang="en-US" sz="1800" b="1" dirty="0"/>
              <a:t> Rosenbaum</a:t>
            </a:r>
            <a:r>
              <a:rPr lang="en-US" altLang="en-US" sz="1800" dirty="0"/>
              <a:t>, from Brooklyn, USA, in a secret recording with an FBI-agent whom he believed to be a client. Ten days later, at the end of July this year, Rosenbaum was arrested and a vast, Sopranos-like, imbroglio of money-laundering and illegal organ-trade was revealed in New Jersey: Rabbis, politicians and trusted civil servants had for years bin involved in money laundering and illegal organ-trade. </a:t>
            </a:r>
          </a:p>
          <a:p>
            <a:pPr>
              <a:buFontTx/>
              <a:buNone/>
            </a:pPr>
            <a:r>
              <a:rPr lang="en-US" altLang="en-US" sz="1800" dirty="0"/>
              <a:t>Rosenbaum’s matchmaking had nothing to do with romance. It was all about buying and selling kidneys from Israel on the black market. Rosenbaum says that he buys the kidneys for 10 000 dollars, from poor people. He then proceeds to sell the organs to desperate patients in the States for 160 000 dollars. </a:t>
            </a:r>
          </a:p>
          <a:p>
            <a:pPr>
              <a:buFontTx/>
              <a:buNone/>
            </a:pPr>
            <a:r>
              <a:rPr lang="en-US" altLang="en-US" sz="1800" b="1" dirty="0"/>
              <a:t>The accusations have</a:t>
            </a:r>
            <a:r>
              <a:rPr lang="en-US" altLang="en-US" sz="1800" dirty="0"/>
              <a:t> shaken the American transplantation business. If they are true it means that organ trafficking is documented for the first time in the US, experts tell the </a:t>
            </a:r>
            <a:r>
              <a:rPr lang="en-US" altLang="en-US" sz="1800" i="1" dirty="0"/>
              <a:t>New Jersey Real-Time News</a:t>
            </a:r>
            <a:r>
              <a:rPr lang="en-US" altLang="en-US" sz="1800" dirty="0"/>
              <a:t>………………..”</a:t>
            </a:r>
          </a:p>
          <a:p>
            <a:pPr>
              <a:buFontTx/>
              <a:buNone/>
            </a:pPr>
            <a:endParaRPr lang="en-US" altLang="en-US" dirty="0"/>
          </a:p>
        </p:txBody>
      </p:sp>
      <p:pic>
        <p:nvPicPr>
          <p:cNvPr id="107524" name="Picture 2" descr="Bilal Achmed Ghanan, 19, was shot and taken away by Israel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0"/>
            <a:ext cx="35814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Box 4"/>
          <p:cNvSpPr txBox="1">
            <a:spLocks noChangeArrowheads="1"/>
          </p:cNvSpPr>
          <p:nvPr/>
        </p:nvSpPr>
        <p:spPr bwMode="auto">
          <a:xfrm>
            <a:off x="6934200" y="0"/>
            <a:ext cx="22098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solidFill>
                  <a:schemeClr val="tx2"/>
                </a:solidFill>
              </a:rPr>
              <a:t>Bilal Achmed Ghanan, 19, was shot and taken away by Israeli soldiers. The body was returned stitched together from the belly to the neck. </a:t>
            </a:r>
          </a:p>
          <a:p>
            <a:pPr eaLnBrk="1" hangingPunct="1">
              <a:spcBef>
                <a:spcPct val="0"/>
              </a:spcBef>
              <a:buFontTx/>
              <a:buNone/>
            </a:pPr>
            <a:r>
              <a:rPr lang="en-US" altLang="en-US" sz="1800">
                <a:solidFill>
                  <a:schemeClr val="tx2"/>
                </a:solidFill>
              </a:rPr>
              <a:t>Foto: Donald Boström</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0" y="0"/>
            <a:ext cx="9144000" cy="2286000"/>
          </a:xfrm>
        </p:spPr>
        <p:txBody>
          <a:bodyPr/>
          <a:lstStyle/>
          <a:p>
            <a:r>
              <a:rPr lang="en-US" altLang="en-US" sz="4200" b="1"/>
              <a:t>U.S. Congress members to EU: Condemn IDF organ harvesting article</a:t>
            </a:r>
            <a:br>
              <a:rPr lang="en-US" altLang="en-US" sz="4200" b="1"/>
            </a:br>
            <a:r>
              <a:rPr lang="en-US" altLang="en-US" sz="4200"/>
              <a:t>Haaretz, 9/4/2009 </a:t>
            </a:r>
            <a:r>
              <a:rPr lang="en-US" altLang="en-US" sz="1800" b="1"/>
              <a:t>http://www.haaretz.com/hasen/spages/1112191.html</a:t>
            </a:r>
          </a:p>
        </p:txBody>
      </p:sp>
      <p:sp>
        <p:nvSpPr>
          <p:cNvPr id="46083" name="Content Placeholder 2"/>
          <p:cNvSpPr>
            <a:spLocks noGrp="1"/>
          </p:cNvSpPr>
          <p:nvPr>
            <p:ph idx="1"/>
          </p:nvPr>
        </p:nvSpPr>
        <p:spPr>
          <a:xfrm>
            <a:off x="0" y="2286000"/>
            <a:ext cx="9144000" cy="4572000"/>
          </a:xfrm>
        </p:spPr>
        <p:txBody>
          <a:bodyPr/>
          <a:lstStyle/>
          <a:p>
            <a:pPr>
              <a:defRPr/>
            </a:pPr>
            <a:r>
              <a:rPr lang="en-US" sz="2400" dirty="0"/>
              <a:t>“Members of the U.S. Congress on Friday urged European foreign ministers to denounce an article published in the Swedish daily </a:t>
            </a:r>
            <a:r>
              <a:rPr lang="en-US" sz="2400" dirty="0" err="1"/>
              <a:t>Aftonbladet</a:t>
            </a:r>
            <a:r>
              <a:rPr lang="en-US" sz="2400" dirty="0"/>
              <a:t> alleging that Israel Defense Forces soldiers kill Palestinians in order to harvest their organs.”</a:t>
            </a:r>
          </a:p>
          <a:p>
            <a:pPr>
              <a:defRPr/>
            </a:pPr>
            <a:endParaRPr lang="en-US" sz="2400" dirty="0"/>
          </a:p>
          <a:p>
            <a:pPr marL="0" indent="0">
              <a:buFontTx/>
              <a:buNone/>
              <a:defRPr/>
            </a:pPr>
            <a:r>
              <a:rPr lang="en-US" sz="4200" b="1" dirty="0">
                <a:solidFill>
                  <a:schemeClr val="tx2"/>
                </a:solidFill>
              </a:rPr>
              <a:t>Jenny </a:t>
            </a:r>
            <a:r>
              <a:rPr lang="en-US" sz="4200" b="1" dirty="0" err="1">
                <a:solidFill>
                  <a:schemeClr val="tx2"/>
                </a:solidFill>
              </a:rPr>
              <a:t>Tonge</a:t>
            </a:r>
            <a:r>
              <a:rPr lang="en-US" sz="4200" b="1" dirty="0">
                <a:solidFill>
                  <a:schemeClr val="tx2"/>
                </a:solidFill>
              </a:rPr>
              <a:t> stripped of Lords role </a:t>
            </a:r>
          </a:p>
          <a:p>
            <a:pPr>
              <a:defRPr/>
            </a:pPr>
            <a:r>
              <a:rPr lang="en-US" sz="2400" dirty="0"/>
              <a:t>Liberal Democrat leader Nick Clegg has sacked controversial peer Jenny </a:t>
            </a:r>
            <a:r>
              <a:rPr lang="en-US" sz="2400" dirty="0" err="1"/>
              <a:t>Tonge</a:t>
            </a:r>
            <a:r>
              <a:rPr lang="en-US" sz="2400" dirty="0"/>
              <a:t> as the party’s health spokesperson in the Lords over her demands for an investigation into allegations of body parts harvesting by the Israeli </a:t>
            </a:r>
            <a:r>
              <a:rPr lang="en-US" sz="2400" dirty="0" err="1"/>
              <a:t>Defence</a:t>
            </a:r>
            <a:r>
              <a:rPr lang="en-US" sz="2400" dirty="0"/>
              <a:t> force in Haiti. The Jewish Chronicle, </a:t>
            </a:r>
            <a:r>
              <a:rPr lang="en-US" sz="1800" dirty="0">
                <a:hlinkClick r:id="rId2"/>
              </a:rPr>
              <a:t>http://www.thejc.com/news/uk-news/27160/jenny-tonge-stripped-lords-role</a:t>
            </a:r>
            <a:r>
              <a:rPr lang="en-US" sz="1800" dirty="0"/>
              <a:t>  </a:t>
            </a:r>
          </a:p>
          <a:p>
            <a:pPr>
              <a:defRPr/>
            </a:pPr>
            <a:endParaRPr lang="en-US" sz="2400" dirty="0"/>
          </a:p>
          <a:p>
            <a:pPr>
              <a:defRPr/>
            </a:pPr>
            <a:endParaRPr lang="en-US" sz="2400" dirty="0"/>
          </a:p>
        </p:txBody>
      </p:sp>
      <p:cxnSp>
        <p:nvCxnSpPr>
          <p:cNvPr id="108548" name="Straight Connector 2"/>
          <p:cNvCxnSpPr>
            <a:cxnSpLocks noChangeShapeType="1"/>
          </p:cNvCxnSpPr>
          <p:nvPr/>
        </p:nvCxnSpPr>
        <p:spPr bwMode="auto">
          <a:xfrm>
            <a:off x="0" y="40386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0" y="0"/>
            <a:ext cx="9144000" cy="2133600"/>
          </a:xfrm>
        </p:spPr>
        <p:txBody>
          <a:bodyPr/>
          <a:lstStyle/>
          <a:p>
            <a:r>
              <a:rPr lang="en-US" altLang="en-US" b="1"/>
              <a:t>Israeli doctors, patients accused of involvement in trafficking kidneys</a:t>
            </a:r>
            <a:br>
              <a:rPr lang="en-US" altLang="en-US" b="1"/>
            </a:br>
            <a:r>
              <a:rPr lang="en-US" altLang="en-US" sz="1800" b="1">
                <a:solidFill>
                  <a:schemeClr val="tx1"/>
                </a:solidFill>
              </a:rPr>
              <a:t>Jewish Telegraphic Agency, June 24, 2013</a:t>
            </a:r>
            <a:br>
              <a:rPr lang="en-US" altLang="en-US" sz="1800">
                <a:solidFill>
                  <a:schemeClr val="tx1"/>
                </a:solidFill>
              </a:rPr>
            </a:br>
            <a:r>
              <a:rPr lang="en-US" altLang="en-US" sz="1200">
                <a:solidFill>
                  <a:schemeClr val="tx1"/>
                </a:solidFill>
                <a:hlinkClick r:id="rId2"/>
              </a:rPr>
              <a:t>http://www.jta.org/2013/06/24/news-opinion/israel-middle-east/israeli-doctors-patients-accused-of-involvement-in-trafficking-kidneys</a:t>
            </a:r>
            <a:r>
              <a:rPr lang="en-US" altLang="en-US" sz="1200">
                <a:solidFill>
                  <a:schemeClr val="tx1"/>
                </a:solidFill>
              </a:rPr>
              <a:t> </a:t>
            </a:r>
            <a:endParaRPr lang="en-US" altLang="en-US" sz="1200"/>
          </a:p>
        </p:txBody>
      </p:sp>
      <p:sp>
        <p:nvSpPr>
          <p:cNvPr id="109571" name="Content Placeholder 2"/>
          <p:cNvSpPr>
            <a:spLocks noGrp="1"/>
          </p:cNvSpPr>
          <p:nvPr>
            <p:ph idx="1"/>
          </p:nvPr>
        </p:nvSpPr>
        <p:spPr>
          <a:xfrm>
            <a:off x="0" y="2438400"/>
            <a:ext cx="9115425" cy="4419600"/>
          </a:xfrm>
        </p:spPr>
        <p:txBody>
          <a:bodyPr/>
          <a:lstStyle/>
          <a:p>
            <a:pPr marL="0" indent="0">
              <a:buFontTx/>
              <a:buNone/>
            </a:pPr>
            <a:r>
              <a:rPr lang="en-US" altLang="en-US" sz="2400" dirty="0"/>
              <a:t>JERUSALEM (JTA) — An international organ trafficking ring that sold kidneys to patients in Israel and Eastern Europe was broken up by Costa Rica police and Interpol.</a:t>
            </a:r>
          </a:p>
          <a:p>
            <a:pPr marL="0" indent="0">
              <a:buFontTx/>
              <a:buNone/>
            </a:pPr>
            <a:r>
              <a:rPr lang="en-US" altLang="en-US" sz="2400" dirty="0"/>
              <a:t> The ring also worked with Israeli doctors who have not yet been named, according to </a:t>
            </a:r>
            <a:r>
              <a:rPr lang="en-US" altLang="en-US" sz="2400" dirty="0" err="1"/>
              <a:t>Haaretz</a:t>
            </a:r>
            <a:r>
              <a:rPr lang="en-US" altLang="en-US" sz="2400" dirty="0"/>
              <a:t>. Israel’s Health Ministry denied any knowledge of the organ trafficking ring.</a:t>
            </a:r>
          </a:p>
          <a:p>
            <a:pPr marL="0" indent="0">
              <a:buFontTx/>
              <a:buNone/>
            </a:pPr>
            <a:r>
              <a:rPr lang="en-US" altLang="en-US" sz="2400" dirty="0"/>
              <a:t> The Costa Rican Attorney General’s Office said last week that Israeli doctors had performed kidney-removal operations on some Costa Ricans who sold their organs, according to </a:t>
            </a:r>
            <a:r>
              <a:rPr lang="en-US" altLang="en-US" sz="2400" dirty="0" err="1"/>
              <a:t>Haaretz</a:t>
            </a:r>
            <a:r>
              <a:rPr lang="en-US" altLang="en-US" sz="2400" dirty="0"/>
              <a:t>.</a:t>
            </a:r>
          </a:p>
          <a:p>
            <a:pPr marL="0" indent="0">
              <a:buFontTx/>
              <a:buNone/>
            </a:pPr>
            <a:r>
              <a:rPr lang="en-US" altLang="en-US" sz="2400" dirty="0"/>
              <a:t> Israeli patients have paid up to $20,000 for a black market kidney.</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a:xfrm>
            <a:off x="0" y="0"/>
            <a:ext cx="9144000" cy="1905000"/>
          </a:xfrm>
        </p:spPr>
        <p:txBody>
          <a:bodyPr/>
          <a:lstStyle/>
          <a:p>
            <a:r>
              <a:rPr lang="en-US" altLang="en-US" sz="6000" b="1" dirty="0"/>
              <a:t>UN rights body adopts Goldstone Gaza Report </a:t>
            </a:r>
            <a:br>
              <a:rPr lang="en-US" altLang="en-US" dirty="0"/>
            </a:br>
            <a:r>
              <a:rPr lang="en-US" altLang="en-US" sz="1800" dirty="0" err="1"/>
              <a:t>Haaretz</a:t>
            </a:r>
            <a:r>
              <a:rPr lang="en-US" altLang="en-US" sz="1800" dirty="0"/>
              <a:t>, 10/16/2009</a:t>
            </a:r>
            <a:r>
              <a:rPr lang="en-US" altLang="en-US" sz="200" dirty="0"/>
              <a:t>, http://www.haaretz.com/hasen/spages/1121610.html</a:t>
            </a:r>
          </a:p>
        </p:txBody>
      </p:sp>
      <p:sp>
        <p:nvSpPr>
          <p:cNvPr id="48131" name="Content Placeholder 2"/>
          <p:cNvSpPr>
            <a:spLocks noGrp="1"/>
          </p:cNvSpPr>
          <p:nvPr>
            <p:ph idx="1"/>
          </p:nvPr>
        </p:nvSpPr>
        <p:spPr>
          <a:xfrm>
            <a:off x="0" y="1981200"/>
            <a:ext cx="9144000" cy="4876800"/>
          </a:xfrm>
        </p:spPr>
        <p:txBody>
          <a:bodyPr/>
          <a:lstStyle/>
          <a:p>
            <a:pPr>
              <a:defRPr/>
            </a:pPr>
            <a:r>
              <a:rPr lang="en-US" sz="1800" dirty="0"/>
              <a:t>The UN Human Rights Council on Friday endorsed a Gaza report that accused both Israel and the Palestinian militant group Hamas of committing war crimes in their December-January conflict. </a:t>
            </a:r>
            <a:br>
              <a:rPr lang="en-US" sz="1800" dirty="0"/>
            </a:br>
            <a:r>
              <a:rPr lang="en-US" sz="1800" dirty="0"/>
              <a:t>In a special session, 25 of the body's members voted in favor of the resolution that chastised Israel for failing to cooperate with the UN mission led by South African jurist Richard Goldstone [who is Jewish]. Another 6 voted against and 11 abstained.</a:t>
            </a:r>
          </a:p>
          <a:p>
            <a:pPr>
              <a:defRPr/>
            </a:pPr>
            <a:r>
              <a:rPr lang="en-US" sz="1800" dirty="0"/>
              <a:t> </a:t>
            </a:r>
            <a:br>
              <a:rPr lang="en-US" sz="1800" dirty="0"/>
            </a:br>
            <a:r>
              <a:rPr lang="en-US" sz="4800" b="1" dirty="0">
                <a:solidFill>
                  <a:schemeClr val="tx2"/>
                </a:solidFill>
              </a:rPr>
              <a:t>U.S. Senate unanimously calls on U.N. to rescind Goldstone</a:t>
            </a:r>
            <a:r>
              <a:rPr lang="en-US" sz="4800" b="1" dirty="0"/>
              <a:t> </a:t>
            </a:r>
          </a:p>
          <a:p>
            <a:pPr marL="0" indent="0" algn="ctr">
              <a:buFontTx/>
              <a:buNone/>
              <a:defRPr/>
            </a:pPr>
            <a:r>
              <a:rPr lang="en-US" sz="1200" dirty="0" err="1">
                <a:solidFill>
                  <a:schemeClr val="tx2"/>
                </a:solidFill>
              </a:rPr>
              <a:t>Haaretz</a:t>
            </a:r>
            <a:r>
              <a:rPr lang="en-US" sz="1200" dirty="0">
                <a:solidFill>
                  <a:schemeClr val="tx2"/>
                </a:solidFill>
              </a:rPr>
              <a:t>, 4/15/2011</a:t>
            </a:r>
            <a:r>
              <a:rPr lang="en-US" sz="1200" dirty="0"/>
              <a:t>, </a:t>
            </a:r>
            <a:r>
              <a:rPr lang="en-US" sz="1200" dirty="0">
                <a:hlinkClick r:id="rId2"/>
              </a:rPr>
              <a:t>http://www.jta.org/news/article/2011/04/15/3086892/senate-unanimously-calls-for-goldstone-rescinsion</a:t>
            </a:r>
            <a:r>
              <a:rPr lang="en-US" sz="1200" dirty="0"/>
              <a:t> </a:t>
            </a:r>
          </a:p>
          <a:p>
            <a:pPr>
              <a:defRPr/>
            </a:pPr>
            <a:r>
              <a:rPr lang="en-US" sz="1800" dirty="0"/>
              <a:t>WASHINGTON (JTA) -- The U.S. Senate unanimously approved a resolution calling on the United Nations to rescind the Goldstone report... Similar legislation is now circulating in the U.S. House of Representatives. Unlike the non-binding Senate resolution, those bills would tie U.N. funding to </a:t>
            </a:r>
            <a:r>
              <a:rPr lang="en-US" sz="1800" dirty="0" err="1"/>
              <a:t>rescinsion</a:t>
            </a:r>
            <a:r>
              <a:rPr lang="en-US" sz="1800" dirty="0"/>
              <a:t> of the Goldstone report". </a:t>
            </a:r>
          </a:p>
        </p:txBody>
      </p:sp>
      <p:cxnSp>
        <p:nvCxnSpPr>
          <p:cNvPr id="110596" name="Straight Connector 2"/>
          <p:cNvCxnSpPr>
            <a:cxnSpLocks noChangeShapeType="1"/>
          </p:cNvCxnSpPr>
          <p:nvPr/>
        </p:nvCxnSpPr>
        <p:spPr bwMode="auto">
          <a:xfrm>
            <a:off x="0" y="39624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lstStyle/>
          <a:p>
            <a:pPr>
              <a:defRPr/>
            </a:pPr>
            <a:r>
              <a:rPr lang="en-US" sz="4000" b="1" cap="all" dirty="0"/>
              <a:t>Israel rations Palestinians to trickle of water</a:t>
            </a:r>
            <a:endParaRPr lang="en-US" sz="4000" dirty="0"/>
          </a:p>
        </p:txBody>
      </p:sp>
      <p:sp>
        <p:nvSpPr>
          <p:cNvPr id="111619" name="Content Placeholder 2"/>
          <p:cNvSpPr>
            <a:spLocks noGrp="1"/>
          </p:cNvSpPr>
          <p:nvPr>
            <p:ph idx="1"/>
          </p:nvPr>
        </p:nvSpPr>
        <p:spPr>
          <a:xfrm>
            <a:off x="0" y="1371600"/>
            <a:ext cx="9144000" cy="5486400"/>
          </a:xfrm>
        </p:spPr>
        <p:txBody>
          <a:bodyPr/>
          <a:lstStyle/>
          <a:p>
            <a:pPr>
              <a:buFontTx/>
              <a:buNone/>
            </a:pPr>
            <a:r>
              <a:rPr lang="en-US" altLang="en-US" sz="1300" dirty="0"/>
              <a:t>Amnesty International has accused Israel of denying Palestinians the right to access adequate water by maintaining total control over the shared water resources and pursuing discriminatory policies… </a:t>
            </a:r>
            <a:br>
              <a:rPr lang="en-US" altLang="en-US" sz="1300" dirty="0"/>
            </a:br>
            <a:endParaRPr lang="en-US" altLang="en-US" sz="1300" dirty="0"/>
          </a:p>
          <a:p>
            <a:pPr>
              <a:buFontTx/>
              <a:buNone/>
            </a:pPr>
            <a:r>
              <a:rPr lang="en-US" altLang="en-US" sz="1300" dirty="0"/>
              <a:t>“Israel allows the Palestinians access to only a fraction of the shared water resources, which lie mostly in the occupied West Bank, while the unlawful Israeli settlements there receive virtually unlimited supplies. In Gaza the Israeli blockade has made an already dire situation worse,” said Donatella </a:t>
            </a:r>
            <a:r>
              <a:rPr lang="en-US" altLang="en-US" sz="1300" dirty="0" err="1"/>
              <a:t>Rovera</a:t>
            </a:r>
            <a:r>
              <a:rPr lang="en-US" altLang="en-US" sz="1300" dirty="0"/>
              <a:t>, Amnesty International’s researcher on Israel and the OPT [Occupied Palestinian Territories]. ..</a:t>
            </a:r>
          </a:p>
          <a:p>
            <a:pPr>
              <a:buFontTx/>
              <a:buNone/>
            </a:pPr>
            <a:r>
              <a:rPr lang="en-US" altLang="en-US" sz="1300" dirty="0"/>
              <a:t>In a new extensive report, Amnesty International revealed the extent to which Israel’s discriminatory water policies and practices are denying Palestinians their right to access to water. Israel uses more than 80 per cent of the water from the Mountain Aquifer, the main source of underground water in Israel and the OPT, while restricting Palestinian access to a mere 20 per cent. The Mountain Aquifer is the only source for water for Palestinians in the West Bank, but only one of several for Israel, which also takes for itself all the water available from the Jordan River. While Palestinian daily water consumption barely reaches 70 </a:t>
            </a:r>
            <a:r>
              <a:rPr lang="en-US" altLang="en-US" sz="1300" dirty="0" err="1"/>
              <a:t>litres</a:t>
            </a:r>
            <a:r>
              <a:rPr lang="en-US" altLang="en-US" sz="1300" dirty="0"/>
              <a:t> a day per person, Israeli daily consumption is more than 300 </a:t>
            </a:r>
            <a:r>
              <a:rPr lang="en-US" altLang="en-US" sz="1300" dirty="0" err="1"/>
              <a:t>litres</a:t>
            </a:r>
            <a:r>
              <a:rPr lang="en-US" altLang="en-US" sz="1300" dirty="0"/>
              <a:t> per day, four times as much. In some rural communities Palestinians survive on barely 20 </a:t>
            </a:r>
            <a:r>
              <a:rPr lang="en-US" altLang="en-US" sz="1300" dirty="0" err="1"/>
              <a:t>litres</a:t>
            </a:r>
            <a:r>
              <a:rPr lang="en-US" altLang="en-US" sz="1300" dirty="0"/>
              <a:t> per day, the minimum amount recommended for domestic use in emergency situations. Some 180,000-200,000 Palestinians living in rural communities have no access to running water and the Israeli army often prevents them from even collecting rainwater. In contrast, Israeli settlers, who live in the West Bank in violation of international law, have intensive-irrigation farms, lush gardens and swimming pools. Numbering about 450,000, the settlers use as much or more water than the Palestinian population of some 2.3 million. In the Gaza Strip, 90 to 95 per cent of the water from its only water resource, the Coastal Aquifer, is contaminated and unfit for human consumption. Yet, Israel does not allow the transfer of water from the Mountain Aquifer in the West Bank to Gaza. ….“Over more than 40 years of occupation, restrictions imposed by Israel on the Palestinians’ access to water have prevented the development of water infrastructure and facilities in the OPT, consequently denying hundreds of thousand of Palestinians the right to live a normal life, to have adequate food, housing, or health, and to economic development,” said Donatella </a:t>
            </a:r>
            <a:r>
              <a:rPr lang="en-US" altLang="en-US" sz="1300" dirty="0" err="1"/>
              <a:t>Rovera</a:t>
            </a:r>
            <a:r>
              <a:rPr lang="en-US" altLang="en-US" sz="1300" dirty="0"/>
              <a:t>. Israel has appropriated large areas of the water-rich Palestinian land it occupies and barred Palestinians from accessing them. </a:t>
            </a:r>
            <a:br>
              <a:rPr lang="en-US" altLang="en-US" sz="1300" dirty="0"/>
            </a:br>
            <a:endParaRPr lang="en-US" altLang="en-US" sz="1300" dirty="0"/>
          </a:p>
          <a:p>
            <a:pPr>
              <a:buFontTx/>
              <a:buNone/>
            </a:pPr>
            <a:r>
              <a:rPr lang="en-US" altLang="en-US" sz="1200" dirty="0"/>
              <a:t>Source: Amnesty International, 10/27/2009, </a:t>
            </a:r>
            <a:r>
              <a:rPr lang="en-US" altLang="en-US" sz="1200" dirty="0">
                <a:hlinkClick r:id="rId2"/>
              </a:rPr>
              <a:t>http://www.amnesty.org/en/news-and-updates/report/israel-rations-palestinians-trickle-water-20091027</a:t>
            </a:r>
            <a:endParaRPr lang="en-US" altLang="en-US" sz="1200" dirty="0"/>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http://www.nkusa.org/activities/demonstrations/2010JanGaza/gen_5-IMG_3599Mar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286000"/>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Rectangle 2"/>
          <p:cNvSpPr>
            <a:spLocks noChangeArrowheads="1"/>
          </p:cNvSpPr>
          <p:nvPr/>
        </p:nvSpPr>
        <p:spPr bwMode="auto">
          <a:xfrm>
            <a:off x="0" y="0"/>
            <a:ext cx="9144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chemeClr val="tx2"/>
                </a:solidFill>
              </a:rPr>
              <a:t>Viva </a:t>
            </a:r>
            <a:r>
              <a:rPr lang="en-US" altLang="en-US" sz="2800" b="1" dirty="0" err="1">
                <a:solidFill>
                  <a:schemeClr val="tx2"/>
                </a:solidFill>
              </a:rPr>
              <a:t>Palestina</a:t>
            </a:r>
            <a:r>
              <a:rPr lang="en-US" altLang="en-US" sz="2800" b="1" dirty="0">
                <a:solidFill>
                  <a:schemeClr val="tx2"/>
                </a:solidFill>
              </a:rPr>
              <a:t> Aid Convoy to Gaza moves on in 2010</a:t>
            </a:r>
          </a:p>
          <a:p>
            <a:pPr eaLnBrk="1" hangingPunct="1">
              <a:spcBef>
                <a:spcPct val="0"/>
              </a:spcBef>
              <a:buFontTx/>
              <a:buNone/>
            </a:pPr>
            <a:r>
              <a:rPr lang="en-US" altLang="en-US" sz="2600" b="1" dirty="0"/>
              <a:t>Jan 1 2010:</a:t>
            </a:r>
            <a:r>
              <a:rPr lang="en-US" altLang="en-US" sz="2600" dirty="0"/>
              <a:t>  A delegation of Religious Orthodox Jews who joined British MP George Galloway in another Viva </a:t>
            </a:r>
            <a:r>
              <a:rPr lang="en-US" altLang="en-US" sz="2600" dirty="0" err="1"/>
              <a:t>Palestina</a:t>
            </a:r>
            <a:r>
              <a:rPr lang="en-US" altLang="en-US" sz="2600" dirty="0"/>
              <a:t> convoy to deliver aid to the citizens of Gaza report on their journey into Egypt, Jordan, Turkey and Palestine. </a:t>
            </a:r>
            <a:r>
              <a:rPr lang="en-US" altLang="en-US" sz="2600" dirty="0">
                <a:hlinkClick r:id="rId3"/>
              </a:rPr>
              <a:t>http://www.nkusa.org/</a:t>
            </a:r>
            <a:endParaRPr lang="en-US" altLang="en-US" sz="2600" dirty="0"/>
          </a:p>
        </p:txBody>
      </p:sp>
      <p:sp>
        <p:nvSpPr>
          <p:cNvPr id="112644" name="Rectangle 3"/>
          <p:cNvSpPr>
            <a:spLocks noChangeArrowheads="1"/>
          </p:cNvSpPr>
          <p:nvPr/>
        </p:nvSpPr>
        <p:spPr bwMode="auto">
          <a:xfrm>
            <a:off x="0" y="2271713"/>
            <a:ext cx="3124200" cy="45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t>“</a:t>
            </a:r>
            <a:r>
              <a:rPr lang="en-US" altLang="en-US" sz="1600" dirty="0" err="1"/>
              <a:t>Neturei</a:t>
            </a:r>
            <a:r>
              <a:rPr lang="en-US" altLang="en-US" sz="1600" dirty="0"/>
              <a:t> Karta [a group of Orthodox Jews who refused to recognize Israel] is always committed to voice the traditional Religious Jewish opposition to the philosophy of Zionism and the existence of the state of "Israel".  According to the Torah teachings, Jews are in exile by divine decree. They are forbidden to leave exile and create their own state by physical means. Secondly, Jewish law forbids Jews to rebel against any other nations. Jews are required to be loyal citizens in the countries in which they reside. Hence, the state of "Israel" is forbidden.” </a:t>
            </a:r>
            <a:r>
              <a:rPr lang="en-US" altLang="en-US" sz="1000" dirty="0">
                <a:hlinkClick r:id="rId4"/>
              </a:rPr>
              <a:t>http://www.nkusa.org/activities/Statements/20080123.cfm</a:t>
            </a:r>
            <a:endParaRPr lang="en-US" altLang="en-US" sz="1000" dirty="0"/>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Gaza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350" y="0"/>
            <a:ext cx="35496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nvGraphicFramePr>
        <p:xfrm>
          <a:off x="5638800" y="2057400"/>
          <a:ext cx="3505200" cy="1920875"/>
        </p:xfrm>
        <a:graphic>
          <a:graphicData uri="http://schemas.openxmlformats.org/drawingml/2006/table">
            <a:tbl>
              <a:tblPr/>
              <a:tblGrid>
                <a:gridCol w="3505200">
                  <a:extLst>
                    <a:ext uri="{9D8B030D-6E8A-4147-A177-3AD203B41FA5}">
                      <a16:colId xmlns:a16="http://schemas.microsoft.com/office/drawing/2014/main" val="20000"/>
                    </a:ext>
                  </a:extLst>
                </a:gridCol>
              </a:tblGrid>
              <a:tr h="1554994">
                <a:tc>
                  <a:txBody>
                    <a:bodyPr/>
                    <a:lstStyle/>
                    <a:p>
                      <a:r>
                        <a:rPr lang="en-US" sz="2400" dirty="0"/>
                        <a:t>A cloud of smoke billows over Gaza after an Israel Defense Forces strike during the 2009 war.</a:t>
                      </a:r>
                    </a:p>
                  </a:txBody>
                  <a:tcPr marT="45735" marB="45735">
                    <a:lnL>
                      <a:noFill/>
                    </a:lnL>
                    <a:lnR>
                      <a:noFill/>
                    </a:lnR>
                    <a:lnT>
                      <a:noFill/>
                    </a:lnT>
                    <a:lnB>
                      <a:noFill/>
                    </a:lnB>
                  </a:tcPr>
                </a:tc>
                <a:extLst>
                  <a:ext uri="{0D108BD9-81ED-4DB2-BD59-A6C34878D82A}">
                    <a16:rowId xmlns:a16="http://schemas.microsoft.com/office/drawing/2014/main" val="10000"/>
                  </a:ext>
                </a:extLst>
              </a:tr>
              <a:tr h="365881">
                <a:tc>
                  <a:txBody>
                    <a:bodyPr/>
                    <a:lstStyle/>
                    <a:p>
                      <a:r>
                        <a:rPr lang="en-US" sz="1800" dirty="0"/>
                        <a:t>Photo by: AP / Archive </a:t>
                      </a:r>
                    </a:p>
                  </a:txBody>
                  <a:tcPr marT="45735" marB="45735" anchor="b">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113670" name="Rectangle 3"/>
          <p:cNvSpPr>
            <a:spLocks noChangeArrowheads="1"/>
          </p:cNvSpPr>
          <p:nvPr/>
        </p:nvSpPr>
        <p:spPr bwMode="auto">
          <a:xfrm>
            <a:off x="0" y="0"/>
            <a:ext cx="5715000" cy="670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400" b="1" dirty="0">
                <a:solidFill>
                  <a:schemeClr val="tx2"/>
                </a:solidFill>
              </a:rPr>
              <a:t>Amnesty: U.S., Europe shielding Israel over Gaza war crimes</a:t>
            </a:r>
          </a:p>
          <a:p>
            <a:pPr eaLnBrk="1" hangingPunct="1">
              <a:spcBef>
                <a:spcPct val="0"/>
              </a:spcBef>
              <a:buFontTx/>
              <a:buNone/>
            </a:pPr>
            <a:r>
              <a:rPr lang="en-US" altLang="en-US" sz="2400" dirty="0"/>
              <a:t>In its annual report, the rights group accuses Israel of continually violating human rights in Gaza with its ongoing economic siege.</a:t>
            </a:r>
          </a:p>
          <a:p>
            <a:pPr eaLnBrk="1" hangingPunct="1">
              <a:spcBef>
                <a:spcPct val="0"/>
              </a:spcBef>
              <a:buFontTx/>
              <a:buNone/>
            </a:pPr>
            <a:endParaRPr lang="en-US" altLang="en-US" sz="1400" b="1" dirty="0"/>
          </a:p>
          <a:p>
            <a:pPr eaLnBrk="1" hangingPunct="1">
              <a:spcBef>
                <a:spcPct val="0"/>
              </a:spcBef>
              <a:buFontTx/>
              <a:buNone/>
            </a:pPr>
            <a:r>
              <a:rPr lang="en-US" altLang="en-US" sz="1800" dirty="0"/>
              <a:t>Amnesty International complained in its annual report released Thursday that the U.S. and members of the European Union had obstructed international justice by using their positions on the UN Security Council to shield Israel from accountability for war crimes allegedly committed during last year's Gaza war. </a:t>
            </a:r>
          </a:p>
          <a:p>
            <a:pPr eaLnBrk="1" hangingPunct="1">
              <a:spcBef>
                <a:spcPct val="0"/>
              </a:spcBef>
              <a:buFontTx/>
              <a:buNone/>
            </a:pPr>
            <a:r>
              <a:rPr lang="en-US" altLang="en-US" sz="1800" dirty="0"/>
              <a:t>The rights group also accused Israel of continually violating human rights in the Gaza Strip. It cited Israel's ongoing economic blockade as violating international law, leaving Gaza residents without adequate food or water supplies .</a:t>
            </a:r>
            <a:r>
              <a:rPr lang="en-US" altLang="en-US" sz="2000" dirty="0"/>
              <a:t> </a:t>
            </a:r>
            <a:r>
              <a:rPr lang="en-US" altLang="en-US" sz="2000" dirty="0" err="1">
                <a:solidFill>
                  <a:schemeClr val="tx2"/>
                </a:solidFill>
              </a:rPr>
              <a:t>Haaretz</a:t>
            </a:r>
            <a:r>
              <a:rPr lang="en-US" altLang="en-US" sz="2000" dirty="0">
                <a:solidFill>
                  <a:schemeClr val="tx2"/>
                </a:solidFill>
              </a:rPr>
              <a:t>, 5/27/2010</a:t>
            </a:r>
            <a:r>
              <a:rPr lang="en-US" altLang="en-US" sz="2000" dirty="0"/>
              <a:t>, </a:t>
            </a:r>
            <a:r>
              <a:rPr lang="en-US" altLang="en-US" sz="1000" dirty="0">
                <a:hlinkClick r:id="rId3"/>
              </a:rPr>
              <a:t>http://www.haaretz.com/news/diplomacy-defense/amnesty-u-s-europe-shielding-israel-over-gaza-war-crimes-1.292505</a:t>
            </a:r>
            <a:r>
              <a:rPr lang="en-US" altLang="en-US" sz="1000" dirty="0"/>
              <a:t> </a:t>
            </a:r>
          </a:p>
        </p:txBody>
      </p:sp>
      <p:cxnSp>
        <p:nvCxnSpPr>
          <p:cNvPr id="113671" name="Straight Connector 7"/>
          <p:cNvCxnSpPr>
            <a:cxnSpLocks noChangeShapeType="1"/>
          </p:cNvCxnSpPr>
          <p:nvPr/>
        </p:nvCxnSpPr>
        <p:spPr bwMode="auto">
          <a:xfrm rot="5400000">
            <a:off x="3238500" y="4457700"/>
            <a:ext cx="4800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13672" name="TextBox 5"/>
          <p:cNvSpPr txBox="1">
            <a:spLocks noChangeArrowheads="1"/>
          </p:cNvSpPr>
          <p:nvPr/>
        </p:nvSpPr>
        <p:spPr bwMode="auto">
          <a:xfrm>
            <a:off x="5638800" y="4267200"/>
            <a:ext cx="35052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a:solidFill>
                  <a:schemeClr val="tx2"/>
                </a:solidFill>
              </a:rPr>
              <a:t>'Israel is a Lunatic State' - Finkelstein on Gaza Flotilla Attack</a:t>
            </a:r>
            <a:endParaRPr lang="en-US" altLang="en-US" sz="2800">
              <a:solidFill>
                <a:schemeClr val="tx2"/>
              </a:solidFill>
            </a:endParaRPr>
          </a:p>
          <a:p>
            <a:pPr eaLnBrk="1" hangingPunct="1">
              <a:spcBef>
                <a:spcPct val="0"/>
              </a:spcBef>
              <a:buFontTx/>
              <a:buNone/>
            </a:pPr>
            <a:r>
              <a:rPr lang="en-US" altLang="en-US" sz="2000">
                <a:hlinkClick r:id="rId4"/>
              </a:rPr>
              <a:t>http://www.youtube.com/watch?v=eB_CKL5h2_8</a:t>
            </a:r>
            <a:r>
              <a:rPr lang="en-US" altLang="en-US" sz="2000"/>
              <a:t> </a:t>
            </a:r>
          </a:p>
        </p:txBody>
      </p:sp>
      <p:cxnSp>
        <p:nvCxnSpPr>
          <p:cNvPr id="113673" name="Straight Connector 7"/>
          <p:cNvCxnSpPr>
            <a:cxnSpLocks noChangeShapeType="1"/>
          </p:cNvCxnSpPr>
          <p:nvPr/>
        </p:nvCxnSpPr>
        <p:spPr bwMode="auto">
          <a:xfrm>
            <a:off x="5638800" y="4114800"/>
            <a:ext cx="3505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2700"/>
            <a:ext cx="5334000" cy="346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4691" name="Rectangle 1"/>
          <p:cNvSpPr>
            <a:spLocks noChangeArrowheads="1"/>
          </p:cNvSpPr>
          <p:nvPr/>
        </p:nvSpPr>
        <p:spPr bwMode="auto">
          <a:xfrm>
            <a:off x="30163" y="12700"/>
            <a:ext cx="3779837"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400" b="1" dirty="0">
                <a:solidFill>
                  <a:schemeClr val="tx2"/>
                </a:solidFill>
              </a:rPr>
              <a:t>Trigger-Happy</a:t>
            </a:r>
          </a:p>
          <a:p>
            <a:pPr eaLnBrk="1" hangingPunct="1">
              <a:spcBef>
                <a:spcPct val="0"/>
              </a:spcBef>
              <a:buFontTx/>
              <a:buNone/>
            </a:pPr>
            <a:r>
              <a:rPr lang="en-US" altLang="en-US" sz="2800" b="1" dirty="0">
                <a:solidFill>
                  <a:schemeClr val="tx2"/>
                </a:solidFill>
              </a:rPr>
              <a:t>Israel’s use of excessive force in the West Bank</a:t>
            </a:r>
          </a:p>
          <a:p>
            <a:pPr eaLnBrk="1" hangingPunct="1">
              <a:spcBef>
                <a:spcPct val="0"/>
              </a:spcBef>
              <a:buFontTx/>
              <a:buNone/>
            </a:pPr>
            <a:r>
              <a:rPr lang="en-US" altLang="en-US" sz="2800" dirty="0"/>
              <a:t>Report by Amnesty International</a:t>
            </a:r>
          </a:p>
          <a:p>
            <a:pPr eaLnBrk="1" hangingPunct="1">
              <a:spcBef>
                <a:spcPct val="0"/>
              </a:spcBef>
              <a:buFontTx/>
              <a:buNone/>
            </a:pPr>
            <a:r>
              <a:rPr lang="en-US" altLang="en-US" sz="2800" dirty="0"/>
              <a:t>February 2014, </a:t>
            </a:r>
          </a:p>
          <a:p>
            <a:pPr eaLnBrk="1" hangingPunct="1">
              <a:spcBef>
                <a:spcPct val="0"/>
              </a:spcBef>
              <a:buFontTx/>
              <a:buNone/>
            </a:pPr>
            <a:r>
              <a:rPr lang="en-US" altLang="en-US" sz="1200" dirty="0">
                <a:hlinkClick r:id="rId3"/>
              </a:rPr>
              <a:t>http://www.amnesty.org/en/library/asset/MDE15/002/2014/en/349188ef-e14a-418f-ac20-6c9e5c8d9f88/mde150022014en.pdf</a:t>
            </a:r>
            <a:r>
              <a:rPr lang="en-US" altLang="en-US" sz="1200" dirty="0"/>
              <a:t> </a:t>
            </a:r>
          </a:p>
        </p:txBody>
      </p:sp>
      <p:sp>
        <p:nvSpPr>
          <p:cNvPr id="114692" name="Rectangle 2"/>
          <p:cNvSpPr>
            <a:spLocks noChangeArrowheads="1"/>
          </p:cNvSpPr>
          <p:nvPr/>
        </p:nvSpPr>
        <p:spPr bwMode="auto">
          <a:xfrm>
            <a:off x="0" y="3478213"/>
            <a:ext cx="9144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solidFill>
                  <a:schemeClr val="tx2"/>
                </a:solidFill>
              </a:rPr>
              <a:t>Amnesty International Report, February 2014: Trigger-Happy, Israel’s use of excessive force in the West Bank</a:t>
            </a:r>
          </a:p>
          <a:p>
            <a:pPr eaLnBrk="1" hangingPunct="1">
              <a:spcBef>
                <a:spcPct val="0"/>
              </a:spcBef>
              <a:buFontTx/>
              <a:buNone/>
            </a:pPr>
            <a:r>
              <a:rPr lang="en-US" altLang="en-US" sz="1200" dirty="0">
                <a:solidFill>
                  <a:schemeClr val="tx2"/>
                </a:solidFill>
              </a:rPr>
              <a:t>“Out of nowhere many soldiers jumped out and ambushed Samir. They shot him first in the leg, yet he managed to run away towards the village. But how far can an injured child run? Twenty, maybe 30, </a:t>
            </a:r>
            <a:r>
              <a:rPr lang="en-US" altLang="en-US" sz="1200" dirty="0" err="1">
                <a:solidFill>
                  <a:schemeClr val="tx2"/>
                </a:solidFill>
              </a:rPr>
              <a:t>metres</a:t>
            </a:r>
            <a:r>
              <a:rPr lang="en-US" altLang="en-US" sz="1200" dirty="0">
                <a:solidFill>
                  <a:schemeClr val="tx2"/>
                </a:solidFill>
              </a:rPr>
              <a:t>? They could have easily arrested him, especially when he was injured, but instead they shot him in the back with live ammunition… To me this is premeditated murder... [Samir </a:t>
            </a:r>
            <a:r>
              <a:rPr lang="en-US" altLang="en-US" sz="1200" dirty="0" err="1">
                <a:solidFill>
                  <a:schemeClr val="tx2"/>
                </a:solidFill>
              </a:rPr>
              <a:t>Awad</a:t>
            </a:r>
            <a:r>
              <a:rPr lang="en-US" altLang="en-US" sz="1200" dirty="0">
                <a:solidFill>
                  <a:schemeClr val="tx2"/>
                </a:solidFill>
              </a:rPr>
              <a:t> was just 16 years old when Israeli soldiers shot and killed him],” page 5....</a:t>
            </a:r>
          </a:p>
          <a:p>
            <a:pPr eaLnBrk="1" hangingPunct="1">
              <a:spcBef>
                <a:spcPct val="0"/>
              </a:spcBef>
              <a:buFontTx/>
              <a:buNone/>
            </a:pPr>
            <a:r>
              <a:rPr lang="en-US" altLang="en-US" sz="1200" dirty="0">
                <a:solidFill>
                  <a:schemeClr val="tx2"/>
                </a:solidFill>
              </a:rPr>
              <a:t>Israeli soldiers have repeatedly committed serious human rights and humanitarian law violations, including unlawful killings, in response to Palestinian opposition and protests in the West Bank, including East Jerusalem. The cases documented in this report represent only a minority of the cases that have occurred over recent years and which follow a general pattern, in which Israeli forces use excessive, often lethal, force against Palestinians who pose no threat to their lives or the lives of others. Soldiers are permitted to do so effectively with impunity – inasmuch as the official system established to investigate alleged human rights violations or other abuses by Israeli soldiers is neither independent nor impartial. This creates a situation of absolute absence of justice and the growing environment of impunity which the Israeli army and police enjoy. As the occupying power in the West Bank, including East Jerusalem, Israel is responsible for the welfare of the inhabitants of the occupied</a:t>
            </a:r>
          </a:p>
          <a:p>
            <a:pPr eaLnBrk="1" hangingPunct="1">
              <a:spcBef>
                <a:spcPct val="0"/>
              </a:spcBef>
              <a:buFontTx/>
              <a:buNone/>
            </a:pPr>
            <a:r>
              <a:rPr lang="en-US" altLang="en-US" sz="1200" dirty="0">
                <a:solidFill>
                  <a:schemeClr val="tx2"/>
                </a:solidFill>
              </a:rPr>
              <a:t>territories, all of whom are protected persons. It must respect and protect the rights of Palestinians. Instead, Israeli forces routinely violate their obligations under international human rights law and the law of occupation by unlawfully killing and injuring civilians, including children, who are posing no threat to their lives or those of others. This has carried on for decades with the full knowledge of the Israeli government and military command," page 70.</a:t>
            </a:r>
          </a:p>
          <a:p>
            <a:pPr eaLnBrk="1" hangingPunct="1">
              <a:spcBef>
                <a:spcPct val="0"/>
              </a:spcBef>
              <a:buFontTx/>
              <a:buNone/>
            </a:pPr>
            <a:r>
              <a:rPr lang="en-US" altLang="en-US" sz="1200" dirty="0"/>
              <a:t>Report by Amnesty International, February 2014, </a:t>
            </a:r>
            <a:r>
              <a:rPr lang="en-US" altLang="en-US" sz="1200" dirty="0">
                <a:hlinkClick r:id="rId3"/>
              </a:rPr>
              <a:t>http://www.amnesty.org/en/library/asset/MDE15/002/2014/en/349188ef-e14a-418f-ac20-6c9e5c8d9f88/mde150022014en.pdf</a:t>
            </a:r>
            <a:r>
              <a:rPr lang="en-US" altLang="en-US" sz="1200" dirty="0"/>
              <a:t>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a:xfrm>
            <a:off x="0" y="0"/>
            <a:ext cx="9144000" cy="2590800"/>
          </a:xfrm>
        </p:spPr>
        <p:txBody>
          <a:bodyPr/>
          <a:lstStyle/>
          <a:p>
            <a:r>
              <a:rPr lang="en-US" altLang="en-US" sz="3800" b="1" dirty="0"/>
              <a:t>Examples of Systematic Bias and Distorted Media Coverage of the Palestine-Israel Conflict in the United States</a:t>
            </a:r>
            <a:br>
              <a:rPr lang="en-US" altLang="en-US" sz="4000" b="1" dirty="0"/>
            </a:br>
            <a:r>
              <a:rPr lang="en-US" altLang="en-US" sz="3600" b="1" dirty="0">
                <a:solidFill>
                  <a:schemeClr val="tx1"/>
                </a:solidFill>
              </a:rPr>
              <a:t>In the next 3 slides, compare and contrast:</a:t>
            </a:r>
            <a:endParaRPr lang="en-US" altLang="en-US" sz="3600" dirty="0">
              <a:solidFill>
                <a:schemeClr val="tx1"/>
              </a:solidFill>
            </a:endParaRPr>
          </a:p>
        </p:txBody>
      </p:sp>
      <p:sp>
        <p:nvSpPr>
          <p:cNvPr id="115715" name="Content Placeholder 2"/>
          <p:cNvSpPr>
            <a:spLocks noGrp="1"/>
          </p:cNvSpPr>
          <p:nvPr>
            <p:ph idx="1"/>
          </p:nvPr>
        </p:nvSpPr>
        <p:spPr>
          <a:xfrm>
            <a:off x="0" y="2667000"/>
            <a:ext cx="9144000" cy="4191000"/>
          </a:xfrm>
        </p:spPr>
        <p:txBody>
          <a:bodyPr/>
          <a:lstStyle/>
          <a:p>
            <a:r>
              <a:rPr lang="en-US" altLang="en-US" sz="2400" dirty="0"/>
              <a:t>Children’s Deaths Reported and Omitted in Headline or First Paragraph </a:t>
            </a:r>
            <a:r>
              <a:rPr lang="en-US" altLang="en-US" sz="2400" dirty="0">
                <a:solidFill>
                  <a:schemeClr val="tx2"/>
                </a:solidFill>
              </a:rPr>
              <a:t>by</a:t>
            </a:r>
            <a:r>
              <a:rPr lang="en-US" altLang="en-US" sz="2400" dirty="0"/>
              <a:t> </a:t>
            </a:r>
            <a:r>
              <a:rPr lang="en-US" altLang="en-US" sz="2400" b="1" dirty="0">
                <a:solidFill>
                  <a:schemeClr val="tx2"/>
                </a:solidFill>
              </a:rPr>
              <a:t>The New York Times</a:t>
            </a:r>
            <a:r>
              <a:rPr lang="en-US" altLang="en-US" sz="2400" dirty="0">
                <a:solidFill>
                  <a:schemeClr val="tx2"/>
                </a:solidFill>
              </a:rPr>
              <a:t>, First Year of Intifada 9/29/2000-9/28/2001</a:t>
            </a:r>
          </a:p>
          <a:p>
            <a:endParaRPr lang="en-US" altLang="en-US" sz="2400" dirty="0"/>
          </a:p>
          <a:p>
            <a:r>
              <a:rPr lang="en-US" altLang="en-US" sz="2400" dirty="0"/>
              <a:t>Percentage of Deaths Reported </a:t>
            </a:r>
            <a:r>
              <a:rPr lang="en-US" altLang="en-US" sz="2400" dirty="0">
                <a:solidFill>
                  <a:schemeClr val="tx2"/>
                </a:solidFill>
              </a:rPr>
              <a:t>by</a:t>
            </a:r>
            <a:r>
              <a:rPr lang="en-US" altLang="en-US" sz="2400" dirty="0"/>
              <a:t> </a:t>
            </a:r>
            <a:r>
              <a:rPr lang="en-US" altLang="en-US" sz="2400" b="1" dirty="0">
                <a:solidFill>
                  <a:schemeClr val="tx2"/>
                </a:solidFill>
              </a:rPr>
              <a:t>ABC, CBS, and NBC </a:t>
            </a:r>
            <a:r>
              <a:rPr lang="en-US" altLang="en-US" sz="2400" dirty="0">
                <a:solidFill>
                  <a:schemeClr val="tx2"/>
                </a:solidFill>
              </a:rPr>
              <a:t>evening news, First Year of Intifada 9/29/2000-9/28/2001</a:t>
            </a:r>
          </a:p>
          <a:p>
            <a:endParaRPr lang="en-US" altLang="en-US" sz="2400" dirty="0"/>
          </a:p>
          <a:p>
            <a:r>
              <a:rPr lang="en-US" altLang="en-US" sz="2400" dirty="0"/>
              <a:t>Percentage of Children’s Deaths Reported in Headline or First Paragraph </a:t>
            </a:r>
            <a:r>
              <a:rPr lang="en-US" altLang="en-US" sz="2400" dirty="0">
                <a:solidFill>
                  <a:schemeClr val="tx2"/>
                </a:solidFill>
              </a:rPr>
              <a:t>by </a:t>
            </a:r>
            <a:r>
              <a:rPr lang="en-US" altLang="en-US" sz="2400" b="1" dirty="0">
                <a:solidFill>
                  <a:schemeClr val="tx2"/>
                </a:solidFill>
              </a:rPr>
              <a:t>Associated Press</a:t>
            </a:r>
            <a:r>
              <a:rPr lang="en-US" altLang="en-US" sz="2400" dirty="0">
                <a:solidFill>
                  <a:schemeClr val="tx2"/>
                </a:solidFill>
              </a:rPr>
              <a:t> newswire, 2004</a:t>
            </a:r>
          </a:p>
          <a:p>
            <a:pPr>
              <a:buFontTx/>
              <a:buNone/>
            </a:pPr>
            <a:r>
              <a:rPr lang="en-US" altLang="en-US" sz="2400" dirty="0">
                <a:solidFill>
                  <a:schemeClr val="tx2"/>
                </a:solidFill>
              </a:rPr>
              <a:t>Source: If Americans Knew</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6738" name="Picture 2" descr="Chart showing that while 107 Palestinian children's deaths were not reported, 7 more Israeli children's deaths were reported than actually occured, due to repeti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9" name="TextBox 3"/>
          <p:cNvSpPr txBox="1">
            <a:spLocks noChangeArrowheads="1"/>
          </p:cNvSpPr>
          <p:nvPr/>
        </p:nvSpPr>
        <p:spPr bwMode="auto">
          <a:xfrm>
            <a:off x="7772400" y="6027738"/>
            <a:ext cx="1371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bg1"/>
                </a:solidFill>
              </a:rPr>
              <a:t>Source:   If  Americans Knew, http://www.ifamericansknew.org</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17762" name="Picture 2" descr="Fig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TextBox 3"/>
          <p:cNvSpPr txBox="1">
            <a:spLocks noChangeArrowheads="1"/>
          </p:cNvSpPr>
          <p:nvPr/>
        </p:nvSpPr>
        <p:spPr bwMode="auto">
          <a:xfrm>
            <a:off x="0" y="5638800"/>
            <a:ext cx="12192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bg1"/>
                </a:solidFill>
              </a:rPr>
              <a:t>Source:   If  Americans Knew, http://www.ifamericansknew.org</a:t>
            </a:r>
          </a:p>
          <a:p>
            <a:pPr eaLnBrk="1" hangingPunct="1">
              <a:spcBef>
                <a:spcPct val="0"/>
              </a:spcBef>
              <a:buFontTx/>
              <a:buNone/>
            </a:pPr>
            <a:endParaRPr lang="en-US" altLang="en-US" sz="180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8786" name="Picture 2" descr="actual number of children kil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extBox 2"/>
          <p:cNvSpPr txBox="1">
            <a:spLocks noChangeArrowheads="1"/>
          </p:cNvSpPr>
          <p:nvPr/>
        </p:nvSpPr>
        <p:spPr bwMode="auto">
          <a:xfrm>
            <a:off x="7772400" y="5980113"/>
            <a:ext cx="1371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bg1"/>
                </a:solidFill>
              </a:rPr>
              <a:t>Source:   If  Americans Knew, http://www.ifamericansknew.org</a:t>
            </a: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p:spPr>
        <p:txBody>
          <a:bodyPr/>
          <a:lstStyle/>
          <a:p>
            <a:pPr>
              <a:defRPr/>
            </a:pPr>
            <a:r>
              <a:rPr lang="en-US" sz="5400" b="1" dirty="0">
                <a:ea typeface="Times New Roman"/>
                <a:cs typeface="+mn-cs"/>
              </a:rPr>
              <a:t>We're being molded by our information environment</a:t>
            </a:r>
            <a:endParaRPr lang="en-US" sz="5400" b="1" dirty="0"/>
          </a:p>
        </p:txBody>
      </p:sp>
      <p:sp>
        <p:nvSpPr>
          <p:cNvPr id="119811" name="Content Placeholder 2"/>
          <p:cNvSpPr>
            <a:spLocks noGrp="1"/>
          </p:cNvSpPr>
          <p:nvPr>
            <p:ph idx="1"/>
          </p:nvPr>
        </p:nvSpPr>
        <p:spPr>
          <a:xfrm>
            <a:off x="0" y="1447800"/>
            <a:ext cx="3886200" cy="5410200"/>
          </a:xfrm>
        </p:spPr>
        <p:txBody>
          <a:bodyPr/>
          <a:lstStyle/>
          <a:p>
            <a:pPr marL="0" indent="0">
              <a:buNone/>
            </a:pPr>
            <a:endParaRPr lang="en-US" altLang="en-US" sz="800" dirty="0">
              <a:cs typeface="Times New Roman" pitchFamily="18" charset="0"/>
            </a:endParaRPr>
          </a:p>
          <a:p>
            <a:pPr marL="0" indent="0">
              <a:buNone/>
            </a:pPr>
            <a:r>
              <a:rPr lang="en-US" altLang="en-US" sz="1500" dirty="0">
                <a:cs typeface="Times New Roman" pitchFamily="18" charset="0"/>
              </a:rPr>
              <a:t>In his book </a:t>
            </a:r>
            <a:r>
              <a:rPr lang="en-US" altLang="en-US" sz="1500" i="1" dirty="0">
                <a:solidFill>
                  <a:schemeClr val="tx2"/>
                </a:solidFill>
                <a:cs typeface="Times New Roman" pitchFamily="18" charset="0"/>
              </a:rPr>
              <a:t>The Shallows: What the Internet Is Doing to Our Brains </a:t>
            </a:r>
            <a:r>
              <a:rPr lang="en-US" altLang="en-US" sz="1500" dirty="0">
                <a:cs typeface="Times New Roman" pitchFamily="18" charset="0"/>
              </a:rPr>
              <a:t>[2010], Nicholas </a:t>
            </a:r>
            <a:r>
              <a:rPr lang="en-US" altLang="en-US" sz="1500" dirty="0" err="1">
                <a:cs typeface="Times New Roman" pitchFamily="18" charset="0"/>
              </a:rPr>
              <a:t>Carr</a:t>
            </a:r>
            <a:r>
              <a:rPr lang="en-US" altLang="en-US" sz="1500" dirty="0">
                <a:cs typeface="Times New Roman" pitchFamily="18" charset="0"/>
              </a:rPr>
              <a:t> argues that we are losing our capacity for concentration and contemplation because of the impact of the Internet on our cognition. He stresses that the technologies we use to find, store, and share information can literally REROUTE our neural pathways. He concludes that "we're being molded by our new information environment" and "as we come to rely on computers to mediate our understanding of the world, it is our own intelligence that flattens into artificial intelligence” (page 224) .</a:t>
            </a:r>
          </a:p>
          <a:p>
            <a:pPr marL="0" indent="0">
              <a:buNone/>
            </a:pPr>
            <a:r>
              <a:rPr lang="en-US" altLang="en-US" b="1" dirty="0">
                <a:solidFill>
                  <a:schemeClr val="tx2"/>
                </a:solidFill>
                <a:cs typeface="Times New Roman" pitchFamily="18" charset="0"/>
              </a:rPr>
              <a:t>The Occupation of the American Mind, </a:t>
            </a:r>
            <a:r>
              <a:rPr lang="en-US" altLang="en-US" sz="2400" dirty="0">
                <a:cs typeface="Times New Roman" pitchFamily="18" charset="0"/>
              </a:rPr>
              <a:t>Veterans Today, 8/1/2018, </a:t>
            </a:r>
          </a:p>
          <a:p>
            <a:pPr marL="0" indent="0">
              <a:buNone/>
            </a:pPr>
            <a:r>
              <a:rPr lang="en-US" altLang="en-US" sz="1400" dirty="0">
                <a:cs typeface="Times New Roman" pitchFamily="18" charset="0"/>
                <a:hlinkClick r:id="rId2"/>
              </a:rPr>
              <a:t>https://www.veteranstoday.com/2018/08/01/israels-public-relations-and-propaganda-war-machine-against-palestine-and-our-world-of-sanity/</a:t>
            </a:r>
            <a:r>
              <a:rPr lang="en-US" altLang="en-US" sz="1400" dirty="0">
                <a:cs typeface="Times New Roman" pitchFamily="18" charset="0"/>
              </a:rPr>
              <a:t> </a:t>
            </a:r>
          </a:p>
          <a:p>
            <a:endParaRPr lang="en-US" altLang="en-US" sz="800" dirty="0">
              <a:cs typeface="Times New Roman" pitchFamily="18" charset="0"/>
            </a:endParaRPr>
          </a:p>
          <a:p>
            <a:endParaRPr lang="en-US" altLang="en-US" sz="8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600200"/>
            <a:ext cx="5257800" cy="5257800"/>
          </a:xfrm>
          <a:prstGeom prst="rect">
            <a:avLst/>
          </a:prstGeom>
        </p:spPr>
      </p:pic>
      <p:cxnSp>
        <p:nvCxnSpPr>
          <p:cNvPr id="5" name="Straight Connector 4"/>
          <p:cNvCxnSpPr/>
          <p:nvPr/>
        </p:nvCxnSpPr>
        <p:spPr bwMode="auto">
          <a:xfrm>
            <a:off x="3733800" y="1524000"/>
            <a:ext cx="0" cy="31242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flipH="1">
            <a:off x="0" y="4648200"/>
            <a:ext cx="3733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flipH="1">
            <a:off x="0" y="1524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8" y="-26988"/>
            <a:ext cx="9144001" cy="2465388"/>
          </a:xfrm>
        </p:spPr>
        <p:txBody>
          <a:bodyPr/>
          <a:lstStyle/>
          <a:p>
            <a:pPr>
              <a:defRPr/>
            </a:pPr>
            <a:r>
              <a:rPr lang="en-US" sz="5800" b="1" dirty="0"/>
              <a:t>CNN “The Situation Room” </a:t>
            </a:r>
            <a:br>
              <a:rPr lang="en-US" sz="4000" b="1" i="1" dirty="0"/>
            </a:br>
            <a:r>
              <a:rPr lang="en-US" sz="3600" b="1" dirty="0">
                <a:solidFill>
                  <a:schemeClr val="tx1"/>
                </a:solidFill>
              </a:rPr>
              <a:t>Anchor </a:t>
            </a:r>
            <a:r>
              <a:rPr lang="en-US" sz="3600" b="1" dirty="0">
                <a:solidFill>
                  <a:schemeClr val="tx1"/>
                </a:solidFill>
                <a:ea typeface="+mn-ea"/>
                <a:cs typeface="+mn-cs"/>
              </a:rPr>
              <a:t>Wolf Blitzer</a:t>
            </a:r>
            <a:br>
              <a:rPr lang="en-US" sz="3600" b="1" dirty="0">
                <a:solidFill>
                  <a:schemeClr val="tx1"/>
                </a:solidFill>
                <a:ea typeface="+mn-ea"/>
                <a:cs typeface="+mn-cs"/>
              </a:rPr>
            </a:br>
            <a:r>
              <a:rPr lang="en-US" sz="3600" b="1" dirty="0">
                <a:ea typeface="+mn-ea"/>
                <a:cs typeface="+mn-cs"/>
              </a:rPr>
              <a:t>News program and politics</a:t>
            </a:r>
            <a:br>
              <a:rPr lang="en-US" sz="3600" b="1" dirty="0">
                <a:ea typeface="+mn-ea"/>
                <a:cs typeface="+mn-cs"/>
              </a:rPr>
            </a:br>
            <a:r>
              <a:rPr lang="en-US" sz="1800" dirty="0">
                <a:ea typeface="+mn-ea"/>
                <a:cs typeface="+mn-cs"/>
              </a:rPr>
              <a:t>Monday-Friday 5-7 pm ET, Saturday 6-7 pm ET </a:t>
            </a:r>
            <a:r>
              <a:rPr lang="en-US" sz="2400" dirty="0">
                <a:ea typeface="+mn-ea"/>
                <a:cs typeface="+mn-cs"/>
                <a:hlinkClick r:id="rId2"/>
              </a:rPr>
              <a:t>http://www.cnn.com/CNN/Programs/situation.room</a:t>
            </a:r>
            <a:r>
              <a:rPr lang="en-US" sz="2400" b="1" dirty="0">
                <a:ea typeface="+mn-ea"/>
                <a:cs typeface="+mn-cs"/>
                <a:hlinkClick r:id="rId2"/>
              </a:rPr>
              <a:t>/</a:t>
            </a:r>
            <a:endParaRPr lang="en-US" sz="2400" b="1" dirty="0"/>
          </a:p>
        </p:txBody>
      </p:sp>
      <p:sp>
        <p:nvSpPr>
          <p:cNvPr id="120835" name="Content Placeholder 2"/>
          <p:cNvSpPr>
            <a:spLocks noGrp="1"/>
          </p:cNvSpPr>
          <p:nvPr>
            <p:ph idx="1"/>
          </p:nvPr>
        </p:nvSpPr>
        <p:spPr>
          <a:xfrm>
            <a:off x="0" y="2643188"/>
            <a:ext cx="9144000" cy="4214812"/>
          </a:xfrm>
        </p:spPr>
        <p:txBody>
          <a:bodyPr/>
          <a:lstStyle/>
          <a:p>
            <a:pPr>
              <a:buFontTx/>
              <a:buNone/>
            </a:pPr>
            <a:r>
              <a:rPr lang="en-US" altLang="en-US" dirty="0"/>
              <a:t>In his book </a:t>
            </a:r>
            <a:r>
              <a:rPr lang="en-US" altLang="en-US" i="1" dirty="0"/>
              <a:t>Myths and Facts 1978: A Concise Record of the Arab-Israeli Conflict</a:t>
            </a:r>
            <a:r>
              <a:rPr lang="en-US" altLang="en-US" dirty="0"/>
              <a:t>, Wolf Blitzer wrote: </a:t>
            </a:r>
          </a:p>
          <a:p>
            <a:pPr>
              <a:buFontTx/>
              <a:buNone/>
            </a:pPr>
            <a:r>
              <a:rPr lang="en-US" altLang="en-US" sz="3600" dirty="0"/>
              <a:t>“</a:t>
            </a:r>
            <a:r>
              <a:rPr lang="en-US" altLang="en-US" sz="3600" b="1" dirty="0">
                <a:solidFill>
                  <a:schemeClr val="tx2"/>
                </a:solidFill>
              </a:rPr>
              <a:t>Myth: Arabs were displaced by Jewish settlements.  Fact: British inquiry showed that these complaints were groundless</a:t>
            </a:r>
            <a:r>
              <a:rPr lang="en-US" altLang="en-US" sz="3600" dirty="0"/>
              <a:t>.” page 8.</a:t>
            </a:r>
          </a:p>
          <a:p>
            <a:pPr>
              <a:buFontTx/>
              <a:buNone/>
            </a:pPr>
            <a:endParaRPr lang="en-US" altLang="en-US" sz="1000" dirty="0"/>
          </a:p>
          <a:p>
            <a:pPr>
              <a:buFontTx/>
              <a:buNone/>
            </a:pPr>
            <a:r>
              <a:rPr lang="en-US" altLang="en-US" sz="1800" b="1" dirty="0">
                <a:solidFill>
                  <a:srgbClr val="FFFF00"/>
                </a:solidFill>
              </a:rPr>
              <a:t>Wolf Blitzer: From AIPAC Lobbyist to CNN's Chief News Anchor </a:t>
            </a:r>
          </a:p>
          <a:p>
            <a:pPr>
              <a:buFontTx/>
              <a:buNone/>
            </a:pPr>
            <a:r>
              <a:rPr lang="en-US" altLang="en-US" sz="1800" dirty="0">
                <a:solidFill>
                  <a:srgbClr val="FFFFFF"/>
                </a:solidFill>
                <a:hlinkClick r:id="rId3"/>
              </a:rPr>
              <a:t>http://www.youtube.com/watch?v=7xatMfqa_C0</a:t>
            </a:r>
            <a:r>
              <a:rPr lang="en-US" altLang="en-US" sz="1800" dirty="0">
                <a:solidFill>
                  <a:srgbClr val="FFFFFF"/>
                </a:solidFill>
              </a:rPr>
              <a:t> </a:t>
            </a:r>
          </a:p>
          <a:p>
            <a:pPr>
              <a:buFontTx/>
              <a:buNone/>
            </a:pPr>
            <a:endParaRPr lang="en-US" altLang="en-US" sz="2400" dirty="0"/>
          </a:p>
          <a:p>
            <a:pPr>
              <a:buFontTx/>
              <a:buNone/>
            </a:pPr>
            <a:endParaRPr lang="en-US" altLang="en-US" sz="1800" dirty="0"/>
          </a:p>
          <a:p>
            <a:pPr>
              <a:buFontTx/>
              <a:buNone/>
            </a:pPr>
            <a:endParaRPr lang="en-US" altLang="en-US" sz="1800" dirty="0"/>
          </a:p>
          <a:p>
            <a:pPr>
              <a:buFontTx/>
              <a:buNone/>
            </a:pPr>
            <a:endParaRPr lang="en-US" altLang="en-US" sz="1800" dirty="0"/>
          </a:p>
          <a:p>
            <a:pPr>
              <a:buFontTx/>
              <a:buNone/>
            </a:pPr>
            <a:endParaRPr lang="en-US" altLang="en-US" sz="1800" dirty="0"/>
          </a:p>
        </p:txBody>
      </p:sp>
      <p:cxnSp>
        <p:nvCxnSpPr>
          <p:cNvPr id="120836" name="Straight Connector 3"/>
          <p:cNvCxnSpPr>
            <a:cxnSpLocks noChangeShapeType="1"/>
          </p:cNvCxnSpPr>
          <p:nvPr/>
        </p:nvCxnSpPr>
        <p:spPr bwMode="auto">
          <a:xfrm>
            <a:off x="0" y="6096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0837" name="Straight Connector 5"/>
          <p:cNvCxnSpPr>
            <a:cxnSpLocks noChangeShapeType="1"/>
          </p:cNvCxnSpPr>
          <p:nvPr/>
        </p:nvCxnSpPr>
        <p:spPr bwMode="auto">
          <a:xfrm>
            <a:off x="0" y="2590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pPr>
              <a:defRPr/>
            </a:pPr>
            <a:r>
              <a:rPr lang="en-US" sz="3200" b="1" kern="1200" dirty="0">
                <a:ea typeface="+mn-ea"/>
                <a:cs typeface="Arial" charset="0"/>
              </a:rPr>
              <a:t>Reel Bad Arabs: How Hollywood Vilifies a People</a:t>
            </a:r>
            <a:endParaRPr lang="en-US" sz="3200" dirty="0"/>
          </a:p>
        </p:txBody>
      </p:sp>
      <p:sp>
        <p:nvSpPr>
          <p:cNvPr id="121859" name="Content Placeholder 2"/>
          <p:cNvSpPr>
            <a:spLocks noGrp="1"/>
          </p:cNvSpPr>
          <p:nvPr>
            <p:ph idx="1"/>
          </p:nvPr>
        </p:nvSpPr>
        <p:spPr>
          <a:xfrm>
            <a:off x="0" y="3556000"/>
            <a:ext cx="9144000" cy="3302000"/>
          </a:xfrm>
        </p:spPr>
        <p:txBody>
          <a:bodyPr/>
          <a:lstStyle/>
          <a:p>
            <a:pPr marL="0" indent="0">
              <a:spcBef>
                <a:spcPct val="0"/>
              </a:spcBef>
              <a:buFontTx/>
              <a:buNone/>
            </a:pPr>
            <a:endParaRPr lang="en-US" altLang="en-US" sz="500" dirty="0">
              <a:cs typeface="Times New Roman" pitchFamily="18" charset="0"/>
            </a:endParaRPr>
          </a:p>
          <a:p>
            <a:pPr marL="0" indent="0">
              <a:spcBef>
                <a:spcPct val="0"/>
              </a:spcBef>
              <a:buFontTx/>
              <a:buNone/>
            </a:pPr>
            <a:r>
              <a:rPr lang="en-US" altLang="en-US" sz="1800" dirty="0">
                <a:solidFill>
                  <a:schemeClr val="tx2"/>
                </a:solidFill>
                <a:cs typeface="Times New Roman" pitchFamily="18" charset="0"/>
              </a:rPr>
              <a:t>Mark Green and Wendy Campbell noted that since </a:t>
            </a:r>
            <a:r>
              <a:rPr lang="en-US" altLang="en-US" sz="1800" dirty="0" err="1">
                <a:solidFill>
                  <a:schemeClr val="tx2"/>
                </a:solidFill>
                <a:cs typeface="Times New Roman" pitchFamily="18" charset="0"/>
              </a:rPr>
              <a:t>Ashkanazi</a:t>
            </a:r>
            <a:r>
              <a:rPr lang="en-US" altLang="en-US" sz="1800" dirty="0">
                <a:solidFill>
                  <a:schemeClr val="tx2"/>
                </a:solidFill>
                <a:cs typeface="Times New Roman" pitchFamily="18" charset="0"/>
              </a:rPr>
              <a:t> Jewish immigrants created Hollywood’s studio system nearly a century ago, “business there still retains a Yiddish accent.”</a:t>
            </a:r>
            <a:r>
              <a:rPr lang="en-US" altLang="en-US" sz="1800" baseline="30000" dirty="0">
                <a:solidFill>
                  <a:schemeClr val="tx2"/>
                </a:solidFill>
                <a:cs typeface="Times New Roman" pitchFamily="18" charset="0"/>
              </a:rPr>
              <a:t> </a:t>
            </a:r>
            <a:r>
              <a:rPr lang="en-US" altLang="en-US" sz="1800" dirty="0">
                <a:solidFill>
                  <a:schemeClr val="tx2"/>
                </a:solidFill>
                <a:cs typeface="Times New Roman" pitchFamily="18" charset="0"/>
              </a:rPr>
              <a:t>For example, Hollywood distribution moguls Bob and Harvey Weinstein brothers did elect to distribute Michael Moore’s “much ballyhooed” </a:t>
            </a:r>
            <a:r>
              <a:rPr lang="en-US" altLang="en-US" sz="1800" i="1" dirty="0">
                <a:solidFill>
                  <a:schemeClr val="tx2"/>
                </a:solidFill>
                <a:cs typeface="Times New Roman" pitchFamily="18" charset="0"/>
              </a:rPr>
              <a:t>Fahrenheit 9/11</a:t>
            </a:r>
            <a:r>
              <a:rPr lang="en-US" altLang="en-US" sz="1800" dirty="0">
                <a:solidFill>
                  <a:schemeClr val="tx2"/>
                </a:solidFill>
                <a:cs typeface="Times New Roman" pitchFamily="18" charset="0"/>
              </a:rPr>
              <a:t> because the film “actually managed to sidestep mentioning </a:t>
            </a:r>
            <a:r>
              <a:rPr lang="en-US" altLang="en-US" sz="1800" i="1" dirty="0">
                <a:solidFill>
                  <a:schemeClr val="tx2"/>
                </a:solidFill>
                <a:cs typeface="Times New Roman" pitchFamily="18" charset="0"/>
              </a:rPr>
              <a:t>Israel</a:t>
            </a:r>
            <a:r>
              <a:rPr lang="en-US" altLang="en-US" sz="1800" dirty="0">
                <a:solidFill>
                  <a:schemeClr val="tx2"/>
                </a:solidFill>
                <a:cs typeface="Times New Roman" pitchFamily="18" charset="0"/>
              </a:rPr>
              <a:t>, </a:t>
            </a:r>
            <a:r>
              <a:rPr lang="en-US" altLang="en-US" sz="1800" i="1" dirty="0">
                <a:solidFill>
                  <a:schemeClr val="tx2"/>
                </a:solidFill>
                <a:cs typeface="Times New Roman" pitchFamily="18" charset="0"/>
              </a:rPr>
              <a:t>Zionism </a:t>
            </a:r>
            <a:r>
              <a:rPr lang="en-US" altLang="en-US" sz="1800" dirty="0">
                <a:solidFill>
                  <a:schemeClr val="tx2"/>
                </a:solidFill>
                <a:cs typeface="Times New Roman" pitchFamily="18" charset="0"/>
              </a:rPr>
              <a:t>or </a:t>
            </a:r>
            <a:r>
              <a:rPr lang="en-US" altLang="en-US" sz="1800" i="1" dirty="0" err="1">
                <a:solidFill>
                  <a:schemeClr val="tx2"/>
                </a:solidFill>
                <a:cs typeface="Times New Roman" pitchFamily="18" charset="0"/>
              </a:rPr>
              <a:t>neoconservatism</a:t>
            </a:r>
            <a:r>
              <a:rPr lang="en-US" altLang="en-US" sz="1800" dirty="0">
                <a:solidFill>
                  <a:schemeClr val="tx2"/>
                </a:solidFill>
                <a:cs typeface="Times New Roman" pitchFamily="18" charset="0"/>
              </a:rPr>
              <a:t> throughout the entire film!”…. Michael </a:t>
            </a:r>
            <a:r>
              <a:rPr lang="en-US" altLang="en-US" sz="1800" dirty="0" err="1">
                <a:solidFill>
                  <a:schemeClr val="tx2"/>
                </a:solidFill>
                <a:cs typeface="Times New Roman" pitchFamily="18" charset="0"/>
              </a:rPr>
              <a:t>Medved</a:t>
            </a:r>
            <a:r>
              <a:rPr lang="en-US" altLang="en-US" sz="1800" dirty="0">
                <a:solidFill>
                  <a:schemeClr val="tx2"/>
                </a:solidFill>
                <a:cs typeface="Times New Roman" pitchFamily="18" charset="0"/>
              </a:rPr>
              <a:t> was quoted saying “</a:t>
            </a:r>
            <a:r>
              <a:rPr lang="en-US" altLang="en-US" sz="1800" i="1" dirty="0">
                <a:solidFill>
                  <a:schemeClr val="tx2"/>
                </a:solidFill>
                <a:cs typeface="Times New Roman" pitchFamily="18" charset="0"/>
              </a:rPr>
              <a:t>It makes no sense at all to try to deny the reality of Jewish power and prominence in popular culture. … Any Martian monitoring American television … would view</a:t>
            </a:r>
            <a:r>
              <a:rPr lang="en-US" altLang="en-US" sz="1800" dirty="0">
                <a:solidFill>
                  <a:schemeClr val="tx2"/>
                </a:solidFill>
                <a:cs typeface="Times New Roman" pitchFamily="18" charset="0"/>
              </a:rPr>
              <a:t> Seinfeld, Friends, The Nanny, Northern Exposure, Mad About You, </a:t>
            </a:r>
            <a:r>
              <a:rPr lang="en-US" altLang="en-US" sz="1800" i="1" dirty="0">
                <a:solidFill>
                  <a:schemeClr val="tx2"/>
                </a:solidFill>
                <a:cs typeface="Times New Roman" pitchFamily="18" charset="0"/>
              </a:rPr>
              <a:t>and other shows and be surprised to learn that fewer than 1 in 40 Americans is Jewish.</a:t>
            </a:r>
            <a:r>
              <a:rPr lang="en-US" altLang="en-US" sz="1800" dirty="0">
                <a:solidFill>
                  <a:schemeClr val="tx2"/>
                </a:solidFill>
                <a:cs typeface="Times New Roman" pitchFamily="18" charset="0"/>
              </a:rPr>
              <a:t>”</a:t>
            </a:r>
            <a:r>
              <a:rPr lang="en-US" altLang="en-US" sz="1800" baseline="30000" dirty="0">
                <a:solidFill>
                  <a:schemeClr val="tx2"/>
                </a:solidFill>
                <a:cs typeface="Times New Roman" pitchFamily="18" charset="0"/>
              </a:rPr>
              <a:t> --</a:t>
            </a:r>
            <a:r>
              <a:rPr lang="en-US" altLang="en-US" sz="1000" dirty="0">
                <a:cs typeface="Times New Roman" pitchFamily="18" charset="0"/>
              </a:rPr>
              <a:t>Mark Green and Wendy Campbell, “What about Mel? Hollywood’s Passionate Attachment,” In Mark Green, ed., </a:t>
            </a:r>
            <a:r>
              <a:rPr lang="en-US" altLang="en-US" sz="1000" i="1" dirty="0">
                <a:cs typeface="Times New Roman" pitchFamily="18" charset="0"/>
              </a:rPr>
              <a:t>Persecution, Privilege &amp; Power: Reconsidering the Zionist Narrative in American Life, Thirty Essential Articles on the Most Pressing Issue of our Time</a:t>
            </a:r>
            <a:r>
              <a:rPr lang="en-US" altLang="en-US" sz="1000" dirty="0">
                <a:cs typeface="Times New Roman" pitchFamily="18" charset="0"/>
              </a:rPr>
              <a:t>, 2007, pp 93-100, page 93, 98. Edmund Connelly, “The Jews of Prime Time,” In Mark Green, ed., </a:t>
            </a:r>
            <a:r>
              <a:rPr lang="en-US" altLang="en-US" sz="1000" i="1" dirty="0">
                <a:cs typeface="Times New Roman" pitchFamily="18" charset="0"/>
              </a:rPr>
              <a:t>Persecution, Privilege &amp; Power: Reconsidering the Zionist Narrative in American Life, Thirty Essential Articles on the Most Pressing Issue of our Time</a:t>
            </a:r>
            <a:r>
              <a:rPr lang="en-US" altLang="en-US" sz="1000" dirty="0">
                <a:cs typeface="Times New Roman" pitchFamily="18" charset="0"/>
              </a:rPr>
              <a:t>, 2007, pp 101-126, page 101.</a:t>
            </a:r>
            <a:endParaRPr lang="en-US" altLang="en-US" sz="1000" dirty="0"/>
          </a:p>
        </p:txBody>
      </p:sp>
      <p:sp>
        <p:nvSpPr>
          <p:cNvPr id="121860" name="TextBox 3"/>
          <p:cNvSpPr txBox="1">
            <a:spLocks noChangeArrowheads="1"/>
          </p:cNvSpPr>
          <p:nvPr/>
        </p:nvSpPr>
        <p:spPr bwMode="auto">
          <a:xfrm>
            <a:off x="0" y="528638"/>
            <a:ext cx="91440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dirty="0"/>
              <a:t>See the video/book “Reel Bad Arabs: How Hollywood Vilifies a People.”</a:t>
            </a:r>
            <a:r>
              <a:rPr lang="en-US" altLang="en-US" sz="1600" dirty="0"/>
              <a:t> </a:t>
            </a:r>
          </a:p>
          <a:p>
            <a:pPr eaLnBrk="1" hangingPunct="1">
              <a:spcBef>
                <a:spcPct val="0"/>
              </a:spcBef>
              <a:buFontTx/>
              <a:buNone/>
            </a:pPr>
            <a:r>
              <a:rPr lang="en-US" altLang="en-US" sz="1600" dirty="0"/>
              <a:t>“Reel Bad Arabs takes a devastating tour of the American cinematic landscape, moving from the earliest days of silent film to today's biggest Hollywood blockbusters to reveal an astonishing and persistent pattern of slanderous Arab stereotyping. Featuring acclaimed author and Hollywood film consultant Dr. Jack </a:t>
            </a:r>
            <a:r>
              <a:rPr lang="en-US" altLang="en-US" sz="1600" dirty="0" err="1"/>
              <a:t>Shaheen</a:t>
            </a:r>
            <a:r>
              <a:rPr lang="en-US" altLang="en-US" sz="1600" dirty="0"/>
              <a:t>, the documentary exposes American cinema's long love affair with Arab villainy and buffoonery, from over-sexed Bedouin bandits and submissive maidens to sinister sheiks and blood-thirsty terrorists.”</a:t>
            </a:r>
          </a:p>
          <a:p>
            <a:pPr eaLnBrk="1" hangingPunct="1">
              <a:spcBef>
                <a:spcPct val="0"/>
              </a:spcBef>
              <a:buFontTx/>
              <a:buNone/>
            </a:pPr>
            <a:r>
              <a:rPr lang="fr-FR" altLang="en-US" b="1" dirty="0" err="1">
                <a:solidFill>
                  <a:schemeClr val="tx2"/>
                </a:solidFill>
              </a:rPr>
              <a:t>Egypt</a:t>
            </a:r>
            <a:r>
              <a:rPr lang="fr-FR" altLang="en-US" b="1" dirty="0">
                <a:solidFill>
                  <a:schemeClr val="tx2"/>
                </a:solidFill>
              </a:rPr>
              <a:t> bans '</a:t>
            </a:r>
            <a:r>
              <a:rPr lang="fr-FR" altLang="en-US" b="1" dirty="0" err="1">
                <a:solidFill>
                  <a:schemeClr val="tx2"/>
                </a:solidFill>
              </a:rPr>
              <a:t>inaccurate</a:t>
            </a:r>
            <a:r>
              <a:rPr lang="fr-FR" altLang="en-US" b="1" dirty="0">
                <a:solidFill>
                  <a:schemeClr val="tx2"/>
                </a:solidFill>
              </a:rPr>
              <a:t>' Exodus film</a:t>
            </a:r>
          </a:p>
          <a:p>
            <a:pPr eaLnBrk="1" hangingPunct="1">
              <a:spcBef>
                <a:spcPct val="0"/>
              </a:spcBef>
              <a:buFontTx/>
              <a:buNone/>
            </a:pPr>
            <a:r>
              <a:rPr lang="en-US" altLang="en-US" sz="1800" dirty="0"/>
              <a:t>Egypt has banned a Hollywood film based on the Biblical book of Exodus because of what censors described as "historical inaccuracies". The head of the censorship board said these included the film's depiction of Jews as having built the Pyramids. </a:t>
            </a:r>
            <a:r>
              <a:rPr lang="fr-FR" altLang="en-US" sz="1600" dirty="0">
                <a:solidFill>
                  <a:schemeClr val="tx2"/>
                </a:solidFill>
              </a:rPr>
              <a:t>BBC, 12/26/2014, </a:t>
            </a:r>
            <a:r>
              <a:rPr lang="fr-FR" altLang="en-US" sz="1000" dirty="0">
                <a:hlinkClick r:id="rId2"/>
              </a:rPr>
              <a:t>http://www.bbc.com/news/world-middle-east-30605059</a:t>
            </a:r>
            <a:r>
              <a:rPr lang="fr-FR" altLang="en-US" sz="1000" dirty="0"/>
              <a:t> </a:t>
            </a:r>
            <a:endParaRPr lang="en-US" altLang="en-US" sz="1000" dirty="0"/>
          </a:p>
        </p:txBody>
      </p:sp>
      <p:cxnSp>
        <p:nvCxnSpPr>
          <p:cNvPr id="121861" name="Straight Connector 5"/>
          <p:cNvCxnSpPr>
            <a:cxnSpLocks noChangeShapeType="1"/>
          </p:cNvCxnSpPr>
          <p:nvPr/>
        </p:nvCxnSpPr>
        <p:spPr bwMode="auto">
          <a:xfrm>
            <a:off x="0" y="3556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1862" name="Straight Connector 3"/>
          <p:cNvCxnSpPr>
            <a:cxnSpLocks noChangeShapeType="1"/>
            <a:stCxn id="121860" idx="1"/>
            <a:endCxn id="121860" idx="3"/>
          </p:cNvCxnSpPr>
          <p:nvPr/>
        </p:nvCxnSpPr>
        <p:spPr bwMode="auto">
          <a:xfrm>
            <a:off x="0" y="2052638"/>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0" y="0"/>
            <a:ext cx="9144000" cy="1524000"/>
          </a:xfrm>
        </p:spPr>
        <p:txBody>
          <a:bodyPr/>
          <a:lstStyle/>
          <a:p>
            <a:r>
              <a:rPr lang="en-US" altLang="en-US" sz="4800" b="1"/>
              <a:t>Journalists and Diplomats Under Fire For Israel-Related Remarks</a:t>
            </a:r>
          </a:p>
        </p:txBody>
      </p:sp>
      <p:sp>
        <p:nvSpPr>
          <p:cNvPr id="122883" name="Text Placeholder 2"/>
          <p:cNvSpPr>
            <a:spLocks noGrp="1"/>
          </p:cNvSpPr>
          <p:nvPr>
            <p:ph type="body" sz="half" idx="1"/>
          </p:nvPr>
        </p:nvSpPr>
        <p:spPr>
          <a:xfrm>
            <a:off x="0" y="1600200"/>
            <a:ext cx="2667000" cy="5257800"/>
          </a:xfrm>
        </p:spPr>
        <p:txBody>
          <a:bodyPr/>
          <a:lstStyle/>
          <a:p>
            <a:pPr>
              <a:buFontTx/>
              <a:buNone/>
            </a:pPr>
            <a:r>
              <a:rPr lang="en-GB" altLang="en-US" sz="1600" b="1" dirty="0">
                <a:solidFill>
                  <a:schemeClr val="tx2"/>
                </a:solidFill>
              </a:rPr>
              <a:t>Helen Thomas: Bitter end for 'dean' of press corps</a:t>
            </a:r>
          </a:p>
          <a:p>
            <a:r>
              <a:rPr lang="en-GB" altLang="en-US" sz="1600" dirty="0"/>
              <a:t>She is the only reporter to have had her name engraved on a chair in the White House press briefing room.</a:t>
            </a:r>
          </a:p>
          <a:p>
            <a:r>
              <a:rPr lang="en-GB" altLang="en-US" sz="1600" dirty="0"/>
              <a:t>But after five decades of covering the White House, Helen Thomas, 89, retired under a cloud on Monday - caught on camera saying Israeli Jews should "get the hell out of Palestine" and "go home" to Germany, Poland and America. </a:t>
            </a:r>
          </a:p>
          <a:p>
            <a:pPr>
              <a:buFontTx/>
              <a:buNone/>
            </a:pPr>
            <a:r>
              <a:rPr lang="en-GB" altLang="en-US" sz="1600" dirty="0">
                <a:solidFill>
                  <a:schemeClr val="tx2"/>
                </a:solidFill>
              </a:rPr>
              <a:t>BBC, 6/8/2010, </a:t>
            </a:r>
            <a:r>
              <a:rPr lang="en-US" altLang="en-US" sz="1600" dirty="0">
                <a:hlinkClick r:id="rId2"/>
              </a:rPr>
              <a:t>http://news.bbc.co.uk/2/hi/world/us_and_canada/10260512.stm</a:t>
            </a:r>
            <a:r>
              <a:rPr lang="en-US" altLang="en-US" sz="1600" dirty="0"/>
              <a:t> </a:t>
            </a:r>
          </a:p>
        </p:txBody>
      </p:sp>
      <p:sp>
        <p:nvSpPr>
          <p:cNvPr id="122884" name="Content Placeholder 3"/>
          <p:cNvSpPr>
            <a:spLocks noGrp="1"/>
          </p:cNvSpPr>
          <p:nvPr>
            <p:ph sz="half" idx="2"/>
          </p:nvPr>
        </p:nvSpPr>
        <p:spPr>
          <a:xfrm>
            <a:off x="2667000" y="1600200"/>
            <a:ext cx="2209800" cy="5257800"/>
          </a:xfrm>
        </p:spPr>
        <p:txBody>
          <a:bodyPr/>
          <a:lstStyle/>
          <a:p>
            <a:pPr>
              <a:buFontTx/>
              <a:buNone/>
            </a:pPr>
            <a:r>
              <a:rPr lang="en-US" altLang="en-US" sz="1800" b="1" dirty="0">
                <a:solidFill>
                  <a:schemeClr val="tx2"/>
                </a:solidFill>
              </a:rPr>
              <a:t>CNN sacks editor over Muslim cleric Twitter remark: </a:t>
            </a:r>
          </a:p>
          <a:p>
            <a:r>
              <a:rPr lang="en-US" altLang="en-US" sz="1800" dirty="0"/>
              <a:t>CNN has sacked a veteran Middle East editor after she wrote on Twitter that she "respected" a late senior Lebanese cleric said to have inspired Hezbollah. </a:t>
            </a:r>
          </a:p>
          <a:p>
            <a:pPr>
              <a:buFontTx/>
              <a:buNone/>
            </a:pPr>
            <a:r>
              <a:rPr lang="en-US" altLang="en-US" sz="1600" dirty="0">
                <a:solidFill>
                  <a:schemeClr val="tx2"/>
                </a:solidFill>
              </a:rPr>
              <a:t>BBC, 7/8/2010, </a:t>
            </a:r>
            <a:r>
              <a:rPr lang="en-US" altLang="en-US" sz="1600" dirty="0">
                <a:hlinkClick r:id="rId3"/>
              </a:rPr>
              <a:t>http://news.bbc.co.uk/2/hi/world/us_and_canada/10549106.stm</a:t>
            </a:r>
            <a:r>
              <a:rPr lang="en-US" altLang="en-US" sz="1600" dirty="0"/>
              <a:t> </a:t>
            </a:r>
          </a:p>
        </p:txBody>
      </p:sp>
      <p:cxnSp>
        <p:nvCxnSpPr>
          <p:cNvPr id="122885" name="Straight Connector 5"/>
          <p:cNvCxnSpPr>
            <a:cxnSpLocks noChangeShapeType="1"/>
          </p:cNvCxnSpPr>
          <p:nvPr/>
        </p:nvCxnSpPr>
        <p:spPr bwMode="auto">
          <a:xfrm rot="5400000">
            <a:off x="38100" y="4229100"/>
            <a:ext cx="5257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2886" name="Straight Connector 7"/>
          <p:cNvCxnSpPr>
            <a:cxnSpLocks noChangeShapeType="1"/>
          </p:cNvCxnSpPr>
          <p:nvPr/>
        </p:nvCxnSpPr>
        <p:spPr bwMode="auto">
          <a:xfrm>
            <a:off x="0" y="1600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2887" name="Straight Connector 7"/>
          <p:cNvCxnSpPr>
            <a:cxnSpLocks noChangeShapeType="1"/>
          </p:cNvCxnSpPr>
          <p:nvPr/>
        </p:nvCxnSpPr>
        <p:spPr bwMode="auto">
          <a:xfrm rot="5400000">
            <a:off x="2171700" y="4229100"/>
            <a:ext cx="5257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22888" name="TextBox 8"/>
          <p:cNvSpPr txBox="1">
            <a:spLocks noChangeArrowheads="1"/>
          </p:cNvSpPr>
          <p:nvPr/>
        </p:nvSpPr>
        <p:spPr bwMode="auto">
          <a:xfrm>
            <a:off x="4800600" y="1600200"/>
            <a:ext cx="434340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UK envoy's praise for Lebanon cleric draws Israel anger: </a:t>
            </a:r>
          </a:p>
          <a:p>
            <a:pPr eaLnBrk="1" hangingPunct="1">
              <a:spcBef>
                <a:spcPct val="0"/>
              </a:spcBef>
              <a:buFontTx/>
              <a:buNone/>
            </a:pPr>
            <a:r>
              <a:rPr lang="en-US" altLang="en-US" sz="1800" dirty="0"/>
              <a:t>Israel has </a:t>
            </a:r>
            <a:r>
              <a:rPr lang="en-US" altLang="en-US" sz="1800" dirty="0" err="1"/>
              <a:t>criticised</a:t>
            </a:r>
            <a:r>
              <a:rPr lang="en-US" altLang="en-US" sz="1800" dirty="0"/>
              <a:t> Britain's ambassador to Lebanon for </a:t>
            </a:r>
            <a:r>
              <a:rPr lang="en-US" altLang="en-US" sz="1800" dirty="0" err="1"/>
              <a:t>eulogising</a:t>
            </a:r>
            <a:r>
              <a:rPr lang="en-US" altLang="en-US" sz="1800" dirty="0"/>
              <a:t> a recently deceased Lebanese cleric said to have inspired Hezbollah. Frances Guy wrote on her personal blog that Grand Ayatollah Mohammed Hussein </a:t>
            </a:r>
            <a:r>
              <a:rPr lang="en-US" altLang="en-US" sz="1800" dirty="0" err="1"/>
              <a:t>Fadlallah</a:t>
            </a:r>
            <a:r>
              <a:rPr lang="en-US" altLang="en-US" sz="1800" dirty="0"/>
              <a:t> was a "decent man" who rated among the people she most admired ["</a:t>
            </a:r>
            <a:r>
              <a:rPr lang="en-US" altLang="en-US" sz="1800" dirty="0">
                <a:solidFill>
                  <a:schemeClr val="tx2"/>
                </a:solidFill>
              </a:rPr>
              <a:t>When you visited him you could be sure of a real debate, a respectful argument and you knew you would leave his presence feeling a better person</a:t>
            </a:r>
            <a:r>
              <a:rPr lang="en-US" altLang="en-US" sz="1800" dirty="0"/>
              <a:t>"--Frances Guy, British ambassador to Lebanon]...The UK foreign office says it has taken down the blog after "mature consideration".  </a:t>
            </a:r>
          </a:p>
          <a:p>
            <a:pPr eaLnBrk="1" hangingPunct="1">
              <a:spcBef>
                <a:spcPct val="0"/>
              </a:spcBef>
              <a:buFontTx/>
              <a:buNone/>
            </a:pPr>
            <a:r>
              <a:rPr lang="en-US" altLang="en-US" sz="1600" dirty="0">
                <a:solidFill>
                  <a:schemeClr val="tx2"/>
                </a:solidFill>
              </a:rPr>
              <a:t>BBC, 7/9/2010, </a:t>
            </a:r>
          </a:p>
          <a:p>
            <a:pPr eaLnBrk="1" hangingPunct="1">
              <a:spcBef>
                <a:spcPct val="0"/>
              </a:spcBef>
              <a:buFontTx/>
              <a:buNone/>
            </a:pPr>
            <a:r>
              <a:rPr lang="en-US" altLang="en-US" sz="1600" dirty="0">
                <a:hlinkClick r:id="rId4"/>
              </a:rPr>
              <a:t>http://news.bbc.co.uk/2/hi/world/middle_east/10572025.stm</a:t>
            </a:r>
            <a:r>
              <a:rPr lang="en-US" altLang="en-US" sz="1600" dirty="0"/>
              <a:t> </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0" y="0"/>
            <a:ext cx="9144000" cy="1981200"/>
          </a:xfrm>
        </p:spPr>
        <p:txBody>
          <a:bodyPr/>
          <a:lstStyle/>
          <a:p>
            <a:r>
              <a:rPr lang="en-US" altLang="en-US" b="1" dirty="0"/>
              <a:t>CNN sacks Sanchez after dig at Jews</a:t>
            </a:r>
            <a:br>
              <a:rPr lang="en-US" altLang="en-US" b="1" dirty="0"/>
            </a:br>
            <a:r>
              <a:rPr lang="en-US" altLang="en-US" sz="3600" dirty="0"/>
              <a:t>CNN fired anchorman Rick Sanchez after he suggested that Jews run the news business</a:t>
            </a:r>
            <a:endParaRPr lang="en-US" altLang="en-US" dirty="0"/>
          </a:p>
        </p:txBody>
      </p:sp>
      <p:sp>
        <p:nvSpPr>
          <p:cNvPr id="123907" name="Content Placeholder 2"/>
          <p:cNvSpPr>
            <a:spLocks noGrp="1"/>
          </p:cNvSpPr>
          <p:nvPr>
            <p:ph idx="1"/>
          </p:nvPr>
        </p:nvSpPr>
        <p:spPr>
          <a:xfrm>
            <a:off x="0" y="2209800"/>
            <a:ext cx="9144000" cy="4648200"/>
          </a:xfrm>
        </p:spPr>
        <p:txBody>
          <a:bodyPr/>
          <a:lstStyle/>
          <a:p>
            <a:r>
              <a:rPr lang="en-US" altLang="en-US" sz="1800" dirty="0"/>
              <a:t>WASHINGTON (JTA) -- CNN fired anchorman Rick Sanchez after he suggested that Jews run the news business.</a:t>
            </a:r>
          </a:p>
          <a:p>
            <a:r>
              <a:rPr lang="en-US" altLang="en-US" sz="1800" dirty="0"/>
              <a:t>Sanchez made his remarks in a freewheeling exchange Sept. 30 with Pete Dominick, a Latino stand-up comedian and radio show host who is friends with Jon Stewart, the faux-news Comedy Central star who has made Sanchez' robust style the butt of many jokes.</a:t>
            </a:r>
          </a:p>
          <a:p>
            <a:r>
              <a:rPr lang="en-US" altLang="en-US" sz="1800" dirty="0"/>
              <a:t>Sanchez, a native of Cuba, alleged that Stewart singled him out because of white bigotry.</a:t>
            </a:r>
          </a:p>
          <a:p>
            <a:r>
              <a:rPr lang="en-US" altLang="en-US" sz="1800" dirty="0"/>
              <a:t>Dominick pushed back, saying that Stewart, because he is Jewish, is himself a member of a minority.</a:t>
            </a:r>
          </a:p>
          <a:p>
            <a:r>
              <a:rPr lang="en-US" altLang="en-US" sz="1800" dirty="0"/>
              <a:t>"I’m telling you that everybody who runs CNN is a lot like Stewart, and a lot of people who run all the other networks are a lot like Stewart, and to imply that somehow they, the people in this country who are Jewish, are an oppressed minority? Yeah," he said.</a:t>
            </a:r>
          </a:p>
          <a:p>
            <a:r>
              <a:rPr lang="en-US" altLang="en-US" sz="1800" dirty="0"/>
              <a:t>On Oct. 1, Sanchez's 3 p.m. broadcast did not appear. At 6 p.m., in a short statement, CNN said he no longer worked for the network. </a:t>
            </a:r>
          </a:p>
          <a:p>
            <a:pPr>
              <a:buFontTx/>
              <a:buNone/>
            </a:pPr>
            <a:r>
              <a:rPr lang="en-US" altLang="en-US" sz="1800" dirty="0">
                <a:solidFill>
                  <a:schemeClr val="tx2"/>
                </a:solidFill>
              </a:rPr>
              <a:t>JTA, October 2, 2010 ,  </a:t>
            </a:r>
            <a:r>
              <a:rPr lang="en-US" altLang="en-US" sz="1800" dirty="0">
                <a:solidFill>
                  <a:schemeClr val="tx2"/>
                </a:solidFill>
                <a:hlinkClick r:id="rId2"/>
              </a:rPr>
              <a:t>http://www.jta.org/news/article/2010/10/02/2741092/cnn-sacks-sanchez-after-dig-at-jews</a:t>
            </a:r>
            <a:r>
              <a:rPr lang="en-US" altLang="en-US" sz="1800" dirty="0">
                <a:solidFill>
                  <a:schemeClr val="tx2"/>
                </a:solidFill>
              </a:rPr>
              <a:t> </a:t>
            </a:r>
          </a:p>
          <a:p>
            <a:endParaRPr lang="en-US" altLang="en-US" sz="1800" dirty="0"/>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1" y="0"/>
            <a:ext cx="5638801" cy="1447800"/>
          </a:xfrm>
        </p:spPr>
        <p:txBody>
          <a:bodyPr/>
          <a:lstStyle/>
          <a:p>
            <a:r>
              <a:rPr lang="en-US" altLang="en-US" sz="3200" b="1" dirty="0"/>
              <a:t>Ex-mayor of London suspended from </a:t>
            </a:r>
            <a:r>
              <a:rPr lang="en-US" altLang="en-US" sz="3200" b="1" dirty="0" err="1"/>
              <a:t>Labour</a:t>
            </a:r>
            <a:r>
              <a:rPr lang="en-US" altLang="en-US" sz="3200" b="1" dirty="0"/>
              <a:t> for saying Hitler was Zionist</a:t>
            </a:r>
            <a:endParaRPr lang="en-US" altLang="en-US" sz="3200" dirty="0"/>
          </a:p>
        </p:txBody>
      </p:sp>
      <p:sp>
        <p:nvSpPr>
          <p:cNvPr id="124931" name="Content Placeholder 2"/>
          <p:cNvSpPr>
            <a:spLocks noGrp="1"/>
          </p:cNvSpPr>
          <p:nvPr>
            <p:ph idx="1"/>
          </p:nvPr>
        </p:nvSpPr>
        <p:spPr>
          <a:xfrm>
            <a:off x="0" y="1524000"/>
            <a:ext cx="5867400" cy="5334000"/>
          </a:xfrm>
        </p:spPr>
        <p:txBody>
          <a:bodyPr/>
          <a:lstStyle/>
          <a:p>
            <a:pPr marL="0" indent="0">
              <a:buNone/>
            </a:pPr>
            <a:r>
              <a:rPr lang="en-US" altLang="en-US" sz="1600" dirty="0"/>
              <a:t>(JTA) -- Britain’s </a:t>
            </a:r>
            <a:r>
              <a:rPr lang="en-US" altLang="en-US" sz="1600" dirty="0" err="1"/>
              <a:t>Labour</a:t>
            </a:r>
            <a:r>
              <a:rPr lang="en-US" altLang="en-US" sz="1600" dirty="0"/>
              <a:t> Party suspended former London Mayor Ken Livingstone on Thursday for saying Adolf Hitler was a Zionist... In a radio interview with the BBC on Thursday, Livingstone said, “Let’s remember when Hitler won his election in 1932 his policy then was that Jews should be moved to Israel. He was supporting Zionism.” He made the remarks in defense of </a:t>
            </a:r>
            <a:r>
              <a:rPr lang="en-US" altLang="en-US" sz="1600" dirty="0" err="1"/>
              <a:t>Labour</a:t>
            </a:r>
            <a:r>
              <a:rPr lang="en-US" altLang="en-US" sz="1600" dirty="0"/>
              <a:t> lawmaker </a:t>
            </a:r>
            <a:r>
              <a:rPr lang="en-US" altLang="en-US" sz="1600" dirty="0" err="1"/>
              <a:t>Naz</a:t>
            </a:r>
            <a:r>
              <a:rPr lang="en-US" altLang="en-US" sz="1600" dirty="0"/>
              <a:t> Shah, who was suspended a day earlier over a Facebook post in 2014 suggesting Israelis sh</a:t>
            </a:r>
            <a:r>
              <a:rPr lang="en-US" altLang="en-US" sz="1800" dirty="0"/>
              <a:t>ould be moved </a:t>
            </a:r>
            <a:r>
              <a:rPr lang="en-US" altLang="en-US" sz="1800" dirty="0" err="1"/>
              <a:t>en</a:t>
            </a:r>
            <a:r>
              <a:rPr lang="en-US" altLang="en-US" sz="1800" dirty="0"/>
              <a:t> masse to the United States. </a:t>
            </a:r>
            <a:r>
              <a:rPr lang="en-US" altLang="en-US" sz="1800" dirty="0">
                <a:solidFill>
                  <a:schemeClr val="tx2"/>
                </a:solidFill>
              </a:rPr>
              <a:t>JTA, 4/28/2016, </a:t>
            </a:r>
            <a:r>
              <a:rPr lang="en-US" altLang="en-US" sz="500" dirty="0">
                <a:solidFill>
                  <a:schemeClr val="tx2"/>
                </a:solidFill>
                <a:hlinkClick r:id="rId2"/>
              </a:rPr>
              <a:t>http://www.jta.org/2016/04/28/news-opinion/world/labours-ex-mayor-of-london-hitler-was-a-zionist</a:t>
            </a:r>
            <a:r>
              <a:rPr lang="en-US" altLang="en-US" sz="500" dirty="0">
                <a:solidFill>
                  <a:schemeClr val="tx2"/>
                </a:solidFill>
              </a:rPr>
              <a:t> </a:t>
            </a:r>
          </a:p>
          <a:p>
            <a:pPr marL="0" indent="0">
              <a:buNone/>
            </a:pPr>
            <a:r>
              <a:rPr lang="en-US" altLang="en-US" sz="1800" dirty="0">
                <a:solidFill>
                  <a:schemeClr val="tx2"/>
                </a:solidFill>
              </a:rPr>
              <a:t>Anti-Semitic Campaign in Basel is Traced to a Jewish Student, </a:t>
            </a:r>
            <a:r>
              <a:rPr lang="en-US" altLang="en-US" sz="1800" dirty="0"/>
              <a:t>JTA, 3/8/1983, </a:t>
            </a:r>
            <a:r>
              <a:rPr lang="en-US" altLang="en-US" sz="500" dirty="0">
                <a:hlinkClick r:id="rId3"/>
              </a:rPr>
              <a:t>https://www.jta.org/1983/03/08/archive/anti-semitic-campaign-in-basel-is-traced-to-a-jewish-student</a:t>
            </a:r>
            <a:r>
              <a:rPr lang="en-US" altLang="en-US" sz="500" dirty="0"/>
              <a:t> </a:t>
            </a:r>
          </a:p>
          <a:p>
            <a:pPr marL="0" indent="0">
              <a:buNone/>
            </a:pPr>
            <a:r>
              <a:rPr lang="en-US" altLang="en-US" sz="1800" dirty="0">
                <a:solidFill>
                  <a:schemeClr val="tx2"/>
                </a:solidFill>
              </a:rPr>
              <a:t>Jewish Center Bomb Threat Suspect Is Arrested in Israel</a:t>
            </a:r>
            <a:r>
              <a:rPr lang="en-US" altLang="en-US" sz="1800" dirty="0"/>
              <a:t>, The New York Times, 3/23/2017, </a:t>
            </a:r>
            <a:r>
              <a:rPr lang="en-US" altLang="en-US" sz="500" dirty="0">
                <a:hlinkClick r:id="rId4"/>
              </a:rPr>
              <a:t>https://www.nytimes.com/2017/03/23/us/jcc-bomb-threats.html</a:t>
            </a:r>
            <a:r>
              <a:rPr lang="en-US" altLang="en-US" sz="500" dirty="0"/>
              <a:t> </a:t>
            </a:r>
          </a:p>
          <a:p>
            <a:pPr marL="0" indent="0">
              <a:buNone/>
            </a:pPr>
            <a:r>
              <a:rPr lang="en-US" altLang="en-US" sz="1800" dirty="0">
                <a:solidFill>
                  <a:schemeClr val="tx2"/>
                </a:solidFill>
              </a:rPr>
              <a:t>Why Did Adolf Hitler Hate the Jews?</a:t>
            </a:r>
            <a:r>
              <a:rPr lang="en-US" altLang="en-US" sz="1800" dirty="0"/>
              <a:t> </a:t>
            </a:r>
            <a:r>
              <a:rPr lang="en-US" altLang="en-US" sz="1800" dirty="0" err="1"/>
              <a:t>Haaretz</a:t>
            </a:r>
            <a:r>
              <a:rPr lang="en-US" altLang="en-US" sz="1800" dirty="0"/>
              <a:t>, 4/11/2016, </a:t>
            </a:r>
            <a:r>
              <a:rPr lang="en-US" altLang="en-US" sz="1000" dirty="0">
                <a:hlinkClick r:id="rId5"/>
              </a:rPr>
              <a:t>https://www.haaretz.com/jewish/holocaust-remembrance-day/why-did-adolf-hitler-hate-the-jews-1.5088390</a:t>
            </a:r>
            <a:r>
              <a:rPr lang="en-US" altLang="en-US" sz="1000" dirty="0"/>
              <a:t> </a:t>
            </a:r>
          </a:p>
          <a:p>
            <a:pPr marL="0" indent="0">
              <a:buNone/>
            </a:pPr>
            <a:r>
              <a:rPr lang="en-US" altLang="en-US" sz="1800" dirty="0">
                <a:solidFill>
                  <a:schemeClr val="tx2"/>
                </a:solidFill>
              </a:rPr>
              <a:t>DNA Tests Reveal Hitler's Jewish and African Roots</a:t>
            </a:r>
            <a:r>
              <a:rPr lang="en-US" altLang="en-US" sz="1800" dirty="0"/>
              <a:t>,</a:t>
            </a:r>
            <a:r>
              <a:rPr lang="en-US" altLang="en-US" sz="1000" dirty="0"/>
              <a:t> </a:t>
            </a:r>
            <a:r>
              <a:rPr lang="en-US" altLang="en-US" sz="1800" dirty="0" err="1"/>
              <a:t>Haaretz</a:t>
            </a:r>
            <a:r>
              <a:rPr lang="en-US" altLang="en-US" sz="1800" dirty="0"/>
              <a:t>, 8/24/2010,</a:t>
            </a:r>
            <a:r>
              <a:rPr lang="en-US" altLang="en-US" sz="1000" dirty="0"/>
              <a:t> </a:t>
            </a:r>
            <a:r>
              <a:rPr lang="en-US" altLang="en-US" sz="1000" dirty="0">
                <a:hlinkClick r:id="rId6"/>
              </a:rPr>
              <a:t>https://www.haaretz.com/jewish/1.5104559</a:t>
            </a:r>
            <a:r>
              <a:rPr lang="en-US" altLang="en-US" sz="1000" dirty="0"/>
              <a:t> </a:t>
            </a:r>
          </a:p>
          <a:p>
            <a:pPr marL="0" indent="0">
              <a:buNone/>
            </a:pPr>
            <a:r>
              <a:rPr lang="en-US" altLang="en-US" sz="1800" dirty="0">
                <a:solidFill>
                  <a:schemeClr val="tx2"/>
                </a:solidFill>
              </a:rPr>
              <a:t>Hitler May Have Married a Jew, DNA Evidence Shows,</a:t>
            </a:r>
            <a:r>
              <a:rPr lang="en-US" altLang="en-US" sz="1000" dirty="0"/>
              <a:t> </a:t>
            </a:r>
            <a:r>
              <a:rPr lang="en-US" altLang="en-US" sz="1800" dirty="0" err="1"/>
              <a:t>Haaretz</a:t>
            </a:r>
            <a:r>
              <a:rPr lang="en-US" altLang="en-US" sz="1800" dirty="0"/>
              <a:t>, 4/5/2014</a:t>
            </a:r>
            <a:r>
              <a:rPr lang="en-US" altLang="en-US" sz="1000" dirty="0"/>
              <a:t>, </a:t>
            </a:r>
            <a:r>
              <a:rPr lang="en-US" altLang="en-US" sz="1000" dirty="0">
                <a:hlinkClick r:id="rId7"/>
              </a:rPr>
              <a:t>https://www.haaretz.com/jewish/hitler-may-have-married-a-jew-1.5244043</a:t>
            </a:r>
            <a:r>
              <a:rPr lang="en-US" altLang="en-US" sz="1000" dirty="0"/>
              <a:t> </a:t>
            </a:r>
          </a:p>
        </p:txBody>
      </p:sp>
      <p:sp>
        <p:nvSpPr>
          <p:cNvPr id="2" name="Rectangle 1"/>
          <p:cNvSpPr/>
          <p:nvPr/>
        </p:nvSpPr>
        <p:spPr>
          <a:xfrm>
            <a:off x="5867400" y="29570"/>
            <a:ext cx="3276600" cy="6986528"/>
          </a:xfrm>
          <a:prstGeom prst="rect">
            <a:avLst/>
          </a:prstGeom>
        </p:spPr>
        <p:txBody>
          <a:bodyPr wrap="square">
            <a:spAutoFit/>
          </a:bodyPr>
          <a:lstStyle/>
          <a:p>
            <a:r>
              <a:rPr lang="en-US" sz="2000" b="1" dirty="0">
                <a:solidFill>
                  <a:schemeClr val="tx2"/>
                </a:solidFill>
              </a:rPr>
              <a:t>Zionism Should be on Trial, Not Ken Livingstone</a:t>
            </a:r>
          </a:p>
          <a:p>
            <a:r>
              <a:rPr lang="en-US" sz="1200" dirty="0"/>
              <a:t>What is Zionism? This is the question that millions of people across the United Kingdom will undoubtedly have been asking themselves over recent days in light of the political crisis and media firestorm that’s been whipped up over allegations that the Jeremy </a:t>
            </a:r>
            <a:r>
              <a:rPr lang="en-US" sz="1200" dirty="0" err="1"/>
              <a:t>Corbyn</a:t>
            </a:r>
            <a:r>
              <a:rPr lang="en-US" sz="1200" dirty="0"/>
              <a:t>-led </a:t>
            </a:r>
            <a:r>
              <a:rPr lang="en-US" sz="1200" dirty="0" err="1"/>
              <a:t>Labour</a:t>
            </a:r>
            <a:r>
              <a:rPr lang="en-US" sz="1200" dirty="0"/>
              <a:t> Party has a problem with antisemitism. It is a crisis that has seen </a:t>
            </a:r>
            <a:r>
              <a:rPr lang="en-US" sz="1200" dirty="0" err="1"/>
              <a:t>Labour</a:t>
            </a:r>
            <a:r>
              <a:rPr lang="en-US" sz="1200" dirty="0"/>
              <a:t> MP </a:t>
            </a:r>
            <a:r>
              <a:rPr lang="en-US" sz="1200" dirty="0" err="1"/>
              <a:t>Naz</a:t>
            </a:r>
            <a:r>
              <a:rPr lang="en-US" sz="1200" dirty="0"/>
              <a:t> Shah suspended by the party, along with former mayor of London and </a:t>
            </a:r>
            <a:r>
              <a:rPr lang="en-US" sz="1200" dirty="0" err="1"/>
              <a:t>Labour</a:t>
            </a:r>
            <a:r>
              <a:rPr lang="en-US" sz="1200" dirty="0"/>
              <a:t> Party veteran Ken Livingstone – the former over Facebook comments that came to light, the latter over comments made in an interview he gave defending Shah during which he brought up the existence of the </a:t>
            </a:r>
            <a:r>
              <a:rPr lang="en-US" sz="1200" dirty="0" err="1"/>
              <a:t>Haavara</a:t>
            </a:r>
            <a:r>
              <a:rPr lang="en-US" sz="1200" dirty="0"/>
              <a:t> Agreement between the Nazis and Zionists in Germany to arrange the transfer of Jews from Germany to Palestine…</a:t>
            </a:r>
          </a:p>
          <a:p>
            <a:r>
              <a:rPr lang="en-US" sz="1200" dirty="0"/>
              <a:t>In taking things this far, however, in subjecting Ken Livingstone to trial-by-media over his comments on Zionism, his detractors have also unwittingly placed Zionism itself on trial, with the question of Zionism, as mentioned, undoubtedly now being pondered by millions of people who previously would have had zero interest in the subject. And what most of those people will inarguably find if they delve deep enough into that question, despite the determined efforts of Israel’s supporters to conflate Zionism with Judaism, is that this is a political doctrine and ideology responsible for crimes against humanity on a grand scale. </a:t>
            </a:r>
            <a:r>
              <a:rPr lang="en-US" sz="1200" dirty="0">
                <a:solidFill>
                  <a:schemeClr val="tx2"/>
                </a:solidFill>
              </a:rPr>
              <a:t>By John Wight, </a:t>
            </a:r>
            <a:r>
              <a:rPr lang="en-US" sz="1200" dirty="0" err="1">
                <a:solidFill>
                  <a:schemeClr val="tx2"/>
                </a:solidFill>
              </a:rPr>
              <a:t>Counterpounch</a:t>
            </a:r>
            <a:r>
              <a:rPr lang="en-US" sz="1200" dirty="0">
                <a:solidFill>
                  <a:schemeClr val="tx2"/>
                </a:solidFill>
              </a:rPr>
              <a:t>, 5/3/2016, </a:t>
            </a:r>
            <a:r>
              <a:rPr lang="en-US" sz="800" dirty="0">
                <a:solidFill>
                  <a:schemeClr val="tx2"/>
                </a:solidFill>
                <a:hlinkClick r:id="rId8"/>
              </a:rPr>
              <a:t>http://www.counterpunch.org/2016/05/03/zionism-should-be-on-trial-not-ken-livingstone</a:t>
            </a:r>
            <a:r>
              <a:rPr lang="en-US" sz="1200" dirty="0">
                <a:hlinkClick r:id="rId8"/>
              </a:rPr>
              <a:t>/</a:t>
            </a:r>
            <a:r>
              <a:rPr lang="en-US" sz="1200" dirty="0"/>
              <a:t> </a:t>
            </a:r>
          </a:p>
        </p:txBody>
      </p:sp>
      <p:cxnSp>
        <p:nvCxnSpPr>
          <p:cNvPr id="7" name="Straight Connector 6"/>
          <p:cNvCxnSpPr/>
          <p:nvPr/>
        </p:nvCxnSpPr>
        <p:spPr bwMode="auto">
          <a:xfrm>
            <a:off x="5867400" y="0"/>
            <a:ext cx="0" cy="6858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1" y="3810000"/>
            <a:ext cx="58674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1" y="4419600"/>
            <a:ext cx="58674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5029200"/>
            <a:ext cx="586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0" y="5562600"/>
            <a:ext cx="5867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0" y="6096000"/>
            <a:ext cx="58674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0" y="0"/>
            <a:ext cx="9144000" cy="2286000"/>
          </a:xfrm>
        </p:spPr>
        <p:txBody>
          <a:bodyPr/>
          <a:lstStyle/>
          <a:p>
            <a:r>
              <a:rPr lang="en-US" altLang="en-US" sz="4800" b="1" dirty="0"/>
              <a:t>Leno will make first visit to Israel to emcee </a:t>
            </a:r>
            <a:r>
              <a:rPr lang="en-US" altLang="en-US" b="1" dirty="0"/>
              <a:t>Genesis Prize ceremony</a:t>
            </a:r>
            <a:br>
              <a:rPr lang="en-US" altLang="en-US" b="1" dirty="0"/>
            </a:br>
            <a:r>
              <a:rPr lang="en-US" altLang="en-US" sz="1800" b="1" dirty="0">
                <a:solidFill>
                  <a:schemeClr val="tx1"/>
                </a:solidFill>
              </a:rPr>
              <a:t>GTA, May 1, 2014 12:51pm, </a:t>
            </a:r>
            <a:br>
              <a:rPr lang="en-US" altLang="en-US" sz="1800" b="1" dirty="0">
                <a:solidFill>
                  <a:schemeClr val="tx1"/>
                </a:solidFill>
              </a:rPr>
            </a:br>
            <a:r>
              <a:rPr lang="en-US" altLang="en-US" sz="1400" dirty="0">
                <a:solidFill>
                  <a:schemeClr val="tx1"/>
                </a:solidFill>
                <a:hlinkClick r:id="rId2"/>
              </a:rPr>
              <a:t>http://www.jta.org/2014/05/01/news-opinion/israel-middle-east/leno-will-make-first-visit-to-israel-to-present-genesis-prize-2</a:t>
            </a:r>
            <a:endParaRPr lang="en-US" altLang="en-US" sz="1400" dirty="0">
              <a:solidFill>
                <a:schemeClr val="tx1"/>
              </a:solidFill>
            </a:endParaRPr>
          </a:p>
        </p:txBody>
      </p:sp>
      <p:sp>
        <p:nvSpPr>
          <p:cNvPr id="125955" name="Content Placeholder 2"/>
          <p:cNvSpPr>
            <a:spLocks noGrp="1"/>
          </p:cNvSpPr>
          <p:nvPr>
            <p:ph idx="1"/>
          </p:nvPr>
        </p:nvSpPr>
        <p:spPr>
          <a:xfrm>
            <a:off x="0" y="2438400"/>
            <a:ext cx="9144000" cy="4419600"/>
          </a:xfrm>
        </p:spPr>
        <p:txBody>
          <a:bodyPr/>
          <a:lstStyle/>
          <a:p>
            <a:pPr marL="0" indent="0">
              <a:buFontTx/>
              <a:buNone/>
            </a:pPr>
            <a:r>
              <a:rPr lang="en-US" altLang="en-US" sz="2700" dirty="0"/>
              <a:t>JERUSALEM (JTA) — Former “Tonight Show” host Jay Leno will visit Israel to host the presentation of the inaugural Genesis Prize.</a:t>
            </a:r>
          </a:p>
          <a:p>
            <a:pPr marL="0" indent="0">
              <a:buFontTx/>
              <a:buNone/>
            </a:pPr>
            <a:r>
              <a:rPr lang="en-US" altLang="en-US" sz="2700" dirty="0"/>
              <a:t>The May 22 ceremony in Jerusalem will honor former New York City Mayor Michael Bloomberg with the $1 million award.</a:t>
            </a:r>
          </a:p>
          <a:p>
            <a:pPr marL="0" indent="0">
              <a:buFontTx/>
              <a:buNone/>
            </a:pPr>
            <a:r>
              <a:rPr lang="en-US" altLang="en-US" sz="2700" dirty="0"/>
              <a:t>“</a:t>
            </a:r>
            <a:r>
              <a:rPr lang="en-US" altLang="en-US" sz="2700" dirty="0">
                <a:solidFill>
                  <a:schemeClr val="tx2"/>
                </a:solidFill>
              </a:rPr>
              <a:t>Jay Leno is a comedic icon who has entertained millions of people around the world for over 20 years,” said Stan </a:t>
            </a:r>
            <a:r>
              <a:rPr lang="en-US" altLang="en-US" sz="2700" dirty="0" err="1">
                <a:solidFill>
                  <a:schemeClr val="tx2"/>
                </a:solidFill>
              </a:rPr>
              <a:t>Polovets</a:t>
            </a:r>
            <a:r>
              <a:rPr lang="en-US" altLang="en-US" sz="2700" dirty="0">
                <a:solidFill>
                  <a:schemeClr val="tx2"/>
                </a:solidFill>
              </a:rPr>
              <a:t>, board chairman of the Genesis Prize Foundation. “What many don’t know, however, is that he is also a great friend to Israel</a:t>
            </a:r>
            <a:r>
              <a:rPr lang="en-US" altLang="en-US" sz="2700" dirty="0"/>
              <a: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2"/>
          <p:cNvSpPr>
            <a:spLocks noChangeArrowheads="1"/>
          </p:cNvSpPr>
          <p:nvPr/>
        </p:nvSpPr>
        <p:spPr bwMode="auto">
          <a:xfrm>
            <a:off x="14288" y="0"/>
            <a:ext cx="9129712"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400" b="1" dirty="0">
                <a:solidFill>
                  <a:schemeClr val="tx2"/>
                </a:solidFill>
              </a:rPr>
              <a:t>Facebook IPO: Good for the Jews?</a:t>
            </a:r>
          </a:p>
          <a:p>
            <a:pPr eaLnBrk="1" hangingPunct="1">
              <a:spcBef>
                <a:spcPct val="0"/>
              </a:spcBef>
              <a:buFontTx/>
              <a:buNone/>
            </a:pPr>
            <a:endParaRPr lang="en-US" altLang="en-US" sz="2800" dirty="0"/>
          </a:p>
          <a:p>
            <a:pPr eaLnBrk="1" hangingPunct="1">
              <a:spcBef>
                <a:spcPct val="0"/>
              </a:spcBef>
              <a:buFontTx/>
              <a:buNone/>
            </a:pPr>
            <a:r>
              <a:rPr lang="en-US" altLang="en-US" sz="2800" dirty="0"/>
              <a:t>“…On the eve of Facebook’s initial public offering, scheduled for Friday, Jews -- like everyone else -- are still figuring out how Facebook can serve their personal or professional needs.</a:t>
            </a:r>
          </a:p>
          <a:p>
            <a:pPr eaLnBrk="1" hangingPunct="1">
              <a:spcBef>
                <a:spcPct val="0"/>
              </a:spcBef>
              <a:buFontTx/>
              <a:buNone/>
            </a:pPr>
            <a:r>
              <a:rPr lang="en-US" altLang="en-US" sz="2800" dirty="0"/>
              <a:t>What </a:t>
            </a:r>
            <a:r>
              <a:rPr lang="en-US" altLang="en-US" sz="2800" dirty="0">
                <a:hlinkClick r:id="rId2"/>
              </a:rPr>
              <a:t>started out in a college dorm room</a:t>
            </a:r>
            <a:r>
              <a:rPr lang="en-US" altLang="en-US" sz="2800" dirty="0"/>
              <a:t> in 2003 as a way for Harvard students to rate women’s comparative “hotness” (it was then called Facemash.com) has morphed into a medium for more than 900 million people worldwide to communicate with each other, rally support or opposition, publicize news, make money, flirt and fulminate in ways both profound and mundane about the million and one things happening at any given moment…”</a:t>
            </a:r>
          </a:p>
          <a:p>
            <a:pPr eaLnBrk="1" hangingPunct="1">
              <a:spcBef>
                <a:spcPct val="0"/>
              </a:spcBef>
              <a:buFontTx/>
              <a:buNone/>
            </a:pPr>
            <a:r>
              <a:rPr lang="en-US" altLang="en-US" sz="1800" dirty="0"/>
              <a:t>Jewish Telegraphic Agency, May 15, 2012, </a:t>
            </a:r>
            <a:r>
              <a:rPr lang="en-US" altLang="en-US" sz="1800" dirty="0">
                <a:hlinkClick r:id="rId3"/>
              </a:rPr>
              <a:t>http://www.jta.org/news/article/2012/05/15/3095541/facebook-ipo-good-for-the-jews</a:t>
            </a:r>
            <a:r>
              <a:rPr lang="en-US" altLang="en-US" sz="1800" dirty="0"/>
              <a:t>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ChangeArrowheads="1"/>
          </p:cNvSpPr>
          <p:nvPr/>
        </p:nvSpPr>
        <p:spPr bwMode="auto">
          <a:xfrm>
            <a:off x="0" y="1371600"/>
            <a:ext cx="9158288"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“BERLIN (JTA) — A caricature of Facebook founder Mark Zuckerberg in a German newspaper has drawn charges of anti-Semitism against the artist and newspaper.</a:t>
            </a:r>
          </a:p>
          <a:p>
            <a:pPr eaLnBrk="1" hangingPunct="1">
              <a:spcBef>
                <a:spcPct val="0"/>
              </a:spcBef>
              <a:buFontTx/>
              <a:buNone/>
            </a:pPr>
            <a:r>
              <a:rPr lang="en-US" altLang="en-US" sz="1800" dirty="0"/>
              <a:t>The Simon Wiesenthal Center protested the depiction of Zuckerberg by artist </a:t>
            </a:r>
            <a:r>
              <a:rPr lang="en-US" altLang="en-US" sz="1800" dirty="0" err="1"/>
              <a:t>Burkhard</a:t>
            </a:r>
            <a:r>
              <a:rPr lang="en-US" altLang="en-US" sz="1800" dirty="0"/>
              <a:t> Mohr in the </a:t>
            </a:r>
            <a:r>
              <a:rPr lang="en-US" altLang="en-US" sz="1800" dirty="0" err="1"/>
              <a:t>Suddeutsche</a:t>
            </a:r>
            <a:r>
              <a:rPr lang="en-US" altLang="en-US" sz="1800" dirty="0"/>
              <a:t> </a:t>
            </a:r>
            <a:r>
              <a:rPr lang="en-US" altLang="en-US" sz="1800" dirty="0" err="1"/>
              <a:t>Zeitungas</a:t>
            </a:r>
            <a:r>
              <a:rPr lang="en-US" altLang="en-US" sz="1800" dirty="0"/>
              <a:t> daily Feb. 21 featuring the 29-year-old Jewish entrepreneur as an octopus reaching with its tentacles to control social media — a comment on Facebook’s acquisition of WhatsApp announced last week... Rabbi Abraham Cooper, associate dean of the Wiesenthal Center, told the </a:t>
            </a:r>
            <a:r>
              <a:rPr lang="en-US" altLang="en-US" sz="1800" dirty="0" err="1"/>
              <a:t>Algemeiner</a:t>
            </a:r>
            <a:r>
              <a:rPr lang="en-US" altLang="en-US" sz="1800" dirty="0"/>
              <a:t> newspaper that the cartoon was “an outrage” that proves the artist is anti-Semitic.”</a:t>
            </a:r>
          </a:p>
          <a:p>
            <a:pPr eaLnBrk="1" hangingPunct="1">
              <a:spcBef>
                <a:spcPct val="0"/>
              </a:spcBef>
              <a:buFontTx/>
              <a:buNone/>
            </a:pPr>
            <a:r>
              <a:rPr lang="en-US" altLang="en-US" sz="1400" dirty="0">
                <a:solidFill>
                  <a:schemeClr val="tx2"/>
                </a:solidFill>
                <a:hlinkClick r:id="rId2"/>
              </a:rPr>
              <a:t>http://www.jta.org/2014/02/25/news-opinion/world/caricature-of-mark-zuckerberg-in-german-newspaper-called-anti-semitic</a:t>
            </a:r>
            <a:r>
              <a:rPr lang="en-US" altLang="en-US" sz="1400" dirty="0">
                <a:solidFill>
                  <a:schemeClr val="tx2"/>
                </a:solidFill>
              </a:rPr>
              <a:t> </a:t>
            </a:r>
          </a:p>
          <a:p>
            <a:pPr eaLnBrk="1" hangingPunct="1">
              <a:spcBef>
                <a:spcPct val="0"/>
              </a:spcBef>
              <a:buFontTx/>
              <a:buNone/>
            </a:pPr>
            <a:r>
              <a:rPr lang="en-US" altLang="en-US" sz="1400" dirty="0">
                <a:solidFill>
                  <a:schemeClr val="tx2"/>
                </a:solidFill>
                <a:hlinkClick r:id="rId3"/>
              </a:rPr>
              <a:t>http://www.dailymail.co.uk/news/article-2567167/Cartoon-German-newspaper-depicting-Mark-Zuckerberg-octopus-taking-world-starkly-reminiscent-Nazi-anti-Semitic-propaganda.html</a:t>
            </a:r>
            <a:r>
              <a:rPr lang="en-US" altLang="en-US" sz="1400" dirty="0">
                <a:solidFill>
                  <a:schemeClr val="tx2"/>
                </a:solidFill>
              </a:rPr>
              <a:t> </a:t>
            </a:r>
          </a:p>
          <a:p>
            <a:pPr eaLnBrk="1" hangingPunct="1">
              <a:spcBef>
                <a:spcPct val="0"/>
              </a:spcBef>
              <a:buFontTx/>
              <a:buNone/>
            </a:pPr>
            <a:r>
              <a:rPr lang="en-US" altLang="en-US" sz="3600" b="1" dirty="0">
                <a:solidFill>
                  <a:schemeClr val="tx2"/>
                </a:solidFill>
              </a:rPr>
              <a:t>Mark Zuckerberg Sues to Make His $100M Hawaii Estate Even More Private</a:t>
            </a:r>
            <a:r>
              <a:rPr lang="en-US" altLang="en-US" sz="1400" dirty="0"/>
              <a:t>: </a:t>
            </a:r>
          </a:p>
          <a:p>
            <a:pPr eaLnBrk="1" hangingPunct="1">
              <a:spcBef>
                <a:spcPct val="0"/>
              </a:spcBef>
              <a:buFontTx/>
              <a:buNone/>
            </a:pPr>
            <a:r>
              <a:rPr lang="en-US" altLang="en-US" sz="1400" dirty="0"/>
              <a:t>“Mark </a:t>
            </a:r>
            <a:r>
              <a:rPr lang="en-US" altLang="en-US" sz="1400" dirty="0" err="1"/>
              <a:t>Zuckberg</a:t>
            </a:r>
            <a:r>
              <a:rPr lang="en-US" altLang="en-US" sz="1400" dirty="0"/>
              <a:t> might have started the world’s premier social network, but he’s not in the mood for new friends when’s he on holiday at his 700-acre estate on Kauai. He’s now suing hundreds of Native Hawaiian families who own small plots in the middle of his estate, giving them the right to traverse his lands, reported the Honolulu Star Advertiser. If the legal action succeeds, the families will be forced to sell their property — inherited over the generations in some cases — to the highest bidder (presumably Zuckerberg) at a public auction... Zuckerberg bought the estate in 2014, paying $100 million in total. He is worth a total of $44.6 billion." </a:t>
            </a:r>
            <a:r>
              <a:rPr lang="en-US" altLang="en-US" sz="1400" dirty="0">
                <a:solidFill>
                  <a:schemeClr val="tx2"/>
                </a:solidFill>
              </a:rPr>
              <a:t>Forward, 1/19/2017, </a:t>
            </a:r>
            <a:r>
              <a:rPr lang="en-US" altLang="en-US" sz="1400" dirty="0">
                <a:solidFill>
                  <a:schemeClr val="tx2"/>
                </a:solidFill>
                <a:hlinkClick r:id="rId4"/>
              </a:rPr>
              <a:t>http://forward.com/fast-forward/360470/mark-zuckerberg-sues-to-make-his-100m-hawaii-estate-even-more-private/</a:t>
            </a:r>
            <a:r>
              <a:rPr lang="en-US" altLang="en-US" sz="1400" dirty="0">
                <a:solidFill>
                  <a:schemeClr val="tx2"/>
                </a:solidFill>
              </a:rPr>
              <a:t> </a:t>
            </a:r>
          </a:p>
        </p:txBody>
      </p:sp>
      <p:sp>
        <p:nvSpPr>
          <p:cNvPr id="128004" name="Rectangle 3"/>
          <p:cNvSpPr>
            <a:spLocks noChangeArrowheads="1"/>
          </p:cNvSpPr>
          <p:nvPr/>
        </p:nvSpPr>
        <p:spPr bwMode="auto">
          <a:xfrm>
            <a:off x="0" y="14288"/>
            <a:ext cx="91440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300" b="1" dirty="0">
                <a:solidFill>
                  <a:schemeClr val="tx2"/>
                </a:solidFill>
              </a:rPr>
              <a:t>Caricature of Mark Zuckerberg in German paper called anti-Semitic</a:t>
            </a:r>
          </a:p>
        </p:txBody>
      </p:sp>
      <p:cxnSp>
        <p:nvCxnSpPr>
          <p:cNvPr id="3" name="Straight Connector 2"/>
          <p:cNvCxnSpPr>
            <a:stCxn id="128002" idx="1"/>
            <a:endCxn id="128002" idx="3"/>
          </p:cNvCxnSpPr>
          <p:nvPr/>
        </p:nvCxnSpPr>
        <p:spPr bwMode="auto">
          <a:xfrm>
            <a:off x="0" y="4264700"/>
            <a:ext cx="915828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Box 1"/>
          <p:cNvSpPr txBox="1">
            <a:spLocks noChangeArrowheads="1"/>
          </p:cNvSpPr>
          <p:nvPr/>
        </p:nvSpPr>
        <p:spPr bwMode="auto">
          <a:xfrm>
            <a:off x="0" y="0"/>
            <a:ext cx="64770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UK paper posts anti-Israel cartoon on Holocaust day [2013]--</a:t>
            </a:r>
            <a:r>
              <a:rPr lang="en-US" altLang="en-US" sz="1800" dirty="0"/>
              <a:t>On Holocaust Memorial Day, 'Sunday Times' publishes cartoon depicting [Israeli] PM [Netanyahu] paving wall with Palestinian blood. </a:t>
            </a:r>
            <a:r>
              <a:rPr lang="en-US" altLang="en-US" sz="1800" dirty="0">
                <a:solidFill>
                  <a:schemeClr val="tx2"/>
                </a:solidFill>
              </a:rPr>
              <a:t>The Jerusalem Post, 1/27/2013,</a:t>
            </a:r>
            <a:r>
              <a:rPr lang="en-US" altLang="en-US" sz="2400" dirty="0">
                <a:solidFill>
                  <a:schemeClr val="tx2"/>
                </a:solidFill>
              </a:rPr>
              <a:t> </a:t>
            </a:r>
            <a:r>
              <a:rPr lang="en-US" altLang="en-US" sz="1000" dirty="0">
                <a:hlinkClick r:id="rId2"/>
              </a:rPr>
              <a:t>http://www.jpost.com/JewishWorld/JewishNews/Article.aspx?id=301128</a:t>
            </a:r>
            <a:r>
              <a:rPr lang="en-US" altLang="en-US" sz="1000" dirty="0"/>
              <a:t> </a:t>
            </a:r>
          </a:p>
          <a:p>
            <a:pPr eaLnBrk="1" hangingPunct="1">
              <a:spcBef>
                <a:spcPct val="0"/>
              </a:spcBef>
              <a:buFontTx/>
              <a:buNone/>
            </a:pPr>
            <a:endParaRPr lang="en-US" altLang="en-US" sz="1000" dirty="0"/>
          </a:p>
          <a:p>
            <a:pPr eaLnBrk="1" hangingPunct="1">
              <a:spcBef>
                <a:spcPct val="0"/>
              </a:spcBef>
              <a:buFontTx/>
              <a:buNone/>
            </a:pPr>
            <a:r>
              <a:rPr lang="en-US" altLang="en-US" sz="1800" b="1" dirty="0">
                <a:solidFill>
                  <a:schemeClr val="tx2"/>
                </a:solidFill>
              </a:rPr>
              <a:t>Holocaust denier ordered to visit concentration camps and write about them: </a:t>
            </a:r>
            <a:r>
              <a:rPr lang="en-US" altLang="en-US" sz="1800" dirty="0"/>
              <a:t>A court in Brussels has ordered a former Belgian lawmaker to visit five Nazi concentration camps and write about his experiences as punishment for publicly denying the Holocaust, a crime in Belgium</a:t>
            </a:r>
            <a:r>
              <a:rPr lang="en-US" altLang="en-US" sz="1800" b="1" dirty="0">
                <a:solidFill>
                  <a:schemeClr val="tx2"/>
                </a:solidFill>
              </a:rPr>
              <a:t>, </a:t>
            </a:r>
            <a:r>
              <a:rPr lang="en-US" altLang="en-US" sz="1800" dirty="0">
                <a:solidFill>
                  <a:schemeClr val="tx2"/>
                </a:solidFill>
              </a:rPr>
              <a:t>The Washington Post, 9/25/2017</a:t>
            </a:r>
            <a:r>
              <a:rPr lang="en-US" altLang="en-US" sz="2000" dirty="0">
                <a:solidFill>
                  <a:schemeClr val="tx2"/>
                </a:solidFill>
              </a:rPr>
              <a:t>,</a:t>
            </a:r>
            <a:r>
              <a:rPr lang="en-US" altLang="en-US" sz="2000" dirty="0"/>
              <a:t> </a:t>
            </a:r>
            <a:r>
              <a:rPr lang="en-US" altLang="en-US" sz="500" dirty="0">
                <a:hlinkClick r:id="rId3"/>
              </a:rPr>
              <a:t>https://www.washingtonpost.com/news/morning-mix/wp/2017/09/25/holocaust-denier-ordered-to-visit-concentration-camps-and-write-about-them/?hpid=hp_hp-morning-mix_mm-denier%3Ahomepage%2Fstory&amp;utm_term=.1407690b9873</a:t>
            </a:r>
            <a:r>
              <a:rPr lang="en-US" altLang="en-US" sz="500" dirty="0"/>
              <a:t>  </a:t>
            </a:r>
          </a:p>
          <a:p>
            <a:pPr eaLnBrk="1" hangingPunct="1">
              <a:spcBef>
                <a:spcPct val="0"/>
              </a:spcBef>
              <a:buFontTx/>
              <a:buNone/>
            </a:pPr>
            <a:endParaRPr lang="en-US" altLang="en-US" sz="900" dirty="0"/>
          </a:p>
          <a:p>
            <a:pPr eaLnBrk="1" hangingPunct="1">
              <a:spcBef>
                <a:spcPct val="0"/>
              </a:spcBef>
              <a:buFontTx/>
              <a:buNone/>
            </a:pPr>
            <a:r>
              <a:rPr lang="en-US" altLang="en-US" sz="1800" b="1" dirty="0">
                <a:solidFill>
                  <a:schemeClr val="tx2"/>
                </a:solidFill>
              </a:rPr>
              <a:t>Polish President Andrzej </a:t>
            </a:r>
            <a:r>
              <a:rPr lang="en-US" altLang="en-US" sz="1800" b="1" dirty="0" err="1">
                <a:solidFill>
                  <a:schemeClr val="tx2"/>
                </a:solidFill>
              </a:rPr>
              <a:t>Duda</a:t>
            </a:r>
            <a:r>
              <a:rPr lang="en-US" altLang="en-US" sz="1800" b="1" dirty="0">
                <a:solidFill>
                  <a:schemeClr val="tx2"/>
                </a:solidFill>
              </a:rPr>
              <a:t> signed a bill on Tuesday that authorizes jail time for people convicted of suggesting the country was complicit in the Holocaus</a:t>
            </a:r>
            <a:r>
              <a:rPr lang="en-US" altLang="en-US" sz="1800" dirty="0"/>
              <a:t>t. NPR, 2/6/2018</a:t>
            </a:r>
            <a:r>
              <a:rPr lang="en-US" altLang="en-US" sz="900" dirty="0"/>
              <a:t>, </a:t>
            </a:r>
            <a:r>
              <a:rPr lang="en-US" altLang="en-US" sz="800" dirty="0">
                <a:hlinkClick r:id="rId4"/>
              </a:rPr>
              <a:t>https://www.npr.org/sections/thetwo-way/2018/02/06/583765527/polish-president-signs-bill-giving-jail-time-for-implicating-poland-in-the-holoc</a:t>
            </a:r>
            <a:r>
              <a:rPr lang="en-US" altLang="en-US" sz="800" dirty="0"/>
              <a:t> </a:t>
            </a:r>
          </a:p>
          <a:p>
            <a:pPr eaLnBrk="1" hangingPunct="1">
              <a:spcBef>
                <a:spcPct val="0"/>
              </a:spcBef>
              <a:buFontTx/>
              <a:buNone/>
            </a:pPr>
            <a:endParaRPr lang="en-US" altLang="en-US" sz="800" dirty="0"/>
          </a:p>
          <a:p>
            <a:pPr eaLnBrk="1" hangingPunct="1">
              <a:spcBef>
                <a:spcPct val="0"/>
              </a:spcBef>
              <a:buFontTx/>
              <a:buNone/>
            </a:pPr>
            <a:r>
              <a:rPr lang="en-US" altLang="en-US" sz="1800" b="1" dirty="0">
                <a:solidFill>
                  <a:schemeClr val="tx2"/>
                </a:solidFill>
              </a:rPr>
              <a:t>Cartoonist fired from Israeli mag for drawing Netanyahu as an Orwellian pig</a:t>
            </a:r>
            <a:r>
              <a:rPr lang="en-US" altLang="en-US" sz="1800" dirty="0"/>
              <a:t>. RT, 7/26/2018, </a:t>
            </a:r>
            <a:r>
              <a:rPr lang="en-US" altLang="en-US" sz="800" dirty="0">
                <a:hlinkClick r:id="rId5"/>
              </a:rPr>
              <a:t>https://www.rt.com/news/434374-cartoonist-fired-netanyahu-pig-israel/</a:t>
            </a:r>
            <a:r>
              <a:rPr lang="en-US" altLang="en-US" sz="800" dirty="0"/>
              <a:t> </a:t>
            </a:r>
          </a:p>
          <a:p>
            <a:pPr eaLnBrk="1" hangingPunct="1">
              <a:spcBef>
                <a:spcPct val="0"/>
              </a:spcBef>
              <a:buFontTx/>
              <a:buNone/>
            </a:pPr>
            <a:endParaRPr lang="en-US" altLang="en-US" sz="800" dirty="0"/>
          </a:p>
          <a:p>
            <a:pPr eaLnBrk="1" hangingPunct="1">
              <a:spcBef>
                <a:spcPct val="0"/>
              </a:spcBef>
              <a:buFontTx/>
              <a:buNone/>
            </a:pPr>
            <a:r>
              <a:rPr lang="en-US" altLang="en-US" sz="1800" b="1" dirty="0" err="1">
                <a:solidFill>
                  <a:schemeClr val="tx2"/>
                </a:solidFill>
              </a:rPr>
              <a:t>Haaretz</a:t>
            </a:r>
            <a:r>
              <a:rPr lang="en-US" altLang="en-US" sz="1800" b="1" dirty="0">
                <a:solidFill>
                  <a:schemeClr val="tx2"/>
                </a:solidFill>
              </a:rPr>
              <a:t> Published a Cartoon 38 Years Ago Depicting Israeli Leaders as Pigs. Nobody Got Fired. </a:t>
            </a:r>
            <a:r>
              <a:rPr lang="en-US" altLang="en-US" sz="1800" dirty="0" err="1"/>
              <a:t>Haaretz</a:t>
            </a:r>
            <a:r>
              <a:rPr lang="en-US" altLang="en-US" sz="1800" dirty="0"/>
              <a:t> published a similar cartoon in 1980, </a:t>
            </a:r>
            <a:r>
              <a:rPr lang="en-US" altLang="en-US" sz="1800" dirty="0" err="1"/>
              <a:t>Haaretz</a:t>
            </a:r>
            <a:r>
              <a:rPr lang="en-US" altLang="en-US" sz="1800" dirty="0"/>
              <a:t>, 7/26/2018, </a:t>
            </a:r>
            <a:r>
              <a:rPr lang="en-US" altLang="en-US" sz="800" dirty="0">
                <a:hlinkClick r:id="rId6"/>
              </a:rPr>
              <a:t>https://www.haaretz.com/israel-news/a-1980-haaretz-cartoon-depicted-leaders-as-pigs-nobody-got-fired-1.6316410</a:t>
            </a:r>
            <a:r>
              <a:rPr lang="en-US" altLang="en-US" sz="800" dirty="0"/>
              <a:t> </a:t>
            </a:r>
          </a:p>
        </p:txBody>
      </p:sp>
      <p:pic>
        <p:nvPicPr>
          <p:cNvPr id="129027" name="Picture 5" descr="http://www.jpost.com/HttpHandlers/ShowImage.ashx?ID=21236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7575" y="-76201"/>
            <a:ext cx="2630432" cy="6690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8" name="Rectangle 1"/>
          <p:cNvSpPr>
            <a:spLocks noChangeArrowheads="1"/>
          </p:cNvSpPr>
          <p:nvPr/>
        </p:nvSpPr>
        <p:spPr bwMode="auto">
          <a:xfrm>
            <a:off x="6497693" y="6613847"/>
            <a:ext cx="27432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800" dirty="0">
                <a:hlinkClick r:id="rId8"/>
              </a:rPr>
              <a:t>http://www.jpost.com/HttpHandlers/ShowImage.ashx?ID=21</a:t>
            </a:r>
            <a:r>
              <a:rPr lang="en-US" altLang="en-US" sz="800" dirty="0"/>
              <a:t> </a:t>
            </a:r>
          </a:p>
        </p:txBody>
      </p:sp>
      <p:sp>
        <p:nvSpPr>
          <p:cNvPr id="3" name="Rectangle 2"/>
          <p:cNvSpPr/>
          <p:nvPr/>
        </p:nvSpPr>
        <p:spPr>
          <a:xfrm flipH="1">
            <a:off x="6477000" y="649288"/>
            <a:ext cx="2667000" cy="307975"/>
          </a:xfrm>
          <a:prstGeom prst="rect">
            <a:avLst/>
          </a:prstGeom>
        </p:spPr>
        <p:txBody>
          <a:bodyPr>
            <a:spAutoFit/>
          </a:bodyPr>
          <a:lstStyle/>
          <a:p>
            <a:pPr>
              <a:defRPr/>
            </a:pPr>
            <a:r>
              <a:rPr lang="en-US" sz="1400" dirty="0">
                <a:solidFill>
                  <a:schemeClr val="bg1"/>
                </a:solidFill>
                <a:effectLst>
                  <a:outerShdw blurRad="38100" dist="38100" dir="2700000" algn="tl">
                    <a:srgbClr val="000000">
                      <a:alpha val="43137"/>
                    </a:srgbClr>
                  </a:outerShdw>
                </a:effectLst>
              </a:rPr>
              <a:t>“Will cementing peace continue?” </a:t>
            </a:r>
          </a:p>
        </p:txBody>
      </p:sp>
      <p:cxnSp>
        <p:nvCxnSpPr>
          <p:cNvPr id="4" name="Straight Connector 3"/>
          <p:cNvCxnSpPr/>
          <p:nvPr/>
        </p:nvCxnSpPr>
        <p:spPr bwMode="auto">
          <a:xfrm>
            <a:off x="0" y="1447800"/>
            <a:ext cx="6477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3124200"/>
            <a:ext cx="64976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0" y="4191000"/>
            <a:ext cx="64976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0" y="4800600"/>
            <a:ext cx="6477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0" y="0"/>
            <a:ext cx="9144000" cy="2133600"/>
          </a:xfrm>
        </p:spPr>
        <p:txBody>
          <a:bodyPr/>
          <a:lstStyle/>
          <a:p>
            <a:r>
              <a:rPr lang="en-US" altLang="en-US" sz="6600" b="1"/>
              <a:t>Israeli "skunk" fouls West Bank protests</a:t>
            </a:r>
            <a:br>
              <a:rPr lang="en-US" altLang="en-US" sz="5400" b="1"/>
            </a:br>
            <a:r>
              <a:rPr lang="en-US" altLang="en-US" sz="1600" b="1">
                <a:hlinkClick r:id="rId2"/>
              </a:rPr>
              <a:t>http://www.reuters.com/article/2012/09/03/us-israel-palestinians-skunk-idUSBRE88208W20120903</a:t>
            </a:r>
            <a:r>
              <a:rPr lang="en-US" altLang="en-US" sz="1600" b="1"/>
              <a:t> </a:t>
            </a:r>
            <a:endParaRPr lang="en-US" altLang="en-US" sz="1600"/>
          </a:p>
        </p:txBody>
      </p:sp>
      <p:sp>
        <p:nvSpPr>
          <p:cNvPr id="130051" name="Content Placeholder 2"/>
          <p:cNvSpPr>
            <a:spLocks noGrp="1"/>
          </p:cNvSpPr>
          <p:nvPr>
            <p:ph idx="1"/>
          </p:nvPr>
        </p:nvSpPr>
        <p:spPr>
          <a:xfrm>
            <a:off x="0" y="2209800"/>
            <a:ext cx="9144000" cy="4648200"/>
          </a:xfrm>
        </p:spPr>
        <p:txBody>
          <a:bodyPr/>
          <a:lstStyle/>
          <a:p>
            <a:pPr marL="0" indent="0">
              <a:buFontTx/>
              <a:buNone/>
            </a:pPr>
            <a:r>
              <a:rPr lang="en-US" altLang="en-US" sz="2400" dirty="0"/>
              <a:t>(Reuters) - Imagine taking a chunk of rotting corpse from a stagnant sewer, placing it in a blender and spraying the filthy liquid in your face. Your gag reflex goes off the charts and you can't escape, because the nauseating stench persists for days.</a:t>
            </a:r>
          </a:p>
          <a:p>
            <a:pPr marL="0" indent="0">
              <a:buFontTx/>
              <a:buNone/>
            </a:pPr>
            <a:r>
              <a:rPr lang="en-US" altLang="en-US" sz="2400" dirty="0"/>
              <a:t>This is "skunk", a fearsome but non-lethal tool in Israel's arsenal of weapons for crowd control. It comes in armored tanker trucks fitted with a cannon that can spray a jet of stinking fluid over crowds who know how to cope with plain old tear gas.</a:t>
            </a:r>
          </a:p>
          <a:p>
            <a:pPr marL="0" indent="0">
              <a:buFontTx/>
              <a:buNone/>
            </a:pPr>
            <a:r>
              <a:rPr lang="en-US" altLang="en-US" sz="2400" dirty="0"/>
              <a:t>While the army calls skunk an attempt to minimize casualties, rights groups dismiss it as a fig-leaf for the use of deadlier force against protesters in the occupied West Bank.</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a:xfrm>
            <a:off x="0" y="0"/>
            <a:ext cx="9144000" cy="1371600"/>
          </a:xfrm>
        </p:spPr>
        <p:txBody>
          <a:bodyPr/>
          <a:lstStyle/>
          <a:p>
            <a:r>
              <a:rPr lang="en-US" altLang="en-US" sz="4200" b="1" dirty="0"/>
              <a:t>IDF legal adviser: Detention of 5-year-old Palestinian boy was legitimate</a:t>
            </a:r>
          </a:p>
        </p:txBody>
      </p:sp>
      <p:sp>
        <p:nvSpPr>
          <p:cNvPr id="131075" name="Content Placeholder 2"/>
          <p:cNvSpPr>
            <a:spLocks noGrp="1"/>
          </p:cNvSpPr>
          <p:nvPr>
            <p:ph idx="1"/>
          </p:nvPr>
        </p:nvSpPr>
        <p:spPr>
          <a:xfrm>
            <a:off x="-11113" y="1447800"/>
            <a:ext cx="9155113" cy="1143000"/>
          </a:xfrm>
        </p:spPr>
        <p:txBody>
          <a:bodyPr/>
          <a:lstStyle/>
          <a:p>
            <a:pPr marL="0" indent="0">
              <a:buFontTx/>
              <a:buNone/>
            </a:pPr>
            <a:r>
              <a:rPr lang="en-US" altLang="en-US" sz="4000" dirty="0"/>
              <a:t>The Israel Defense Forces' detention of a five-year-old Palestinian boy in Hebron earlier this month was a legitimate step in order to “thwart the threat posed by the activities of a minor,” the IDF’s legal adviser in the West Bank has ruled. </a:t>
            </a:r>
            <a:r>
              <a:rPr lang="en-US" altLang="en-US" sz="4000" dirty="0" err="1">
                <a:solidFill>
                  <a:schemeClr val="tx2"/>
                </a:solidFill>
              </a:rPr>
              <a:t>Haaretz</a:t>
            </a:r>
            <a:r>
              <a:rPr lang="en-US" altLang="en-US" sz="4000" dirty="0">
                <a:solidFill>
                  <a:schemeClr val="tx2"/>
                </a:solidFill>
              </a:rPr>
              <a:t>, July 31, 2013,</a:t>
            </a:r>
            <a:r>
              <a:rPr lang="en-US" altLang="en-US" sz="4000" dirty="0"/>
              <a:t> </a:t>
            </a:r>
            <a:r>
              <a:rPr lang="en-US" altLang="en-US" sz="1800" dirty="0">
                <a:hlinkClick r:id="rId2"/>
              </a:rPr>
              <a:t>http://www.haaretz.com/news/diplomacy-defense/.premium-1.538995</a:t>
            </a:r>
            <a:r>
              <a:rPr lang="en-US" altLang="en-US" sz="1800" dirty="0"/>
              <a:t>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75" y="7938"/>
            <a:ext cx="5492750" cy="3794125"/>
          </a:xfrm>
        </p:spPr>
        <p:txBody>
          <a:bodyPr/>
          <a:lstStyle/>
          <a:p>
            <a:pPr marL="0" indent="0">
              <a:buFontTx/>
              <a:buNone/>
              <a:defRPr/>
            </a:pPr>
            <a:r>
              <a:rPr lang="en-US" sz="2700" b="1" dirty="0">
                <a:solidFill>
                  <a:schemeClr val="tx2"/>
                </a:solidFill>
                <a:effectLst>
                  <a:outerShdw blurRad="38100" dist="38100" dir="2700000" algn="tl">
                    <a:srgbClr val="000000">
                      <a:alpha val="43137"/>
                    </a:srgbClr>
                  </a:outerShdw>
                </a:effectLst>
              </a:rPr>
              <a:t>Israel’s connection to Ukraine crisis </a:t>
            </a:r>
          </a:p>
          <a:p>
            <a:pPr marL="0" indent="0">
              <a:buFontTx/>
              <a:buNone/>
              <a:defRPr/>
            </a:pPr>
            <a:r>
              <a:rPr lang="en-US" sz="2100" dirty="0">
                <a:solidFill>
                  <a:schemeClr val="tx2"/>
                </a:solidFill>
                <a:effectLst>
                  <a:outerShdw blurRad="38100" dist="38100" dir="2700000" algn="tl">
                    <a:srgbClr val="000000">
                      <a:alpha val="43137"/>
                    </a:srgbClr>
                  </a:outerShdw>
                </a:effectLst>
              </a:rPr>
              <a:t>[Ukraine and surrounding countries are the original homeland countries of the overwhelming majority of contemporary Jews, including almost all Israeli prime ministers and presidents] </a:t>
            </a:r>
          </a:p>
          <a:p>
            <a:pPr marL="0" indent="0">
              <a:buFontTx/>
              <a:buNone/>
              <a:defRPr/>
            </a:pPr>
            <a:r>
              <a:rPr lang="en-US" sz="1600" b="1" dirty="0">
                <a:solidFill>
                  <a:schemeClr val="tx2"/>
                </a:solidFill>
              </a:rPr>
              <a:t>The ex-Israeli soldier who led a Kiev fighting unit </a:t>
            </a:r>
          </a:p>
          <a:p>
            <a:pPr marL="0" indent="0">
              <a:buFontTx/>
              <a:buNone/>
              <a:defRPr/>
            </a:pPr>
            <a:r>
              <a:rPr lang="en-US" sz="1600" dirty="0">
                <a:solidFill>
                  <a:schemeClr val="tx2"/>
                </a:solidFill>
              </a:rPr>
              <a:t>'Delta' has headed 'the Blue Helmets of </a:t>
            </a:r>
            <a:r>
              <a:rPr lang="en-US" sz="1600" dirty="0" err="1">
                <a:solidFill>
                  <a:schemeClr val="tx2"/>
                </a:solidFill>
              </a:rPr>
              <a:t>Maidan</a:t>
            </a:r>
            <a:r>
              <a:rPr lang="en-US" sz="1600" dirty="0">
                <a:solidFill>
                  <a:schemeClr val="tx2"/>
                </a:solidFill>
              </a:rPr>
              <a:t>' of 40 men and women - including several IDF veterans - in violent clashes with government forces</a:t>
            </a:r>
            <a:r>
              <a:rPr lang="en-US" sz="1600" dirty="0"/>
              <a:t>--- </a:t>
            </a:r>
            <a:r>
              <a:rPr lang="en-US" sz="1800" dirty="0" err="1"/>
              <a:t>Haaretz</a:t>
            </a:r>
            <a:r>
              <a:rPr lang="en-US" sz="1800" dirty="0"/>
              <a:t>, 2/28/2014, </a:t>
            </a:r>
            <a:r>
              <a:rPr lang="en-US" sz="1200" dirty="0">
                <a:hlinkClick r:id="rId2"/>
              </a:rPr>
              <a:t>http://www.haaretz.com/news/world/1.577114</a:t>
            </a:r>
            <a:endParaRPr lang="en-US" sz="1200" dirty="0"/>
          </a:p>
        </p:txBody>
      </p:sp>
      <p:pic>
        <p:nvPicPr>
          <p:cNvPr id="132099" name="Picture 2" descr="Map of the Crimea peninsu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2913" y="-17463"/>
            <a:ext cx="3676650" cy="3311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581400" y="3802063"/>
            <a:ext cx="1905000" cy="3108543"/>
          </a:xfrm>
          <a:prstGeom prst="rect">
            <a:avLst/>
          </a:prstGeom>
        </p:spPr>
        <p:txBody>
          <a:bodyPr>
            <a:spAutoFit/>
          </a:bodyPr>
          <a:lstStyle/>
          <a:p>
            <a:pPr>
              <a:defRPr/>
            </a:pPr>
            <a:endParaRPr lang="en-US" sz="200" b="1" dirty="0">
              <a:solidFill>
                <a:schemeClr val="tx2"/>
              </a:solidFill>
            </a:endParaRPr>
          </a:p>
          <a:p>
            <a:pPr>
              <a:defRPr/>
            </a:pPr>
            <a:r>
              <a:rPr lang="en-US" sz="1600" b="1" dirty="0">
                <a:solidFill>
                  <a:schemeClr val="tx2"/>
                </a:solidFill>
              </a:rPr>
              <a:t>‘Death to Jews’ graffiti sprayed on Crimean synagogue </a:t>
            </a:r>
            <a:r>
              <a:rPr lang="en-US" sz="1600" dirty="0"/>
              <a:t>-- JTA, 2/28/2014, </a:t>
            </a:r>
            <a:r>
              <a:rPr lang="en-US" sz="800" dirty="0">
                <a:hlinkClick r:id="rId4"/>
              </a:rPr>
              <a:t>http://www.jta.org/2014/02/28/news-opinion/world/death-to-jews-graffiti-sprayed-on-crimean-synagogue</a:t>
            </a:r>
            <a:endParaRPr lang="en-US" sz="800" dirty="0"/>
          </a:p>
          <a:p>
            <a:pPr>
              <a:defRPr/>
            </a:pPr>
            <a:r>
              <a:rPr lang="en-US" sz="2000" b="1" dirty="0">
                <a:solidFill>
                  <a:schemeClr val="tx2"/>
                </a:solidFill>
                <a:effectLst>
                  <a:outerShdw blurRad="38100" dist="38100" dir="2700000" algn="tl">
                    <a:srgbClr val="000000">
                      <a:alpha val="43137"/>
                    </a:srgbClr>
                  </a:outerShdw>
                </a:effectLst>
              </a:rPr>
              <a:t>The So Very Jewish War on Russia, </a:t>
            </a:r>
            <a:r>
              <a:rPr lang="en-US" sz="2000" dirty="0">
                <a:effectLst>
                  <a:outerShdw blurRad="38100" dist="38100" dir="2700000" algn="tl">
                    <a:srgbClr val="000000">
                      <a:alpha val="43137"/>
                    </a:srgbClr>
                  </a:outerShdw>
                </a:effectLst>
              </a:rPr>
              <a:t>VT, 6/6/2018, </a:t>
            </a:r>
            <a:r>
              <a:rPr lang="en-US" sz="500" dirty="0">
                <a:effectLst>
                  <a:outerShdw blurRad="38100" dist="38100" dir="2700000" algn="tl">
                    <a:srgbClr val="000000">
                      <a:alpha val="43137"/>
                    </a:srgbClr>
                  </a:outerShdw>
                </a:effectLst>
                <a:hlinkClick r:id="rId5"/>
              </a:rPr>
              <a:t>https://www.veteranstoday.com/2018/06/06/the-so-very-jewish-war-on-russia</a:t>
            </a:r>
            <a:r>
              <a:rPr lang="en-US" sz="500" b="1" dirty="0">
                <a:solidFill>
                  <a:schemeClr val="tx2"/>
                </a:solidFill>
                <a:effectLst>
                  <a:outerShdw blurRad="38100" dist="38100" dir="2700000" algn="tl">
                    <a:srgbClr val="000000">
                      <a:alpha val="43137"/>
                    </a:srgbClr>
                  </a:outerShdw>
                </a:effectLst>
                <a:hlinkClick r:id="rId5"/>
              </a:rPr>
              <a:t>/</a:t>
            </a:r>
            <a:r>
              <a:rPr lang="en-US" sz="500" b="1" dirty="0">
                <a:solidFill>
                  <a:schemeClr val="tx2"/>
                </a:solidFill>
                <a:effectLst>
                  <a:outerShdw blurRad="38100" dist="38100" dir="2700000" algn="tl">
                    <a:srgbClr val="000000">
                      <a:alpha val="43137"/>
                    </a:srgbClr>
                  </a:outerShdw>
                </a:effectLst>
              </a:rPr>
              <a:t> </a:t>
            </a:r>
          </a:p>
        </p:txBody>
      </p:sp>
      <p:sp>
        <p:nvSpPr>
          <p:cNvPr id="5" name="TextBox 4"/>
          <p:cNvSpPr txBox="1"/>
          <p:nvPr/>
        </p:nvSpPr>
        <p:spPr>
          <a:xfrm>
            <a:off x="5456238" y="3152775"/>
            <a:ext cx="3649662" cy="3846513"/>
          </a:xfrm>
          <a:prstGeom prst="rect">
            <a:avLst/>
          </a:prstGeom>
          <a:noFill/>
        </p:spPr>
        <p:txBody>
          <a:bodyPr>
            <a:spAutoFit/>
          </a:bodyPr>
          <a:lstStyle/>
          <a:p>
            <a:pPr>
              <a:defRPr/>
            </a:pPr>
            <a:r>
              <a:rPr lang="en-US" sz="2800" b="1" dirty="0">
                <a:solidFill>
                  <a:schemeClr val="tx2"/>
                </a:solidFill>
              </a:rPr>
              <a:t>Crimea</a:t>
            </a:r>
          </a:p>
          <a:p>
            <a:pPr>
              <a:defRPr/>
            </a:pPr>
            <a:r>
              <a:rPr lang="en-US" sz="1800" dirty="0">
                <a:solidFill>
                  <a:schemeClr val="tx2"/>
                </a:solidFill>
              </a:rPr>
              <a:t>Autonomous republic within Ukraine</a:t>
            </a:r>
          </a:p>
          <a:p>
            <a:pPr>
              <a:defRPr/>
            </a:pPr>
            <a:r>
              <a:rPr lang="en-US" sz="1800" dirty="0">
                <a:solidFill>
                  <a:schemeClr val="tx2"/>
                </a:solidFill>
              </a:rPr>
              <a:t>Transferred from Russia in 1954</a:t>
            </a:r>
          </a:p>
          <a:p>
            <a:pPr>
              <a:defRPr/>
            </a:pPr>
            <a:r>
              <a:rPr lang="en-US" sz="1800" dirty="0"/>
              <a:t>Ethnic Russians - 58.5%*</a:t>
            </a:r>
          </a:p>
          <a:p>
            <a:pPr>
              <a:defRPr/>
            </a:pPr>
            <a:r>
              <a:rPr lang="en-US" sz="1800" dirty="0"/>
              <a:t>Ethnic Ukrainians - 24.4%*</a:t>
            </a:r>
          </a:p>
          <a:p>
            <a:pPr>
              <a:defRPr/>
            </a:pPr>
            <a:r>
              <a:rPr lang="en-US" sz="1800" dirty="0"/>
              <a:t>Crimean Tatars - 12.1%*</a:t>
            </a:r>
          </a:p>
          <a:p>
            <a:pPr>
              <a:defRPr/>
            </a:pPr>
            <a:r>
              <a:rPr lang="en-US" sz="1000" dirty="0"/>
              <a:t>****************************************</a:t>
            </a:r>
          </a:p>
          <a:p>
            <a:pPr>
              <a:defRPr/>
            </a:pPr>
            <a:r>
              <a:rPr lang="en-US" sz="1800" dirty="0"/>
              <a:t>Russia supplies discounted natural gas to Ukraine and Ukraine allows Russia to station: </a:t>
            </a:r>
          </a:p>
          <a:p>
            <a:pPr>
              <a:defRPr/>
            </a:pPr>
            <a:r>
              <a:rPr lang="en-US" sz="1200" dirty="0">
                <a:solidFill>
                  <a:schemeClr val="tx2"/>
                </a:solidFill>
                <a:effectLst>
                  <a:outerShdw blurRad="38100" dist="38100" dir="2700000" algn="tl">
                    <a:srgbClr val="000000">
                      <a:alpha val="43137"/>
                    </a:srgbClr>
                  </a:outerShdw>
                </a:effectLst>
              </a:rPr>
              <a:t>161 aircraft at Kasha and </a:t>
            </a:r>
            <a:r>
              <a:rPr lang="en-US" sz="1200" dirty="0" err="1">
                <a:solidFill>
                  <a:schemeClr val="tx2"/>
                </a:solidFill>
                <a:effectLst>
                  <a:outerShdw blurRad="38100" dist="38100" dir="2700000" algn="tl">
                    <a:srgbClr val="000000">
                      <a:alpha val="43137"/>
                    </a:srgbClr>
                  </a:outerShdw>
                </a:effectLst>
              </a:rPr>
              <a:t>Gvardeyska</a:t>
            </a:r>
            <a:r>
              <a:rPr lang="en-US" sz="1200" dirty="0">
                <a:solidFill>
                  <a:schemeClr val="tx2"/>
                </a:solidFill>
                <a:effectLst>
                  <a:outerShdw blurRad="38100" dist="38100" dir="2700000" algn="tl">
                    <a:srgbClr val="000000">
                      <a:alpha val="43137"/>
                    </a:srgbClr>
                  </a:outerShdw>
                </a:effectLst>
              </a:rPr>
              <a:t> airbases</a:t>
            </a:r>
          </a:p>
          <a:p>
            <a:pPr>
              <a:defRPr/>
            </a:pPr>
            <a:r>
              <a:rPr lang="en-US" sz="1200" dirty="0">
                <a:solidFill>
                  <a:schemeClr val="tx2"/>
                </a:solidFill>
                <a:effectLst>
                  <a:outerShdw blurRad="38100" dist="38100" dir="2700000" algn="tl">
                    <a:srgbClr val="000000">
                      <a:alpha val="43137"/>
                    </a:srgbClr>
                  </a:outerShdw>
                </a:effectLst>
              </a:rPr>
              <a:t>388 warships and other vessels in Ukraine’s waters</a:t>
            </a:r>
          </a:p>
          <a:p>
            <a:pPr>
              <a:defRPr/>
            </a:pPr>
            <a:r>
              <a:rPr lang="en-US" sz="1200" dirty="0">
                <a:solidFill>
                  <a:schemeClr val="tx2"/>
                </a:solidFill>
                <a:effectLst>
                  <a:outerShdw blurRad="38100" dist="38100" dir="2700000" algn="tl">
                    <a:srgbClr val="000000">
                      <a:alpha val="43137"/>
                    </a:srgbClr>
                  </a:outerShdw>
                </a:effectLst>
              </a:rPr>
              <a:t>25,000 officers and sailors at Sevastopol and </a:t>
            </a:r>
            <a:r>
              <a:rPr lang="en-US" sz="1200" dirty="0" err="1">
                <a:solidFill>
                  <a:schemeClr val="tx2"/>
                </a:solidFill>
                <a:effectLst>
                  <a:outerShdw blurRad="38100" dist="38100" dir="2700000" algn="tl">
                    <a:srgbClr val="000000">
                      <a:alpha val="43137"/>
                    </a:srgbClr>
                  </a:outerShdw>
                </a:effectLst>
              </a:rPr>
              <a:t>Feodosia</a:t>
            </a:r>
            <a:endParaRPr lang="en-US" sz="1200" dirty="0">
              <a:solidFill>
                <a:schemeClr val="tx2"/>
              </a:solidFill>
              <a:effectLst>
                <a:outerShdw blurRad="38100" dist="38100" dir="2700000" algn="tl">
                  <a:srgbClr val="000000">
                    <a:alpha val="43137"/>
                  </a:srgbClr>
                </a:outerShdw>
              </a:effectLst>
            </a:endParaRPr>
          </a:p>
          <a:p>
            <a:pPr>
              <a:defRPr/>
            </a:pPr>
            <a:r>
              <a:rPr lang="en-US" sz="1800" dirty="0"/>
              <a:t>BBC</a:t>
            </a:r>
            <a:r>
              <a:rPr lang="en-US" sz="1100" dirty="0"/>
              <a:t>, </a:t>
            </a:r>
            <a:r>
              <a:rPr lang="en-US" sz="1100" dirty="0">
                <a:solidFill>
                  <a:schemeClr val="tx2"/>
                </a:solidFill>
                <a:hlinkClick r:id="rId6"/>
              </a:rPr>
              <a:t>http://www.bbc.com/news/world-europe-26387353</a:t>
            </a:r>
            <a:r>
              <a:rPr lang="en-US" sz="1100" dirty="0">
                <a:solidFill>
                  <a:schemeClr val="tx2"/>
                </a:solidFill>
              </a:rPr>
              <a:t> </a:t>
            </a:r>
          </a:p>
        </p:txBody>
      </p:sp>
      <p:sp>
        <p:nvSpPr>
          <p:cNvPr id="132103" name="Rectangle 5"/>
          <p:cNvSpPr>
            <a:spLocks noChangeArrowheads="1"/>
          </p:cNvSpPr>
          <p:nvPr/>
        </p:nvSpPr>
        <p:spPr bwMode="auto">
          <a:xfrm>
            <a:off x="1588" y="3063875"/>
            <a:ext cx="39084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t>Delta, the nom de guerre of the Jewish commander of a Ukrainian street-fighting unit, is pictured in Kiev earlier this month. Photo by Courtesy </a:t>
            </a:r>
          </a:p>
        </p:txBody>
      </p:sp>
      <p:cxnSp>
        <p:nvCxnSpPr>
          <p:cNvPr id="132104" name="Straight Connector 7"/>
          <p:cNvCxnSpPr>
            <a:cxnSpLocks noChangeShapeType="1"/>
          </p:cNvCxnSpPr>
          <p:nvPr/>
        </p:nvCxnSpPr>
        <p:spPr bwMode="auto">
          <a:xfrm>
            <a:off x="5486400" y="3294063"/>
            <a:ext cx="0" cy="3563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2105" name="Straight Connector 9"/>
          <p:cNvCxnSpPr>
            <a:cxnSpLocks noChangeShapeType="1"/>
          </p:cNvCxnSpPr>
          <p:nvPr/>
        </p:nvCxnSpPr>
        <p:spPr bwMode="auto">
          <a:xfrm flipH="1">
            <a:off x="3598863" y="3887788"/>
            <a:ext cx="1887537" cy="63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2106" name="Straight Connector 12"/>
          <p:cNvCxnSpPr>
            <a:cxnSpLocks noChangeShapeType="1"/>
          </p:cNvCxnSpPr>
          <p:nvPr/>
        </p:nvCxnSpPr>
        <p:spPr bwMode="auto">
          <a:xfrm>
            <a:off x="3598863" y="3887788"/>
            <a:ext cx="0" cy="297021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2107" name="Rectangle 13"/>
          <p:cNvSpPr>
            <a:spLocks noChangeArrowheads="1"/>
          </p:cNvSpPr>
          <p:nvPr/>
        </p:nvSpPr>
        <p:spPr bwMode="auto">
          <a:xfrm>
            <a:off x="6019800" y="2057400"/>
            <a:ext cx="1447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solidFill>
                  <a:schemeClr val="tx2"/>
                </a:solidFill>
              </a:rPr>
              <a:t>Russia's Black Sea Fleet has its historic base at Sevastopol</a:t>
            </a:r>
            <a:endParaRPr lang="en-US" altLang="en-US" sz="7200" dirty="0">
              <a:solidFill>
                <a:schemeClr val="tx2"/>
              </a:solidFill>
            </a:endParaRPr>
          </a:p>
        </p:txBody>
      </p:sp>
      <p:cxnSp>
        <p:nvCxnSpPr>
          <p:cNvPr id="132108" name="Straight Connector 15"/>
          <p:cNvCxnSpPr>
            <a:cxnSpLocks noChangeShapeType="1"/>
          </p:cNvCxnSpPr>
          <p:nvPr/>
        </p:nvCxnSpPr>
        <p:spPr bwMode="auto">
          <a:xfrm>
            <a:off x="-34925" y="1828800"/>
            <a:ext cx="549116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2109" name="Straight Connector 20"/>
          <p:cNvCxnSpPr>
            <a:cxnSpLocks noChangeShapeType="1"/>
          </p:cNvCxnSpPr>
          <p:nvPr/>
        </p:nvCxnSpPr>
        <p:spPr bwMode="auto">
          <a:xfrm>
            <a:off x="3598863" y="5486400"/>
            <a:ext cx="188753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TextBox 1"/>
          <p:cNvSpPr txBox="1"/>
          <p:nvPr/>
        </p:nvSpPr>
        <p:spPr>
          <a:xfrm>
            <a:off x="1735138" y="3956050"/>
            <a:ext cx="1892300" cy="2986088"/>
          </a:xfrm>
          <a:prstGeom prst="rect">
            <a:avLst/>
          </a:prstGeom>
          <a:noFill/>
        </p:spPr>
        <p:txBody>
          <a:bodyPr>
            <a:spAutoFit/>
          </a:bodyPr>
          <a:lstStyle/>
          <a:p>
            <a:pPr>
              <a:defRPr/>
            </a:pPr>
            <a:r>
              <a:rPr lang="en-US" sz="1600" dirty="0">
                <a:solidFill>
                  <a:schemeClr val="tx2"/>
                </a:solidFill>
                <a:effectLst>
                  <a:outerShdw blurRad="38100" dist="38100" dir="2700000" algn="tl">
                    <a:srgbClr val="000000">
                      <a:alpha val="43137"/>
                    </a:srgbClr>
                  </a:outerShdw>
                </a:effectLst>
                <a:cs typeface="Arial" pitchFamily="34" charset="0"/>
              </a:rPr>
              <a:t>John McCain addresses Ukrainian protesters in Kiev: </a:t>
            </a:r>
            <a:endParaRPr lang="en-US" sz="1000" dirty="0">
              <a:solidFill>
                <a:schemeClr val="tx2"/>
              </a:solidFill>
              <a:effectLst>
                <a:outerShdw blurRad="38100" dist="38100" dir="2700000" algn="tl">
                  <a:srgbClr val="000000">
                    <a:alpha val="43137"/>
                  </a:srgbClr>
                </a:outerShdw>
              </a:effectLst>
              <a:cs typeface="Arial" pitchFamily="34" charset="0"/>
            </a:endParaRPr>
          </a:p>
          <a:p>
            <a:pPr>
              <a:defRPr/>
            </a:pPr>
            <a:r>
              <a:rPr lang="en-US" sz="800" dirty="0">
                <a:cs typeface="Arial" pitchFamily="34" charset="0"/>
                <a:hlinkClick r:id="rId7"/>
              </a:rPr>
              <a:t>http://www.youtube.com/watch?v=93eyhO8VTdg</a:t>
            </a:r>
            <a:r>
              <a:rPr lang="en-US" sz="800" dirty="0">
                <a:cs typeface="Arial" pitchFamily="34" charset="0"/>
              </a:rPr>
              <a:t> </a:t>
            </a:r>
          </a:p>
          <a:p>
            <a:pPr>
              <a:defRPr/>
            </a:pPr>
            <a:endParaRPr lang="en-US" sz="500" dirty="0">
              <a:solidFill>
                <a:schemeClr val="tx2"/>
              </a:solidFill>
              <a:cs typeface="Arial" pitchFamily="34" charset="0"/>
              <a:hlinkClick r:id="rId8"/>
            </a:endParaRPr>
          </a:p>
          <a:p>
            <a:pPr>
              <a:defRPr/>
            </a:pPr>
            <a:r>
              <a:rPr lang="en-US" sz="800" dirty="0">
                <a:cs typeface="Arial" pitchFamily="34" charset="0"/>
                <a:hlinkClick r:id="rId8"/>
              </a:rPr>
              <a:t>http://www.youtube.com/watch?v=MlbN2GEYW9w</a:t>
            </a:r>
            <a:r>
              <a:rPr lang="en-US" sz="800" dirty="0">
                <a:cs typeface="Arial" pitchFamily="34" charset="0"/>
              </a:rPr>
              <a:t> </a:t>
            </a:r>
          </a:p>
          <a:p>
            <a:pPr>
              <a:defRPr/>
            </a:pPr>
            <a:endParaRPr lang="en-US" sz="1000" dirty="0">
              <a:cs typeface="Arial" pitchFamily="34" charset="0"/>
            </a:endParaRPr>
          </a:p>
          <a:p>
            <a:pPr>
              <a:defRPr/>
            </a:pPr>
            <a:r>
              <a:rPr lang="en-US" sz="1400" dirty="0">
                <a:solidFill>
                  <a:schemeClr val="tx2"/>
                </a:solidFill>
                <a:effectLst>
                  <a:outerShdw blurRad="38100" dist="38100" dir="2700000" algn="tl">
                    <a:srgbClr val="000000">
                      <a:alpha val="43137"/>
                    </a:srgbClr>
                  </a:outerShdw>
                </a:effectLst>
                <a:cs typeface="Arial" pitchFamily="34" charset="0"/>
              </a:rPr>
              <a:t>Bernard Henri Levy en Ukraine en 2014 -VS- Brzezinski en Afghanistan en 1970. Similitude?  </a:t>
            </a:r>
            <a:endParaRPr lang="en-US" sz="800" dirty="0">
              <a:solidFill>
                <a:schemeClr val="tx2"/>
              </a:solidFill>
              <a:effectLst>
                <a:outerShdw blurRad="38100" dist="38100" dir="2700000" algn="tl">
                  <a:srgbClr val="000000">
                    <a:alpha val="43137"/>
                  </a:srgbClr>
                </a:outerShdw>
              </a:effectLst>
              <a:cs typeface="Arial" pitchFamily="34" charset="0"/>
            </a:endParaRPr>
          </a:p>
          <a:p>
            <a:pPr>
              <a:defRPr/>
            </a:pPr>
            <a:r>
              <a:rPr lang="en-US" sz="800" dirty="0">
                <a:cs typeface="Arial" pitchFamily="34" charset="0"/>
                <a:hlinkClick r:id="rId9"/>
              </a:rPr>
              <a:t>http://www.youtube.com/wa</a:t>
            </a:r>
            <a:r>
              <a:rPr lang="en-US" sz="800" dirty="0">
                <a:cs typeface="Arial" pitchFamily="34" charset="0"/>
              </a:rPr>
              <a:t> </a:t>
            </a:r>
          </a:p>
          <a:p>
            <a:pPr>
              <a:defRPr/>
            </a:pPr>
            <a:r>
              <a:rPr lang="en-US" sz="800" dirty="0" err="1">
                <a:cs typeface="Arial" pitchFamily="34" charset="0"/>
                <a:hlinkClick r:id="rId9"/>
              </a:rPr>
              <a:t>tch?v</a:t>
            </a:r>
            <a:r>
              <a:rPr lang="en-US" sz="800" dirty="0">
                <a:cs typeface="Arial" pitchFamily="34" charset="0"/>
                <a:hlinkClick r:id="rId9"/>
              </a:rPr>
              <a:t>=jsupx5c9Kok</a:t>
            </a:r>
            <a:endParaRPr lang="en-US" sz="800" dirty="0">
              <a:cs typeface="Arial" pitchFamily="34" charset="0"/>
            </a:endParaRPr>
          </a:p>
        </p:txBody>
      </p:sp>
      <p:cxnSp>
        <p:nvCxnSpPr>
          <p:cNvPr id="132111" name="Straight Connector 8"/>
          <p:cNvCxnSpPr>
            <a:cxnSpLocks noChangeShapeType="1"/>
          </p:cNvCxnSpPr>
          <p:nvPr/>
        </p:nvCxnSpPr>
        <p:spPr bwMode="auto">
          <a:xfrm flipH="1">
            <a:off x="1784350" y="3894138"/>
            <a:ext cx="0" cy="29940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2112" name="Straight Connector 11"/>
          <p:cNvCxnSpPr>
            <a:cxnSpLocks noChangeShapeType="1"/>
          </p:cNvCxnSpPr>
          <p:nvPr/>
        </p:nvCxnSpPr>
        <p:spPr bwMode="auto">
          <a:xfrm>
            <a:off x="1735138" y="3887788"/>
            <a:ext cx="1846262" cy="63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2113" name="Rectangle 5"/>
          <p:cNvSpPr>
            <a:spLocks noChangeArrowheads="1"/>
          </p:cNvSpPr>
          <p:nvPr/>
        </p:nvSpPr>
        <p:spPr bwMode="auto">
          <a:xfrm>
            <a:off x="-22225" y="3894138"/>
            <a:ext cx="1806575"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solidFill>
                  <a:schemeClr val="tx2"/>
                </a:solidFill>
              </a:rPr>
              <a:t>Jewish mogul Vadim </a:t>
            </a:r>
            <a:r>
              <a:rPr lang="en-US" altLang="en-US" sz="1600" dirty="0" err="1">
                <a:solidFill>
                  <a:schemeClr val="tx2"/>
                </a:solidFill>
              </a:rPr>
              <a:t>Rabinovich</a:t>
            </a:r>
            <a:r>
              <a:rPr lang="en-US" altLang="en-US" sz="1600" dirty="0">
                <a:solidFill>
                  <a:schemeClr val="tx2"/>
                </a:solidFill>
              </a:rPr>
              <a:t> running for Ukraine presidency</a:t>
            </a:r>
          </a:p>
          <a:p>
            <a:pPr eaLnBrk="1" hangingPunct="1">
              <a:spcBef>
                <a:spcPct val="0"/>
              </a:spcBef>
              <a:buFontTx/>
              <a:buNone/>
            </a:pPr>
            <a:r>
              <a:rPr lang="en-US" altLang="en-US" sz="500" dirty="0">
                <a:hlinkClick r:id="rId10"/>
              </a:rPr>
              <a:t>http://www.jta.org/2014/03/25/news-opinion/world/ukrainian-business-mogul-rabinovich-announces-presidential-bid</a:t>
            </a:r>
            <a:r>
              <a:rPr lang="en-US" altLang="en-US" sz="500" dirty="0"/>
              <a:t> </a:t>
            </a:r>
          </a:p>
          <a:p>
            <a:pPr eaLnBrk="1" hangingPunct="1">
              <a:spcBef>
                <a:spcPct val="0"/>
              </a:spcBef>
              <a:buFontTx/>
              <a:buNone/>
            </a:pPr>
            <a:endParaRPr lang="en-US" altLang="en-US" sz="500" dirty="0"/>
          </a:p>
          <a:p>
            <a:pPr eaLnBrk="1" hangingPunct="1">
              <a:spcBef>
                <a:spcPct val="0"/>
              </a:spcBef>
              <a:buFontTx/>
              <a:buNone/>
            </a:pPr>
            <a:r>
              <a:rPr lang="en-US" altLang="en-US" sz="1400" b="1" dirty="0">
                <a:solidFill>
                  <a:schemeClr val="tx2"/>
                </a:solidFill>
              </a:rPr>
              <a:t>‘Go home!’ Ukrainian President Poroshenko calls for Russian Orthodox Church to be purged,</a:t>
            </a:r>
            <a:r>
              <a:rPr lang="en-US" altLang="en-US" sz="1400" dirty="0"/>
              <a:t> RT, 11/8/2018, </a:t>
            </a:r>
            <a:r>
              <a:rPr lang="en-US" altLang="en-US" sz="500" dirty="0">
                <a:hlinkClick r:id="rId11"/>
              </a:rPr>
              <a:t>https://www.rt.com/news/443400-ukraine-poroshenko-orthodox-church</a:t>
            </a:r>
            <a:r>
              <a:rPr lang="en-US" altLang="en-US" sz="800" dirty="0">
                <a:hlinkClick r:id="rId11"/>
              </a:rPr>
              <a:t>/</a:t>
            </a:r>
            <a:r>
              <a:rPr lang="en-US" altLang="en-US" sz="800" dirty="0"/>
              <a:t> </a:t>
            </a:r>
          </a:p>
        </p:txBody>
      </p:sp>
      <p:cxnSp>
        <p:nvCxnSpPr>
          <p:cNvPr id="132114" name="Straight Connector 7"/>
          <p:cNvCxnSpPr>
            <a:cxnSpLocks noChangeShapeType="1"/>
          </p:cNvCxnSpPr>
          <p:nvPr/>
        </p:nvCxnSpPr>
        <p:spPr bwMode="auto">
          <a:xfrm flipH="1">
            <a:off x="0" y="3887788"/>
            <a:ext cx="176053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2115" name="Rectangle 5"/>
          <p:cNvSpPr>
            <a:spLocks noChangeArrowheads="1"/>
          </p:cNvSpPr>
          <p:nvPr/>
        </p:nvSpPr>
        <p:spPr bwMode="auto">
          <a:xfrm>
            <a:off x="5456238" y="1406525"/>
            <a:ext cx="3743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hlinkClick r:id="rId12"/>
              </a:rPr>
              <a:t>http://www.bbc.com/news/world-europe-27308526</a:t>
            </a:r>
            <a:r>
              <a:rPr lang="en-US" altLang="en-US" sz="1200"/>
              <a:t> </a:t>
            </a:r>
          </a:p>
        </p:txBody>
      </p:sp>
      <p:sp>
        <p:nvSpPr>
          <p:cNvPr id="6" name="Rectangle 5"/>
          <p:cNvSpPr/>
          <p:nvPr/>
        </p:nvSpPr>
        <p:spPr>
          <a:xfrm>
            <a:off x="3740150" y="2737276"/>
            <a:ext cx="1746250" cy="1107996"/>
          </a:xfrm>
          <a:prstGeom prst="rect">
            <a:avLst/>
          </a:prstGeom>
        </p:spPr>
        <p:txBody>
          <a:bodyPr wrap="square">
            <a:spAutoFit/>
          </a:bodyPr>
          <a:lstStyle/>
          <a:p>
            <a:r>
              <a:rPr lang="en-US" sz="1200" b="1" dirty="0">
                <a:solidFill>
                  <a:schemeClr val="tx2"/>
                </a:solidFill>
              </a:rPr>
              <a:t>Ukrainian president taps Jewish politician to be next prime minister</a:t>
            </a:r>
          </a:p>
          <a:p>
            <a:r>
              <a:rPr lang="en-US" sz="1200" dirty="0"/>
              <a:t>Jerusalem Post, 4/13/2016, </a:t>
            </a:r>
            <a:r>
              <a:rPr lang="en-US" sz="300" dirty="0">
                <a:hlinkClick r:id="rId13"/>
              </a:rPr>
              <a:t>http://m.jpost.com/Diaspora/Ukrainian-president-taps-Jewish-politician-to-be-next-prime-minister-451215#article=6017QzE5NEI0OTNDRDk0QThBN0Q3NjYxQTM3NkIyNzFFQ0E</a:t>
            </a:r>
            <a:r>
              <a:rPr lang="en-US" sz="300" dirty="0"/>
              <a:t>= </a:t>
            </a:r>
          </a:p>
        </p:txBody>
      </p:sp>
      <p:cxnSp>
        <p:nvCxnSpPr>
          <p:cNvPr id="8" name="Straight Connector 7"/>
          <p:cNvCxnSpPr/>
          <p:nvPr/>
        </p:nvCxnSpPr>
        <p:spPr bwMode="auto">
          <a:xfrm>
            <a:off x="1735138" y="5334000"/>
            <a:ext cx="18923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0" y="5105400"/>
            <a:ext cx="17605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a:xfrm>
            <a:off x="0" y="0"/>
            <a:ext cx="9144000" cy="2743200"/>
          </a:xfrm>
        </p:spPr>
        <p:txBody>
          <a:bodyPr/>
          <a:lstStyle/>
          <a:p>
            <a:r>
              <a:rPr lang="en-US" altLang="en-US" sz="4800" b="1" dirty="0"/>
              <a:t>The Jews who said 'no’ to Putin</a:t>
            </a:r>
            <a:br>
              <a:rPr lang="en-US" altLang="en-US" sz="1800" dirty="0"/>
            </a:br>
            <a:r>
              <a:rPr lang="en-US" altLang="en-US" sz="2800" dirty="0"/>
              <a:t>In Ukraine they categorically deny the Russian propaganda that they are under threat, and directly address Putin and his credibility as a protector of the Jews and other minorities. </a:t>
            </a:r>
            <a:br>
              <a:rPr lang="en-US" altLang="en-US" sz="2800" dirty="0"/>
            </a:br>
            <a:r>
              <a:rPr lang="en-US" altLang="en-US" sz="1800" dirty="0">
                <a:solidFill>
                  <a:schemeClr val="tx1"/>
                </a:solidFill>
              </a:rPr>
              <a:t>By </a:t>
            </a:r>
            <a:r>
              <a:rPr lang="en-US" altLang="en-US" sz="1800" dirty="0" err="1">
                <a:solidFill>
                  <a:schemeClr val="tx1"/>
                </a:solidFill>
              </a:rPr>
              <a:t>Anshel</a:t>
            </a:r>
            <a:r>
              <a:rPr lang="en-US" altLang="en-US" sz="1800" dirty="0">
                <a:solidFill>
                  <a:schemeClr val="tx1"/>
                </a:solidFill>
              </a:rPr>
              <a:t> </a:t>
            </a:r>
            <a:r>
              <a:rPr lang="en-US" altLang="en-US" sz="1800" dirty="0" err="1">
                <a:solidFill>
                  <a:schemeClr val="tx1"/>
                </a:solidFill>
              </a:rPr>
              <a:t>Pfeffer</a:t>
            </a:r>
            <a:r>
              <a:rPr lang="en-US" altLang="en-US" sz="1800" dirty="0">
                <a:solidFill>
                  <a:schemeClr val="tx1"/>
                </a:solidFill>
              </a:rPr>
              <a:t>, </a:t>
            </a:r>
            <a:r>
              <a:rPr lang="en-US" altLang="en-US" sz="1800" dirty="0" err="1">
                <a:solidFill>
                  <a:schemeClr val="tx1"/>
                </a:solidFill>
              </a:rPr>
              <a:t>Haaretz</a:t>
            </a:r>
            <a:r>
              <a:rPr lang="en-US" altLang="en-US" sz="1800" dirty="0">
                <a:solidFill>
                  <a:schemeClr val="tx1"/>
                </a:solidFill>
              </a:rPr>
              <a:t>, 3/14/2014,</a:t>
            </a:r>
            <a:br>
              <a:rPr lang="en-US" altLang="en-US" sz="1800" dirty="0">
                <a:solidFill>
                  <a:schemeClr val="tx1"/>
                </a:solidFill>
              </a:rPr>
            </a:br>
            <a:r>
              <a:rPr lang="en-US" altLang="en-US" sz="1800" dirty="0">
                <a:solidFill>
                  <a:schemeClr val="tx1"/>
                </a:solidFill>
                <a:hlinkClick r:id="rId2"/>
              </a:rPr>
              <a:t>http://www.haaretz.com/weekend/jerusalem-babylon</a:t>
            </a:r>
            <a:r>
              <a:rPr lang="en-US" altLang="en-US" sz="1800" dirty="0">
                <a:hlinkClick r:id="rId2"/>
              </a:rPr>
              <a:t>/.premium-1.579733</a:t>
            </a:r>
            <a:r>
              <a:rPr lang="en-US" altLang="en-US" sz="1800" dirty="0"/>
              <a:t> </a:t>
            </a:r>
          </a:p>
        </p:txBody>
      </p:sp>
      <p:sp>
        <p:nvSpPr>
          <p:cNvPr id="133123" name="Content Placeholder 2"/>
          <p:cNvSpPr>
            <a:spLocks noGrp="1"/>
          </p:cNvSpPr>
          <p:nvPr>
            <p:ph idx="1"/>
          </p:nvPr>
        </p:nvSpPr>
        <p:spPr>
          <a:xfrm>
            <a:off x="0" y="2743200"/>
            <a:ext cx="9144000" cy="4114800"/>
          </a:xfrm>
        </p:spPr>
        <p:txBody>
          <a:bodyPr/>
          <a:lstStyle/>
          <a:p>
            <a:pPr marL="0" indent="0">
              <a:buFontTx/>
              <a:buNone/>
            </a:pPr>
            <a:r>
              <a:rPr lang="en-US" altLang="en-US" sz="2400" dirty="0"/>
              <a:t>“Ukrainian Jews have got to be the most frustrating Jewish community to cover as a journalist, and that’s saying a lot. No one knows how many of them there really are; their numbers range from 70,000 in official censuses to anywhere around 500,000 or more according to unofficial assessments. At least three men claim to be the chief rabbi of Ukraine and at least four national organizations claim to represent and speak on behalf of the country’s Jews. Their identities are complex: Ukrainian citizens, Russian speakers, holders of Israeli and American passports and owners of homes in Geneva and London. And that’s before we get to the many Ukrainians who are rumored to be at least part Jewish but would never identify themselves as such.”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ww.jta.org/wp-content/uploads/2014/03/maidanwound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3238" y="3163888"/>
            <a:ext cx="483552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Rectangle 1"/>
          <p:cNvSpPr>
            <a:spLocks noChangeArrowheads="1"/>
          </p:cNvSpPr>
          <p:nvPr/>
        </p:nvSpPr>
        <p:spPr bwMode="auto">
          <a:xfrm>
            <a:off x="31750" y="0"/>
            <a:ext cx="911225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5400" b="1">
                <a:solidFill>
                  <a:schemeClr val="tx2"/>
                </a:solidFill>
              </a:rPr>
              <a:t>Wounded Ukrainian protesters airlifted to Israel for medical treatment</a:t>
            </a:r>
            <a:endParaRPr lang="en-US" altLang="en-US" sz="5400"/>
          </a:p>
        </p:txBody>
      </p:sp>
      <p:sp>
        <p:nvSpPr>
          <p:cNvPr id="134148" name="Rectangle 2"/>
          <p:cNvSpPr>
            <a:spLocks noChangeArrowheads="1"/>
          </p:cNvSpPr>
          <p:nvPr/>
        </p:nvSpPr>
        <p:spPr bwMode="auto">
          <a:xfrm>
            <a:off x="4313238" y="6334125"/>
            <a:ext cx="4830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a:solidFill>
                  <a:srgbClr val="FFFFFF"/>
                </a:solidFill>
              </a:rPr>
              <a:t>A wounded individual is transported to a waiting plane, where he will be flown to Israel to receive medical care. (Shimon Briman)</a:t>
            </a:r>
          </a:p>
        </p:txBody>
      </p:sp>
      <p:sp>
        <p:nvSpPr>
          <p:cNvPr id="134149" name="TextBox 3"/>
          <p:cNvSpPr txBox="1">
            <a:spLocks noChangeArrowheads="1"/>
          </p:cNvSpPr>
          <p:nvPr/>
        </p:nvSpPr>
        <p:spPr bwMode="auto">
          <a:xfrm>
            <a:off x="0" y="2492375"/>
            <a:ext cx="4343400"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TEL AVIV (JTA) – For 17-year-old Bolodimir Bedyuk, a Ukrainian who was severely wounded in clashes with Ukrainian police on Feb. 18, Israeli medical care may be his only hope.</a:t>
            </a:r>
          </a:p>
          <a:p>
            <a:pPr eaLnBrk="1" hangingPunct="1">
              <a:spcBef>
                <a:spcPct val="0"/>
              </a:spcBef>
              <a:buFontTx/>
              <a:buNone/>
            </a:pPr>
            <a:r>
              <a:rPr lang="en-US" altLang="en-US" sz="1800"/>
              <a:t>After a pitched battle with Ukrainian police forces on Institutskaya Street in Kiev, Bedyuk suffered chest wounds and extensive liver damage — his brother Aleksei said Bolodimir’s liver “was torn practically in half.” In that confrontation, Ukrainian police forces advanced with automatic weapons on protesters, leaving dozens dead. </a:t>
            </a:r>
            <a:r>
              <a:rPr lang="en-US" altLang="en-US" sz="1800">
                <a:solidFill>
                  <a:schemeClr val="tx2"/>
                </a:solidFill>
              </a:rPr>
              <a:t>Jewish Telegraphic Agency, 3/7/2014, </a:t>
            </a:r>
            <a:r>
              <a:rPr lang="en-US" altLang="en-US" sz="800">
                <a:solidFill>
                  <a:schemeClr val="tx2"/>
                </a:solidFill>
                <a:hlinkClick r:id="rId3"/>
              </a:rPr>
              <a:t>http://www.jta.org/2014/03/07/news-opinion/israel-middle-east/wounded-ukrainian-protesters-airlifted-to-israel-for-medical-treatment</a:t>
            </a:r>
            <a:r>
              <a:rPr lang="en-US" altLang="en-US" sz="800">
                <a:solidFill>
                  <a:schemeClr val="tx2"/>
                </a:solidFill>
              </a:rPr>
              <a:t>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a:xfrm>
            <a:off x="0" y="0"/>
            <a:ext cx="9144000" cy="1828800"/>
          </a:xfrm>
        </p:spPr>
        <p:txBody>
          <a:bodyPr/>
          <a:lstStyle/>
          <a:p>
            <a:r>
              <a:rPr lang="en-US" altLang="en-US" sz="4800" b="1" dirty="0"/>
              <a:t>ADL survey: More than a quarter of the world is anti-Semitic</a:t>
            </a:r>
            <a:br>
              <a:rPr lang="en-US" altLang="en-US" sz="4800" b="1" dirty="0"/>
            </a:br>
            <a:r>
              <a:rPr lang="en-US" altLang="en-US" sz="1800" dirty="0"/>
              <a:t>JTA, By Uriel </a:t>
            </a:r>
            <a:r>
              <a:rPr lang="en-US" altLang="en-US" sz="1800" dirty="0" err="1"/>
              <a:t>Heilman</a:t>
            </a:r>
            <a:r>
              <a:rPr lang="en-US" altLang="en-US" sz="1800" dirty="0"/>
              <a:t>, 5/13/2014,</a:t>
            </a:r>
            <a:br>
              <a:rPr lang="en-US" altLang="en-US" sz="1800" dirty="0"/>
            </a:br>
            <a:r>
              <a:rPr lang="en-US" altLang="en-US" sz="1400" b="1" dirty="0">
                <a:hlinkClick r:id="rId2"/>
              </a:rPr>
              <a:t>http://www.jta.org/2014/05/13/news-opinion/world/survey-more-than-a-quarter-of-the-world-hates-jews</a:t>
            </a:r>
            <a:r>
              <a:rPr lang="en-US" altLang="en-US" sz="1400" b="1" dirty="0"/>
              <a:t> </a:t>
            </a:r>
          </a:p>
        </p:txBody>
      </p:sp>
      <p:sp>
        <p:nvSpPr>
          <p:cNvPr id="135171" name="Content Placeholder 2"/>
          <p:cNvSpPr>
            <a:spLocks noGrp="1"/>
          </p:cNvSpPr>
          <p:nvPr>
            <p:ph idx="1"/>
          </p:nvPr>
        </p:nvSpPr>
        <p:spPr>
          <a:xfrm>
            <a:off x="0" y="1981200"/>
            <a:ext cx="5791200" cy="4876800"/>
          </a:xfrm>
        </p:spPr>
        <p:txBody>
          <a:bodyPr/>
          <a:lstStyle/>
          <a:p>
            <a:pPr marL="0" indent="0">
              <a:buFontTx/>
              <a:buNone/>
            </a:pPr>
            <a:r>
              <a:rPr lang="en-US" altLang="en-US" sz="1000" dirty="0"/>
              <a:t>NEW YORK (JTA) – A lot of people around the world hate the Jews.</a:t>
            </a:r>
          </a:p>
          <a:p>
            <a:pPr marL="0" indent="0">
              <a:buFontTx/>
              <a:buNone/>
            </a:pPr>
            <a:r>
              <a:rPr lang="en-US" altLang="en-US" sz="1000" dirty="0"/>
              <a:t>That’s the main finding of the Anti-Defamation League’s largest-ever worldwide survey of anti-Semitic attitudes.</a:t>
            </a:r>
          </a:p>
          <a:p>
            <a:pPr marL="0" indent="0">
              <a:buFontTx/>
              <a:buNone/>
            </a:pPr>
            <a:r>
              <a:rPr lang="en-US" altLang="en-US" sz="1000" dirty="0"/>
              <a:t>The survey, released Tuesday, found that 26 percent of those polled — representing approximately 1.1 billion adults worldwide — harbor deeply anti-Semitic views. More than 53,000 people were surveyed in 102 countries and territories covering approximately 86 percent of the world’s population.</a:t>
            </a:r>
          </a:p>
          <a:p>
            <a:pPr marL="0" indent="0">
              <a:buFontTx/>
              <a:buNone/>
            </a:pPr>
            <a:r>
              <a:rPr lang="en-US" altLang="en-US" sz="1000" dirty="0"/>
              <a:t>“Our findings are sobering but, sadly, not surprising,” ADL National Director Abraham Foxman said at a news conference Tuesday morning at ADL’s national headquarters in New York. “The data clearly indicates that classic anti-Semitic canards defy national, cultural, religious and economic boundaries.”</a:t>
            </a:r>
          </a:p>
          <a:p>
            <a:pPr marL="0" indent="0">
              <a:buFontTx/>
              <a:buNone/>
            </a:pPr>
            <a:r>
              <a:rPr lang="en-US" altLang="en-US" sz="1000" dirty="0"/>
              <a:t> Among the survey’s key findings:</a:t>
            </a:r>
          </a:p>
          <a:p>
            <a:pPr marL="0" indent="0">
              <a:buFontTx/>
              <a:buNone/>
            </a:pPr>
            <a:r>
              <a:rPr lang="en-US" altLang="en-US" sz="1000" dirty="0"/>
              <a:t> • Some 70 percent of those considered anti-Semitic said they have never met a Jew. Overall, 74 percent of respondents said they had never met a Jew…</a:t>
            </a:r>
          </a:p>
          <a:p>
            <a:pPr marL="0" indent="0">
              <a:buFontTx/>
              <a:buNone/>
            </a:pPr>
            <a:r>
              <a:rPr lang="en-US" altLang="en-US" sz="1000" dirty="0"/>
              <a:t>• </a:t>
            </a:r>
            <a:r>
              <a:rPr lang="en-US" altLang="en-US" sz="100" dirty="0"/>
              <a:t>Thirty-five percent of those surveyed had never heard of the Holocaust. Of those who had, roughly one-third said it is either a myth or greatly exaggerated.</a:t>
            </a:r>
          </a:p>
          <a:p>
            <a:pPr marL="0" indent="0">
              <a:buFontTx/>
              <a:buNone/>
            </a:pPr>
            <a:r>
              <a:rPr lang="en-US" altLang="en-US" sz="1000" dirty="0"/>
              <a:t>• The most anti-Semitic region in the world is the Middle East and North Africa, with 74 percent harboring anti-Semitic views. Eastern Europe was second at 34 percent. The least anti-Semitic region was Oceania (Australia and New Zealand) at 14 percent.</a:t>
            </a:r>
            <a:endParaRPr lang="en-US" altLang="en-US" sz="100" dirty="0"/>
          </a:p>
          <a:p>
            <a:pPr marL="0" indent="0">
              <a:buFontTx/>
              <a:buNone/>
            </a:pPr>
            <a:r>
              <a:rPr lang="en-US" altLang="en-US" sz="100" dirty="0"/>
              <a:t>• The three countries outside the Middle East with the highest rates of anti-Semitic attitudes were Greece, at 69 percent, Malaysia at 61 percent and Armenia at 58 percent.</a:t>
            </a:r>
          </a:p>
          <a:p>
            <a:pPr marL="0" indent="0">
              <a:buFontTx/>
              <a:buNone/>
            </a:pPr>
            <a:r>
              <a:rPr lang="en-US" altLang="en-US" sz="100" dirty="0"/>
              <a:t>• About 49 percent of Muslims worldwide harbor anti-Semitic views, compared to 24 percent of Christians.</a:t>
            </a:r>
          </a:p>
          <a:p>
            <a:pPr marL="0" indent="0">
              <a:buFontTx/>
              <a:buNone/>
            </a:pPr>
            <a:r>
              <a:rPr lang="en-US" altLang="en-US" sz="100" dirty="0"/>
              <a:t>• The West Bank and Gaza were the most anti-Semitic places surveyed, with 93 percent of respondents expressing anti-Semitic views. The Arab country with the lowest level of anti-Semitic views was Morocco, at 80 percent. Iran ranked as the least anti-Semitic country in the Middle East, at 56 percent.</a:t>
            </a:r>
          </a:p>
          <a:p>
            <a:pPr marL="0" indent="0">
              <a:buFontTx/>
              <a:buNone/>
            </a:pPr>
            <a:r>
              <a:rPr lang="en-US" altLang="en-US" sz="100" dirty="0"/>
              <a:t>• The least anti-Semitic country overall was Laos, where 0.2 percent of the population holds anti-Semitic views. The Philippines, Sweden, the Netherlands and Vietnam all came in at 6 percent or lower.</a:t>
            </a:r>
          </a:p>
          <a:p>
            <a:pPr marL="0" indent="0">
              <a:buFontTx/>
              <a:buNone/>
            </a:pPr>
            <a:r>
              <a:rPr lang="en-US" altLang="en-US" sz="100" dirty="0"/>
              <a:t>• Approximately 9 percent of Americans and 14 percent of Canadians harbor anti-Semitic attitudes.</a:t>
            </a:r>
          </a:p>
          <a:p>
            <a:pPr marL="0" indent="0">
              <a:buFontTx/>
              <a:buNone/>
            </a:pPr>
            <a:r>
              <a:rPr lang="en-US" altLang="en-US" sz="100" dirty="0"/>
              <a:t>• Thirty-four percent of respondents older than 65 were deemed anti-Semitic, compared to 25 percent of those younger than 65. Men polled were slightly more anti-Semitic than women.</a:t>
            </a:r>
          </a:p>
          <a:p>
            <a:pPr marL="0" indent="0">
              <a:buFontTx/>
              <a:buNone/>
            </a:pPr>
            <a:r>
              <a:rPr lang="en-US" altLang="en-US" sz="100" dirty="0"/>
              <a:t> </a:t>
            </a:r>
          </a:p>
          <a:p>
            <a:pPr marL="0" indent="0">
              <a:buFontTx/>
              <a:buNone/>
            </a:pPr>
            <a:r>
              <a:rPr lang="en-US" altLang="en-US" sz="100" dirty="0"/>
              <a:t>“The ADL’s Global 100 index will serve as a baseline,” Foxman said. “For the first time we have a real sense of how pervasive and persistent anti-Semitism is today around the world.”</a:t>
            </a:r>
          </a:p>
          <a:p>
            <a:pPr marL="0" indent="0">
              <a:buFontTx/>
              <a:buNone/>
            </a:pPr>
            <a:r>
              <a:rPr lang="en-US" altLang="en-US" sz="100" dirty="0"/>
              <a:t> </a:t>
            </a:r>
          </a:p>
          <a:p>
            <a:pPr marL="0" indent="0">
              <a:buFontTx/>
              <a:buNone/>
            </a:pPr>
            <a:r>
              <a:rPr lang="en-US" altLang="en-US" sz="1000" dirty="0"/>
              <a:t>The survey gauged anti-Semitism by asking whether respondents agreed with an index of 11 statements that the ADL believes suggest anti-Jewish bias: Jews talk too much about what happened to them during the Holocaust; Jews are more loyal to Israel than to the countries they live in; Jews think they are better than other people; Jews have too much power in international financial markets; Jews have too much power in the business world; Jews have too much control over global affairs; people hate Jews because of the way Jews behave; Jews have too much control over the U.S. government; Jews have too much control over global media; Jews are responsible for most of the world’s wars; Jews don’t care about what happens to anyone but their own kind.</a:t>
            </a:r>
          </a:p>
          <a:p>
            <a:pPr marL="0" indent="0">
              <a:buFontTx/>
              <a:buNone/>
            </a:pPr>
            <a:r>
              <a:rPr lang="en-US" altLang="en-US" sz="1000" dirty="0"/>
              <a:t>Respondents who agreed that a majority of the statements are “probably true” were deemed anti-Semitic.</a:t>
            </a:r>
          </a:p>
          <a:p>
            <a:pPr marL="0" indent="0">
              <a:buFontTx/>
              <a:buNone/>
            </a:pPr>
            <a:r>
              <a:rPr lang="en-US" altLang="en-US" sz="1000" dirty="0"/>
              <a:t>Over the years, the ADL has been criticized for overstating what qualifies as anti-Semitism, with critics suggesting that some of the statements used to measure bias actually are more indicative of admiration for Jews than anti-Jewish hostility.</a:t>
            </a:r>
          </a:p>
          <a:p>
            <a:pPr marL="0" indent="0">
              <a:buFontTx/>
              <a:buNone/>
            </a:pPr>
            <a:endParaRPr lang="en-US" altLang="en-US" dirty="0"/>
          </a:p>
        </p:txBody>
      </p:sp>
      <p:pic>
        <p:nvPicPr>
          <p:cNvPr id="135172" name="Picture 2" descr="http://www.jta.org/wp-content/uploads/2014/05/522844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981200"/>
            <a:ext cx="327660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Rectangle 3"/>
          <p:cNvSpPr>
            <a:spLocks noChangeArrowheads="1"/>
          </p:cNvSpPr>
          <p:nvPr/>
        </p:nvSpPr>
        <p:spPr bwMode="auto">
          <a:xfrm>
            <a:off x="5867400" y="4268788"/>
            <a:ext cx="3276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solidFill>
                  <a:srgbClr val="FFFF00"/>
                </a:solidFill>
              </a:rPr>
              <a:t>Palestinian children play in a damaged building with a swastika and the Star of David painted on it in a Gaza refugee camp in 2005. (Abid Katib/Getty Images)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http://www.veteranstoday.com/wp-content/uploads/2010/12/latuff-criticism-of-Israe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5" name="Rectangle 1"/>
          <p:cNvSpPr>
            <a:spLocks noChangeArrowheads="1"/>
          </p:cNvSpPr>
          <p:nvPr/>
        </p:nvSpPr>
        <p:spPr bwMode="auto">
          <a:xfrm>
            <a:off x="7772400" y="1054100"/>
            <a:ext cx="1343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600">
                <a:hlinkClick r:id="rId3"/>
              </a:rPr>
              <a:t>http://www.veteranstoday.com/wp-content/uploads/2010/12/latuff-criticism-of-Israel1.jpg</a:t>
            </a:r>
            <a:r>
              <a:rPr lang="en-US" altLang="en-US" sz="600"/>
              <a:t> </a:t>
            </a:r>
          </a:p>
        </p:txBody>
      </p:sp>
      <p:sp>
        <p:nvSpPr>
          <p:cNvPr id="136196" name="Rectangle 2"/>
          <p:cNvSpPr>
            <a:spLocks noChangeArrowheads="1"/>
          </p:cNvSpPr>
          <p:nvPr/>
        </p:nvSpPr>
        <p:spPr bwMode="auto">
          <a:xfrm>
            <a:off x="7239000" y="6523038"/>
            <a:ext cx="1876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800">
                <a:hlinkClick r:id="rId4"/>
              </a:rPr>
              <a:t>http://www.ifamericansknew.org/download/HelenThomas.pdf</a:t>
            </a:r>
            <a:r>
              <a:rPr lang="en-US" altLang="en-US" sz="800"/>
              <a:t> </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a:xfrm>
            <a:off x="0" y="0"/>
            <a:ext cx="9144000" cy="3352800"/>
          </a:xfrm>
        </p:spPr>
        <p:txBody>
          <a:bodyPr/>
          <a:lstStyle/>
          <a:p>
            <a:r>
              <a:rPr lang="en-US" altLang="en-US" sz="5400" b="1" dirty="0"/>
              <a:t>The Jewish Question</a:t>
            </a:r>
            <a:br>
              <a:rPr lang="en-US" altLang="en-US" sz="5400" b="1" dirty="0"/>
            </a:br>
            <a:r>
              <a:rPr lang="en-US" altLang="en-US" sz="5400" b="1" dirty="0"/>
              <a:t>of integration (assimilation) versus separation (Zionism*) continues to persist despite:</a:t>
            </a:r>
            <a:endParaRPr lang="en-US" altLang="en-US" sz="5400" dirty="0"/>
          </a:p>
        </p:txBody>
      </p:sp>
      <p:sp>
        <p:nvSpPr>
          <p:cNvPr id="137219" name="Content Placeholder 2"/>
          <p:cNvSpPr>
            <a:spLocks noGrp="1"/>
          </p:cNvSpPr>
          <p:nvPr>
            <p:ph idx="1"/>
          </p:nvPr>
        </p:nvSpPr>
        <p:spPr>
          <a:xfrm>
            <a:off x="0" y="3352800"/>
            <a:ext cx="9144000" cy="3505200"/>
          </a:xfrm>
        </p:spPr>
        <p:txBody>
          <a:bodyPr/>
          <a:lstStyle/>
          <a:p>
            <a:pPr>
              <a:buFontTx/>
              <a:buNone/>
            </a:pPr>
            <a:r>
              <a:rPr lang="en-US" altLang="en-US" dirty="0"/>
              <a:t>Over 100 years of Jewish emancipation in Europe</a:t>
            </a:r>
          </a:p>
          <a:p>
            <a:pPr>
              <a:buFontTx/>
              <a:buNone/>
            </a:pPr>
            <a:r>
              <a:rPr lang="en-US" altLang="en-US" dirty="0"/>
              <a:t>Nearly 100 years of Jewish emancipation in Russia</a:t>
            </a:r>
          </a:p>
          <a:p>
            <a:pPr>
              <a:buFontTx/>
              <a:buNone/>
            </a:pPr>
            <a:r>
              <a:rPr lang="en-US" altLang="en-US" dirty="0"/>
              <a:t>Over 100 of effective Jewish lobbying in America </a:t>
            </a:r>
          </a:p>
          <a:p>
            <a:pPr>
              <a:buFontTx/>
              <a:buNone/>
            </a:pPr>
            <a:r>
              <a:rPr lang="en-US" altLang="en-US" dirty="0"/>
              <a:t>Over 60 years of Jewish statehood in the Arab world</a:t>
            </a:r>
          </a:p>
          <a:p>
            <a:endParaRPr lang="en-US" altLang="en-US" sz="1800" dirty="0"/>
          </a:p>
          <a:p>
            <a:pPr>
              <a:buFontTx/>
              <a:buNone/>
            </a:pPr>
            <a:r>
              <a:rPr lang="en-US" altLang="en-US" sz="1800" dirty="0"/>
              <a:t>*Zionism refers more specifically to the international colonial movement designed to make Palestine an extraterritorial nation-state for world Jewry. </a:t>
            </a:r>
          </a:p>
          <a:p>
            <a:pPr>
              <a:buFontTx/>
              <a:buNone/>
            </a:pPr>
            <a:endParaRPr lang="en-US" altLang="en-US" dirty="0"/>
          </a:p>
          <a:p>
            <a:pPr>
              <a:buFontTx/>
              <a:buNone/>
            </a:pPr>
            <a:endParaRPr lang="en-US" altLang="en-US" dirty="0"/>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743200"/>
          </a:xfrm>
        </p:spPr>
        <p:txBody>
          <a:bodyPr/>
          <a:lstStyle/>
          <a:p>
            <a:pPr>
              <a:defRPr/>
            </a:pPr>
            <a:r>
              <a:rPr lang="en-US" sz="4100" b="1" dirty="0">
                <a:ea typeface="+mn-ea"/>
                <a:cs typeface="+mn-cs"/>
              </a:rPr>
              <a:t>The Jewish Question continues to haunt and preoccupy the Jews themselves, the Europeans, the Russians, the Arabs</a:t>
            </a:r>
            <a:br>
              <a:rPr lang="en-US" sz="4100" b="1" dirty="0"/>
            </a:br>
            <a:r>
              <a:rPr lang="en-US" sz="4100" b="1" dirty="0"/>
              <a:t>and </a:t>
            </a:r>
            <a:r>
              <a:rPr lang="en-US" sz="4100" b="1" dirty="0">
                <a:ea typeface="+mn-ea"/>
                <a:cs typeface="+mn-cs"/>
              </a:rPr>
              <a:t>the Americans</a:t>
            </a:r>
            <a:endParaRPr lang="en-US" sz="4100" b="1" dirty="0"/>
          </a:p>
        </p:txBody>
      </p:sp>
      <p:sp>
        <p:nvSpPr>
          <p:cNvPr id="138243" name="Content Placeholder 2"/>
          <p:cNvSpPr>
            <a:spLocks noGrp="1"/>
          </p:cNvSpPr>
          <p:nvPr>
            <p:ph idx="1"/>
          </p:nvPr>
        </p:nvSpPr>
        <p:spPr>
          <a:xfrm>
            <a:off x="0" y="2743200"/>
            <a:ext cx="9144000" cy="4114800"/>
          </a:xfrm>
        </p:spPr>
        <p:txBody>
          <a:bodyPr/>
          <a:lstStyle/>
          <a:p>
            <a:pPr algn="ctr">
              <a:buFontTx/>
              <a:buNone/>
            </a:pPr>
            <a:r>
              <a:rPr lang="en-US" altLang="en-US" dirty="0"/>
              <a:t>Jewish integration </a:t>
            </a:r>
          </a:p>
          <a:p>
            <a:pPr algn="ctr">
              <a:buFontTx/>
              <a:buNone/>
            </a:pPr>
            <a:r>
              <a:rPr lang="en-US" altLang="en-US" dirty="0"/>
              <a:t>Jewish separation </a:t>
            </a:r>
          </a:p>
          <a:p>
            <a:pPr algn="ctr">
              <a:buFontTx/>
              <a:buNone/>
            </a:pPr>
            <a:r>
              <a:rPr lang="en-US" altLang="en-US" dirty="0"/>
              <a:t>Jewish assimilation</a:t>
            </a:r>
          </a:p>
          <a:p>
            <a:pPr algn="ctr">
              <a:buFontTx/>
              <a:buNone/>
            </a:pPr>
            <a:r>
              <a:rPr lang="en-US" altLang="en-US" dirty="0"/>
              <a:t>Jewish emigration</a:t>
            </a:r>
          </a:p>
          <a:p>
            <a:pPr algn="ctr">
              <a:buFontTx/>
              <a:buNone/>
            </a:pPr>
            <a:r>
              <a:rPr lang="en-US" altLang="en-US" dirty="0"/>
              <a:t>Anti-Semitism</a:t>
            </a:r>
          </a:p>
          <a:p>
            <a:pPr algn="ctr">
              <a:buFontTx/>
              <a:buNone/>
            </a:pPr>
            <a:r>
              <a:rPr lang="en-US" altLang="en-US" dirty="0"/>
              <a:t>The State of Israel</a:t>
            </a:r>
          </a:p>
          <a:p>
            <a:pPr algn="ctr">
              <a:buFontTx/>
              <a:buNone/>
            </a:pPr>
            <a:r>
              <a:rPr lang="en-US" altLang="en-US" dirty="0"/>
              <a:t>The Israel lobby</a:t>
            </a:r>
          </a:p>
          <a:p>
            <a:pPr algn="ctr">
              <a:buFontTx/>
              <a:buNone/>
            </a:pPr>
            <a:endParaRPr lang="en-US" altLang="en-US" dirty="0"/>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a:xfrm>
            <a:off x="0" y="0"/>
            <a:ext cx="9144000" cy="1143000"/>
          </a:xfrm>
        </p:spPr>
        <p:txBody>
          <a:bodyPr/>
          <a:lstStyle/>
          <a:p>
            <a:pPr marL="342900" indent="-342900"/>
            <a:r>
              <a:rPr lang="en-US" altLang="en-US" b="1" dirty="0"/>
              <a:t>The Essence of the Jewish Question</a:t>
            </a:r>
            <a:br>
              <a:rPr lang="en-US" altLang="en-US" sz="2800" b="1" dirty="0"/>
            </a:br>
            <a:r>
              <a:rPr lang="en-US" altLang="en-US" sz="3600" dirty="0"/>
              <a:t>Integration versus separation</a:t>
            </a:r>
          </a:p>
        </p:txBody>
      </p:sp>
      <p:sp>
        <p:nvSpPr>
          <p:cNvPr id="66563" name="Content Placeholder 2"/>
          <p:cNvSpPr>
            <a:spLocks noGrp="1"/>
          </p:cNvSpPr>
          <p:nvPr>
            <p:ph idx="1"/>
          </p:nvPr>
        </p:nvSpPr>
        <p:spPr>
          <a:xfrm>
            <a:off x="0" y="1143000"/>
            <a:ext cx="9144000" cy="5715000"/>
          </a:xfrm>
        </p:spPr>
        <p:txBody>
          <a:bodyPr/>
          <a:lstStyle/>
          <a:p>
            <a:pPr marL="971550" lvl="1" indent="-514350">
              <a:buFont typeface="Times New Roman" pitchFamily="18" charset="0"/>
              <a:buAutoNum type="arabicPeriod"/>
              <a:defRPr/>
            </a:pPr>
            <a:r>
              <a:rPr lang="en-US" sz="1600" dirty="0"/>
              <a:t>Israel defines itself as the Jewish State</a:t>
            </a:r>
          </a:p>
          <a:p>
            <a:pPr marL="971550" lvl="1" indent="-514350">
              <a:buFont typeface="Times New Roman" pitchFamily="18" charset="0"/>
              <a:buAutoNum type="arabicPeriod"/>
              <a:defRPr/>
            </a:pPr>
            <a:r>
              <a:rPr lang="en-US" sz="1600" dirty="0"/>
              <a:t>Israel defines itself as the State of the Jews</a:t>
            </a:r>
          </a:p>
          <a:p>
            <a:pPr marL="971550" lvl="1" indent="-514350">
              <a:buFont typeface="Times New Roman" pitchFamily="18" charset="0"/>
              <a:buAutoNum type="arabicPeriod"/>
              <a:defRPr/>
            </a:pPr>
            <a:r>
              <a:rPr lang="en-US" sz="1600" dirty="0">
                <a:ea typeface="+mn-ea"/>
                <a:cs typeface="+mn-cs"/>
              </a:rPr>
              <a:t>Israel regards itself as the work of the whole Jewish people</a:t>
            </a:r>
            <a:endParaRPr lang="en-US" sz="1600" dirty="0"/>
          </a:p>
          <a:p>
            <a:pPr marL="971550" lvl="1" indent="-514350">
              <a:buFont typeface="Times New Roman" pitchFamily="18" charset="0"/>
              <a:buAutoNum type="arabicPeriod"/>
              <a:defRPr/>
            </a:pPr>
            <a:r>
              <a:rPr lang="en-US" sz="1600" dirty="0"/>
              <a:t>Israel speaks and acts on behalf of world Jewry</a:t>
            </a:r>
          </a:p>
          <a:p>
            <a:pPr marL="971550" lvl="1" indent="-514350">
              <a:buFont typeface="Times New Roman" pitchFamily="18" charset="0"/>
              <a:buAutoNum type="arabicPeriod"/>
              <a:defRPr/>
            </a:pPr>
            <a:r>
              <a:rPr lang="en-US" sz="1600" dirty="0"/>
              <a:t>Israel considers itself the center of Jewish loyalty</a:t>
            </a:r>
          </a:p>
          <a:p>
            <a:pPr marL="971550" lvl="1" indent="-514350">
              <a:buFont typeface="Times New Roman" pitchFamily="18" charset="0"/>
              <a:buAutoNum type="arabicPeriod"/>
              <a:defRPr/>
            </a:pPr>
            <a:r>
              <a:rPr lang="en-US" sz="1600" dirty="0"/>
              <a:t>Israel treats its friends and enemies on behalf of the Jews</a:t>
            </a:r>
          </a:p>
          <a:p>
            <a:pPr marL="971550" lvl="1" indent="-514350">
              <a:buFont typeface="Times New Roman" pitchFamily="18" charset="0"/>
              <a:buAutoNum type="arabicPeriod"/>
              <a:defRPr/>
            </a:pPr>
            <a:r>
              <a:rPr lang="en-US" sz="1600" dirty="0"/>
              <a:t>Israel prosecutes Nazis &amp; collects reparations on behalf of Jews</a:t>
            </a:r>
          </a:p>
          <a:p>
            <a:pPr marL="971550" lvl="1" indent="-514350">
              <a:buFont typeface="Times New Roman" pitchFamily="18" charset="0"/>
              <a:buAutoNum type="arabicPeriod"/>
              <a:defRPr/>
            </a:pPr>
            <a:r>
              <a:rPr lang="en-US" sz="1600" dirty="0">
                <a:ea typeface="+mn-ea"/>
                <a:cs typeface="+mn-cs"/>
              </a:rPr>
              <a:t>Israel gets tremendous support from world Jewry</a:t>
            </a:r>
          </a:p>
          <a:p>
            <a:pPr marL="971550" lvl="1" indent="-514350">
              <a:buFont typeface="Times New Roman" pitchFamily="18" charset="0"/>
              <a:buAutoNum type="arabicPeriod"/>
              <a:defRPr/>
            </a:pPr>
            <a:r>
              <a:rPr lang="en-US" sz="1600" dirty="0">
                <a:ea typeface="Times New Roman"/>
              </a:rPr>
              <a:t>Israel imports Jews from almost all countries around the world</a:t>
            </a:r>
          </a:p>
          <a:p>
            <a:pPr marL="971550" lvl="1" indent="-514350">
              <a:buFont typeface="Times New Roman" pitchFamily="18" charset="0"/>
              <a:buAutoNum type="arabicPeriod"/>
              <a:defRPr/>
            </a:pPr>
            <a:r>
              <a:rPr lang="en-US" sz="1600" dirty="0">
                <a:ea typeface="Times New Roman"/>
              </a:rPr>
              <a:t>Israel’s Law of “Return” is taken for granted by most Jews</a:t>
            </a:r>
          </a:p>
          <a:p>
            <a:pPr marL="971550" lvl="1" indent="-514350">
              <a:buFont typeface="Times New Roman" pitchFamily="18" charset="0"/>
              <a:buAutoNum type="arabicPeriod"/>
              <a:defRPr/>
            </a:pPr>
            <a:r>
              <a:rPr lang="en-US" sz="1600" dirty="0">
                <a:ea typeface="+mn-ea"/>
                <a:cs typeface="+mn-cs"/>
              </a:rPr>
              <a:t>Israel relies heavily on Jewish foreign lobbies and </a:t>
            </a:r>
            <a:r>
              <a:rPr lang="en-US" sz="1600" i="1" dirty="0" err="1">
                <a:ea typeface="+mn-ea"/>
                <a:cs typeface="+mn-cs"/>
              </a:rPr>
              <a:t>sayanim</a:t>
            </a:r>
            <a:endParaRPr lang="en-US" sz="1600" i="1" dirty="0">
              <a:ea typeface="+mn-ea"/>
              <a:cs typeface="+mn-cs"/>
            </a:endParaRPr>
          </a:p>
          <a:p>
            <a:pPr marL="971550" lvl="1" indent="-514350">
              <a:buFont typeface="Times New Roman" pitchFamily="18" charset="0"/>
              <a:buAutoNum type="arabicPeriod"/>
              <a:defRPr/>
            </a:pPr>
            <a:r>
              <a:rPr lang="en-US" sz="1600" dirty="0">
                <a:ea typeface="+mn-ea"/>
                <a:cs typeface="+mn-cs"/>
              </a:rPr>
              <a:t>Israel does not consider its non-Jewish citizens as nationals</a:t>
            </a:r>
          </a:p>
          <a:p>
            <a:pPr marL="971550" lvl="1" indent="-514350">
              <a:buFont typeface="Times New Roman" pitchFamily="18" charset="0"/>
              <a:buAutoNum type="arabicPeriod"/>
              <a:defRPr/>
            </a:pPr>
            <a:r>
              <a:rPr lang="en-US" sz="1600" dirty="0">
                <a:ea typeface="+mn-ea"/>
                <a:cs typeface="+mn-cs"/>
              </a:rPr>
              <a:t>Israel is designed specifically for Jews living in it and in other countries</a:t>
            </a:r>
          </a:p>
          <a:p>
            <a:pPr marL="457200" lvl="1" indent="0">
              <a:buFontTx/>
              <a:buNone/>
              <a:defRPr/>
            </a:pPr>
            <a:endParaRPr lang="en-US" sz="500" b="1" dirty="0">
              <a:solidFill>
                <a:schemeClr val="tx2"/>
              </a:solidFill>
            </a:endParaRPr>
          </a:p>
          <a:p>
            <a:pPr marL="457200" lvl="1" indent="0">
              <a:buFontTx/>
              <a:buNone/>
              <a:defRPr/>
            </a:pPr>
            <a:r>
              <a:rPr lang="en-US" sz="1600" b="1" dirty="0">
                <a:solidFill>
                  <a:schemeClr val="tx2"/>
                </a:solidFill>
              </a:rPr>
              <a:t>The fine line between criticizing Israel and anti-Semitism: </a:t>
            </a:r>
            <a:r>
              <a:rPr lang="en-US" sz="1600" dirty="0"/>
              <a:t>Only Jews are allowed to speak of the effect lobbying and political donations have on U.S. policy in the Middle East; all others are dabbling in anti-Semitism, says former Knesset Member </a:t>
            </a:r>
            <a:r>
              <a:rPr lang="en-US" sz="1600" dirty="0" err="1"/>
              <a:t>Einat</a:t>
            </a:r>
            <a:r>
              <a:rPr lang="en-US" sz="1600" dirty="0"/>
              <a:t> </a:t>
            </a:r>
            <a:r>
              <a:rPr lang="en-US" sz="1600" dirty="0" err="1"/>
              <a:t>Wilf</a:t>
            </a:r>
            <a:r>
              <a:rPr lang="en-US" sz="1600" dirty="0"/>
              <a:t>. </a:t>
            </a:r>
            <a:r>
              <a:rPr lang="en-US" sz="1600" dirty="0" err="1">
                <a:solidFill>
                  <a:schemeClr val="tx2"/>
                </a:solidFill>
              </a:rPr>
              <a:t>Haaretz</a:t>
            </a:r>
            <a:r>
              <a:rPr lang="en-US" sz="1600" dirty="0">
                <a:solidFill>
                  <a:schemeClr val="tx2"/>
                </a:solidFill>
              </a:rPr>
              <a:t>, 10/31/2013</a:t>
            </a:r>
            <a:r>
              <a:rPr lang="en-US" sz="1600" dirty="0"/>
              <a:t>, </a:t>
            </a:r>
            <a:r>
              <a:rPr lang="en-US" sz="1600" dirty="0">
                <a:hlinkClick r:id="rId2"/>
              </a:rPr>
              <a:t>http://www.haaretz.com/jewish-world/jewish-world-features/.premium-1.555468</a:t>
            </a:r>
            <a:r>
              <a:rPr lang="en-US" sz="1600" dirty="0"/>
              <a:t> </a:t>
            </a:r>
          </a:p>
          <a:p>
            <a:pPr marL="457200" lvl="1" indent="0">
              <a:buFontTx/>
              <a:buNone/>
              <a:defRPr/>
            </a:pPr>
            <a:endParaRPr lang="en-US" sz="500" b="1" dirty="0">
              <a:solidFill>
                <a:schemeClr val="tx2"/>
              </a:solidFill>
            </a:endParaRPr>
          </a:p>
          <a:p>
            <a:pPr marL="457200" lvl="1" indent="0">
              <a:buFontTx/>
              <a:buNone/>
              <a:defRPr/>
            </a:pPr>
            <a:r>
              <a:rPr lang="en-US" sz="1900" b="1" dirty="0">
                <a:solidFill>
                  <a:schemeClr val="tx2"/>
                </a:solidFill>
              </a:rPr>
              <a:t>Think critically about how one can/should talk about the State of Israel without talking about the Jews or without being open to the charge of anti-Semitism</a:t>
            </a:r>
          </a:p>
        </p:txBody>
      </p:sp>
      <p:sp>
        <p:nvSpPr>
          <p:cNvPr id="139268" name="TextBox 1"/>
          <p:cNvSpPr txBox="1">
            <a:spLocks noChangeArrowheads="1"/>
          </p:cNvSpPr>
          <p:nvPr/>
        </p:nvSpPr>
        <p:spPr bwMode="auto">
          <a:xfrm>
            <a:off x="6861175" y="1230313"/>
            <a:ext cx="2286000"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a:solidFill>
                  <a:schemeClr val="tx2"/>
                </a:solidFill>
              </a:rPr>
              <a:t>Currently there is a political debate about ‘granting’ all the Jews in the world the right to vote in Israeli elections.</a:t>
            </a:r>
          </a:p>
          <a:p>
            <a:pPr eaLnBrk="1" hangingPunct="1">
              <a:spcBef>
                <a:spcPct val="0"/>
              </a:spcBef>
              <a:buFontTx/>
              <a:buNone/>
            </a:pPr>
            <a:r>
              <a:rPr lang="en-US" altLang="en-US" sz="1800" dirty="0" err="1">
                <a:solidFill>
                  <a:srgbClr val="FFFF00"/>
                </a:solidFill>
              </a:rPr>
              <a:t>Haaretz</a:t>
            </a:r>
            <a:r>
              <a:rPr lang="en-US" altLang="en-US" sz="1800" dirty="0">
                <a:solidFill>
                  <a:srgbClr val="FFFF00"/>
                </a:solidFill>
              </a:rPr>
              <a:t>, 7/10/2010, </a:t>
            </a:r>
            <a:r>
              <a:rPr lang="en-US" altLang="en-US" sz="800" dirty="0">
                <a:solidFill>
                  <a:srgbClr val="FFFFFF"/>
                </a:solidFill>
                <a:hlinkClick r:id="rId3"/>
              </a:rPr>
              <a:t>http://www.haaretz.com/print-edition/features/moshe-kantor-s-house-of-lords-1.238607</a:t>
            </a:r>
            <a:r>
              <a:rPr lang="en-US" altLang="en-US" sz="800" dirty="0">
                <a:solidFill>
                  <a:srgbClr val="FFFFFF"/>
                </a:solidFill>
              </a:rPr>
              <a:t>   </a:t>
            </a:r>
            <a:endParaRPr lang="en-US" altLang="en-US" sz="800" dirty="0">
              <a:solidFill>
                <a:srgbClr val="FFFF00"/>
              </a:solidFill>
            </a:endParaRPr>
          </a:p>
        </p:txBody>
      </p:sp>
      <p:cxnSp>
        <p:nvCxnSpPr>
          <p:cNvPr id="139269" name="Straight Connector 3"/>
          <p:cNvCxnSpPr>
            <a:cxnSpLocks noChangeShapeType="1"/>
          </p:cNvCxnSpPr>
          <p:nvPr/>
        </p:nvCxnSpPr>
        <p:spPr bwMode="auto">
          <a:xfrm>
            <a:off x="6861175" y="1230313"/>
            <a:ext cx="0" cy="378936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9270" name="Straight Connector 5"/>
          <p:cNvCxnSpPr>
            <a:cxnSpLocks noChangeShapeType="1"/>
          </p:cNvCxnSpPr>
          <p:nvPr/>
        </p:nvCxnSpPr>
        <p:spPr bwMode="auto">
          <a:xfrm>
            <a:off x="6842125" y="1219200"/>
            <a:ext cx="2286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9271" name="Straight Connector 8"/>
          <p:cNvCxnSpPr>
            <a:cxnSpLocks noChangeShapeType="1"/>
          </p:cNvCxnSpPr>
          <p:nvPr/>
        </p:nvCxnSpPr>
        <p:spPr bwMode="auto">
          <a:xfrm>
            <a:off x="6861175" y="5019675"/>
            <a:ext cx="2286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9272" name="Straight Connector 6"/>
          <p:cNvCxnSpPr>
            <a:cxnSpLocks noChangeShapeType="1"/>
          </p:cNvCxnSpPr>
          <p:nvPr/>
        </p:nvCxnSpPr>
        <p:spPr bwMode="auto">
          <a:xfrm flipH="1">
            <a:off x="0" y="5029200"/>
            <a:ext cx="68611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a:xfrm>
            <a:off x="0" y="0"/>
            <a:ext cx="9144000" cy="1371600"/>
          </a:xfrm>
        </p:spPr>
        <p:txBody>
          <a:bodyPr/>
          <a:lstStyle/>
          <a:p>
            <a:pPr marL="342900" indent="-342900"/>
            <a:r>
              <a:rPr lang="en-US" altLang="en-US" b="1" dirty="0"/>
              <a:t>The Essence of the Jewish Question</a:t>
            </a:r>
            <a:br>
              <a:rPr lang="en-US" altLang="en-US" sz="2800" b="1" dirty="0"/>
            </a:br>
            <a:r>
              <a:rPr lang="en-US" altLang="en-US" dirty="0"/>
              <a:t>Integration versus separation</a:t>
            </a:r>
          </a:p>
        </p:txBody>
      </p:sp>
      <p:sp>
        <p:nvSpPr>
          <p:cNvPr id="140291" name="Content Placeholder 2"/>
          <p:cNvSpPr>
            <a:spLocks noGrp="1"/>
          </p:cNvSpPr>
          <p:nvPr>
            <p:ph idx="1"/>
          </p:nvPr>
        </p:nvSpPr>
        <p:spPr>
          <a:xfrm>
            <a:off x="0" y="1371600"/>
            <a:ext cx="9144000" cy="5486400"/>
          </a:xfrm>
        </p:spPr>
        <p:txBody>
          <a:bodyPr/>
          <a:lstStyle/>
          <a:p>
            <a:pPr lvl="1">
              <a:buFontTx/>
              <a:buNone/>
            </a:pPr>
            <a:r>
              <a:rPr lang="en-US" altLang="en-US" sz="1400" dirty="0"/>
              <a:t>The Israeli Knesset enacted the Zionist Organization Status Law (5 December 1952) which declares that “</a:t>
            </a:r>
            <a:r>
              <a:rPr lang="en-US" altLang="en-US" sz="1400" b="1" dirty="0">
                <a:solidFill>
                  <a:schemeClr val="tx2"/>
                </a:solidFill>
              </a:rPr>
              <a:t>The State of Israel regards itself as the work of the whole Jewish people</a:t>
            </a:r>
            <a:r>
              <a:rPr lang="en-US" altLang="en-US" sz="1400" dirty="0"/>
              <a:t>…Under this law, the job of the State of Israel and the Zionist movement “</a:t>
            </a:r>
            <a:r>
              <a:rPr lang="en-US" altLang="en-US" sz="1400" dirty="0">
                <a:solidFill>
                  <a:schemeClr val="tx2"/>
                </a:solidFill>
              </a:rPr>
              <a:t>calls for continuous efforts by the Jewish people in the countries of the Diaspora</a:t>
            </a:r>
            <a:r>
              <a:rPr lang="en-US" altLang="en-US" sz="1400" dirty="0"/>
              <a:t>.”--David Ben-Gurion, </a:t>
            </a:r>
            <a:r>
              <a:rPr lang="en-US" altLang="en-US" sz="1400" i="1" dirty="0"/>
              <a:t>Israel: a personal history</a:t>
            </a:r>
            <a:r>
              <a:rPr lang="en-US" altLang="en-US" sz="1400" dirty="0"/>
              <a:t>, New York: Funk &amp; </a:t>
            </a:r>
            <a:r>
              <a:rPr lang="en-US" altLang="en-US" sz="1400" dirty="0" err="1"/>
              <a:t>Wagnalls</a:t>
            </a:r>
            <a:r>
              <a:rPr lang="en-US" altLang="en-US" sz="1400" dirty="0"/>
              <a:t>, 1971, page 409.</a:t>
            </a:r>
          </a:p>
          <a:p>
            <a:pPr lvl="1">
              <a:buFontTx/>
              <a:buNone/>
            </a:pPr>
            <a:r>
              <a:rPr lang="en-US" altLang="en-US" sz="1400" dirty="0"/>
              <a:t>David Ben </a:t>
            </a:r>
            <a:r>
              <a:rPr lang="en-US" altLang="en-US" sz="1400" dirty="0" err="1"/>
              <a:t>Gurion</a:t>
            </a:r>
            <a:r>
              <a:rPr lang="en-US" altLang="en-US" sz="1400" dirty="0"/>
              <a:t> wrote: “</a:t>
            </a:r>
            <a:r>
              <a:rPr lang="en-US" altLang="en-US" sz="1400" b="1" dirty="0">
                <a:solidFill>
                  <a:schemeClr val="tx2"/>
                </a:solidFill>
              </a:rPr>
              <a:t>I believe that every Jew belongs to the Jewish people, and only to the Jewish people</a:t>
            </a:r>
            <a:r>
              <a:rPr lang="en-US" altLang="en-US" sz="1400" dirty="0"/>
              <a:t>.”…“the moral greatness of Zionism in Germany and the other countries of Western Europe lay in the fact that by the force of the Zionist ideology </a:t>
            </a:r>
            <a:r>
              <a:rPr lang="en-US" altLang="en-US" sz="1400" dirty="0">
                <a:solidFill>
                  <a:schemeClr val="tx2"/>
                </a:solidFill>
              </a:rPr>
              <a:t>it succeeded in uprooting many Jews from the German, French, or Italian worlds in which they had been immersed since the Emancipation</a:t>
            </a:r>
            <a:r>
              <a:rPr lang="en-US" altLang="en-US" sz="1400" dirty="0"/>
              <a:t>.” --David Ben </a:t>
            </a:r>
            <a:r>
              <a:rPr lang="en-US" altLang="en-US" sz="1400" dirty="0" err="1"/>
              <a:t>Gurion</a:t>
            </a:r>
            <a:r>
              <a:rPr lang="en-US" altLang="en-US" sz="1400" dirty="0"/>
              <a:t>, “Zionism and Pseudo-Zionism,” in Carol </a:t>
            </a:r>
            <a:r>
              <a:rPr lang="en-US" altLang="en-US" sz="1400" dirty="0" err="1"/>
              <a:t>Diament</a:t>
            </a:r>
            <a:r>
              <a:rPr lang="en-US" altLang="en-US" sz="1400" dirty="0"/>
              <a:t>, ed., </a:t>
            </a:r>
            <a:r>
              <a:rPr lang="en-US" altLang="en-US" sz="1400" i="1" dirty="0"/>
              <a:t>Zionism: The Sequel</a:t>
            </a:r>
            <a:r>
              <a:rPr lang="en-US" altLang="en-US" sz="1400" dirty="0"/>
              <a:t>, New York: </a:t>
            </a:r>
            <a:r>
              <a:rPr lang="en-US" altLang="en-US" sz="1400" dirty="0" err="1"/>
              <a:t>Hadessa</a:t>
            </a:r>
            <a:r>
              <a:rPr lang="en-US" altLang="en-US" sz="1400" dirty="0"/>
              <a:t>, The Women’s Zionist Organization of America, Inc., 1998, pp. 45-49, pages 46-47.</a:t>
            </a:r>
          </a:p>
          <a:p>
            <a:pPr lvl="1">
              <a:buFontTx/>
              <a:buNone/>
            </a:pPr>
            <a:r>
              <a:rPr lang="en-US" altLang="en-US" sz="1400" b="1" dirty="0">
                <a:solidFill>
                  <a:schemeClr val="tx2"/>
                </a:solidFill>
              </a:rPr>
              <a:t>With the outbreak of the Second World War, Jewish Zionist leader Chaim Weizmann wrote a letter to the British prime minister in which he declared that the Jews </a:t>
            </a:r>
            <a:r>
              <a:rPr lang="en-US" altLang="en-US" sz="1400" b="1" dirty="0"/>
              <a:t>[implying clearly all Jews] </a:t>
            </a:r>
            <a:r>
              <a:rPr lang="en-US" altLang="en-US" sz="1400" b="1" dirty="0">
                <a:solidFill>
                  <a:schemeClr val="tx2"/>
                </a:solidFill>
              </a:rPr>
              <a:t>will "stand by" Great Britain in the war: </a:t>
            </a:r>
          </a:p>
          <a:p>
            <a:pPr lvl="1">
              <a:buFontTx/>
              <a:buNone/>
            </a:pPr>
            <a:r>
              <a:rPr lang="en-US" altLang="en-US" sz="1400" dirty="0"/>
              <a:t>“</a:t>
            </a:r>
            <a:r>
              <a:rPr lang="en-US" altLang="en-US" sz="1400" dirty="0">
                <a:solidFill>
                  <a:schemeClr val="tx2"/>
                </a:solidFill>
              </a:rPr>
              <a:t>Dear Prime Minister</a:t>
            </a:r>
            <a:r>
              <a:rPr lang="en-US" altLang="en-US" sz="1400" dirty="0"/>
              <a:t>, In this hour of supreme crisis, the consciousness that the Jews have a contribution to make to the </a:t>
            </a:r>
            <a:r>
              <a:rPr lang="en-US" altLang="en-US" sz="1400" dirty="0" err="1"/>
              <a:t>defence</a:t>
            </a:r>
            <a:r>
              <a:rPr lang="en-US" altLang="en-US" sz="1400" dirty="0"/>
              <a:t> of sacred values impels me to write this letter. </a:t>
            </a:r>
            <a:r>
              <a:rPr lang="en-US" altLang="en-US" sz="1400" dirty="0">
                <a:solidFill>
                  <a:schemeClr val="tx2"/>
                </a:solidFill>
              </a:rPr>
              <a:t>I wish to confirm, in the most explicit manner, the declarations which I and my colleagues have made during the last months, and especially in the last week: that the Jews ‘stand by Great Britain and will fight on the side of the democracies.’ </a:t>
            </a:r>
            <a:r>
              <a:rPr lang="en-US" altLang="en-US" sz="1400" dirty="0"/>
              <a:t>Our urgent desire is to give effect to these declarations. We wish to do so in a way entirely consonant with the general scheme of British action, and therefore would place ourselves, in matters big and small, under the </a:t>
            </a:r>
            <a:r>
              <a:rPr lang="en-US" altLang="en-US" sz="1400" dirty="0" err="1"/>
              <a:t>co-ordinating</a:t>
            </a:r>
            <a:r>
              <a:rPr lang="en-US" altLang="en-US" sz="1400" dirty="0"/>
              <a:t> direction of His Majesty’s Government. The Jewish Agency is ready to enter into immediate arrangements for utilizing Jewish manpower, technical ability, resources, etc. The Jewish Agency has recently had differences in the political field with the Mandatory Power. We would like these differences to give way before the greater and more pressing necessities of the time. We ask you to accept this declaration in the spirit in which it is made.” </a:t>
            </a:r>
            <a:r>
              <a:rPr lang="en-US" altLang="en-US" sz="1400" dirty="0" err="1"/>
              <a:t>Mrs</a:t>
            </a:r>
            <a:r>
              <a:rPr lang="en-US" altLang="en-US" sz="1400" dirty="0"/>
              <a:t> Edgar </a:t>
            </a:r>
            <a:r>
              <a:rPr lang="en-US" altLang="en-US" sz="1400" dirty="0" err="1"/>
              <a:t>Dugdale</a:t>
            </a:r>
            <a:r>
              <a:rPr lang="en-US" altLang="en-US" sz="1400" dirty="0"/>
              <a:t>, The Balfour Declaration: Origins and Background, Published by the Jewish Agency for Palestine, 77, Great Russell Street, London, W.C.1. March, 1940, page 31.</a:t>
            </a:r>
          </a:p>
        </p:txBody>
      </p:sp>
      <p:cxnSp>
        <p:nvCxnSpPr>
          <p:cNvPr id="3" name="Straight Connector 2"/>
          <p:cNvCxnSpPr/>
          <p:nvPr/>
        </p:nvCxnSpPr>
        <p:spPr bwMode="auto">
          <a:xfrm>
            <a:off x="0" y="3581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2286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a:xfrm>
            <a:off x="0" y="0"/>
            <a:ext cx="9144000" cy="990600"/>
          </a:xfrm>
        </p:spPr>
        <p:txBody>
          <a:bodyPr/>
          <a:lstStyle/>
          <a:p>
            <a:r>
              <a:rPr lang="en-US" altLang="en-US" sz="4900" b="1" dirty="0"/>
              <a:t>The “American Jewish Question”</a:t>
            </a:r>
          </a:p>
        </p:txBody>
      </p:sp>
      <p:sp>
        <p:nvSpPr>
          <p:cNvPr id="92163" name="Content Placeholder 2"/>
          <p:cNvSpPr>
            <a:spLocks noGrp="1"/>
          </p:cNvSpPr>
          <p:nvPr>
            <p:ph idx="1"/>
          </p:nvPr>
        </p:nvSpPr>
        <p:spPr>
          <a:xfrm>
            <a:off x="0" y="914400"/>
            <a:ext cx="4114800" cy="5943600"/>
          </a:xfrm>
        </p:spPr>
        <p:txBody>
          <a:bodyPr/>
          <a:lstStyle/>
          <a:p>
            <a:pPr>
              <a:buFontTx/>
              <a:buNone/>
              <a:defRPr/>
            </a:pPr>
            <a:r>
              <a:rPr lang="en-US" altLang="en-US" sz="1800" b="1" dirty="0">
                <a:solidFill>
                  <a:schemeClr val="tx2"/>
                </a:solidFill>
              </a:rPr>
              <a:t>Editorial Page Editor Saul Singer carefully reported that an American Jewish Committee panel “distilled” what he called the “Jewish predicament” or the “American Jewish Question” in these terms:</a:t>
            </a:r>
          </a:p>
          <a:p>
            <a:pPr marL="0" indent="0">
              <a:buFontTx/>
              <a:buNone/>
              <a:defRPr/>
            </a:pPr>
            <a:r>
              <a:rPr lang="en-US" altLang="en-US" sz="2000" b="1" dirty="0"/>
              <a:t>“We as a people remain ensconced in exile like a bug trapped in sap and may not survive if we cannot extricate ourselves”---</a:t>
            </a:r>
            <a:r>
              <a:rPr lang="en-US" altLang="en-US" sz="1800" dirty="0"/>
              <a:t>Saul Singer</a:t>
            </a:r>
          </a:p>
          <a:p>
            <a:pPr>
              <a:buFontTx/>
              <a:buNone/>
              <a:defRPr/>
            </a:pPr>
            <a:r>
              <a:rPr lang="en-US" altLang="en-US" sz="1400" i="1" dirty="0">
                <a:solidFill>
                  <a:schemeClr val="tx2"/>
                </a:solidFill>
              </a:rPr>
              <a:t>The Jerusalem Post</a:t>
            </a:r>
            <a:r>
              <a:rPr lang="en-US" altLang="en-US" sz="1400" dirty="0">
                <a:solidFill>
                  <a:schemeClr val="tx2"/>
                </a:solidFill>
              </a:rPr>
              <a:t> (5/12/2006) and </a:t>
            </a:r>
            <a:r>
              <a:rPr lang="en-US" altLang="en-US" sz="1400" i="1" dirty="0">
                <a:solidFill>
                  <a:schemeClr val="tx2"/>
                </a:solidFill>
              </a:rPr>
              <a:t>The Jewish News Weekly of Northern California</a:t>
            </a:r>
            <a:r>
              <a:rPr lang="en-US" altLang="en-US" sz="1400" dirty="0">
                <a:solidFill>
                  <a:schemeClr val="tx2"/>
                </a:solidFill>
              </a:rPr>
              <a:t> (5/19/2006)</a:t>
            </a:r>
          </a:p>
          <a:p>
            <a:pPr>
              <a:buFontTx/>
              <a:buNone/>
              <a:defRPr/>
            </a:pPr>
            <a:endParaRPr lang="en-US" altLang="en-US" sz="1100" b="1" dirty="0">
              <a:solidFill>
                <a:schemeClr val="tx2"/>
              </a:solidFill>
            </a:endParaRPr>
          </a:p>
          <a:p>
            <a:pPr>
              <a:buFontTx/>
              <a:buNone/>
              <a:defRPr/>
            </a:pPr>
            <a:r>
              <a:rPr lang="en-US" altLang="en-US" sz="2000" b="1" dirty="0">
                <a:solidFill>
                  <a:schemeClr val="tx2"/>
                </a:solidFill>
              </a:rPr>
              <a:t>In November 2013, the State of Israel continues to combat rising Jewish assimilation-</a:t>
            </a:r>
            <a:r>
              <a:rPr lang="en-US" altLang="en-US" sz="2000" dirty="0">
                <a:solidFill>
                  <a:schemeClr val="tx2"/>
                </a:solidFill>
              </a:rPr>
              <a:t>--</a:t>
            </a:r>
            <a:r>
              <a:rPr lang="en-US" altLang="en-US" sz="1400" dirty="0">
                <a:solidFill>
                  <a:schemeClr val="tx2"/>
                </a:solidFill>
              </a:rPr>
              <a:t>Sam </a:t>
            </a:r>
            <a:r>
              <a:rPr lang="en-US" altLang="en-US" sz="1400" dirty="0" err="1">
                <a:solidFill>
                  <a:schemeClr val="tx2"/>
                </a:solidFill>
              </a:rPr>
              <a:t>Sokol</a:t>
            </a:r>
            <a:r>
              <a:rPr lang="en-US" altLang="en-US" sz="1400" dirty="0">
                <a:solidFill>
                  <a:schemeClr val="tx2"/>
                </a:solidFill>
              </a:rPr>
              <a:t>, "Israel enters battle against assimilation at American Jewry conference," The Jerusalem Post, 11/10/2013, </a:t>
            </a:r>
            <a:r>
              <a:rPr lang="en-US" altLang="en-US" sz="1400" dirty="0">
                <a:solidFill>
                  <a:schemeClr val="tx2"/>
                </a:solidFill>
                <a:hlinkClick r:id="rId2"/>
              </a:rPr>
              <a:t>http://www.jpost.com/Diplomacy-and-Politics/Israel-enters-battle-against-assimilation-at-American-Jewry-conference-331194</a:t>
            </a:r>
            <a:r>
              <a:rPr lang="en-US" altLang="en-US" sz="1400" dirty="0">
                <a:solidFill>
                  <a:schemeClr val="tx2"/>
                </a:solidFill>
              </a:rPr>
              <a:t> </a:t>
            </a:r>
          </a:p>
        </p:txBody>
      </p:sp>
      <p:sp>
        <p:nvSpPr>
          <p:cNvPr id="141316" name="Rectangle 3"/>
          <p:cNvSpPr>
            <a:spLocks noChangeArrowheads="1"/>
          </p:cNvSpPr>
          <p:nvPr/>
        </p:nvSpPr>
        <p:spPr bwMode="auto">
          <a:xfrm>
            <a:off x="4114800" y="841375"/>
            <a:ext cx="50292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chemeClr val="tx2"/>
                </a:solidFill>
              </a:rPr>
              <a:t>‘Up, Up and Away’ for North American Jews</a:t>
            </a:r>
          </a:p>
          <a:p>
            <a:pPr eaLnBrk="1" hangingPunct="1">
              <a:spcBef>
                <a:spcPct val="0"/>
              </a:spcBef>
              <a:buFontTx/>
              <a:buNone/>
            </a:pPr>
            <a:r>
              <a:rPr lang="en-US" altLang="en-US" sz="1900" dirty="0"/>
              <a:t>American and Canadian Jews resumed their annual one-way trek to Israel Wednesday morning, with 232 new immigrants arriving on the first of nearly a dozen flights that will bring 2,500 Jews to their new home this summer [2010]. </a:t>
            </a:r>
            <a:r>
              <a:rPr lang="en-US" altLang="en-US" sz="1800" dirty="0">
                <a:solidFill>
                  <a:schemeClr val="tx2"/>
                </a:solidFill>
              </a:rPr>
              <a:t>IsraelNationalNews.com, </a:t>
            </a:r>
            <a:r>
              <a:rPr lang="en-US" altLang="en-US" sz="800" dirty="0">
                <a:hlinkClick r:id="rId3"/>
              </a:rPr>
              <a:t>http://www.israelnationalnews.com/News/News.aspx/138476</a:t>
            </a:r>
            <a:r>
              <a:rPr lang="en-US" altLang="en-US" sz="800" dirty="0"/>
              <a:t> </a:t>
            </a:r>
          </a:p>
          <a:p>
            <a:pPr eaLnBrk="1" hangingPunct="1">
              <a:spcBef>
                <a:spcPct val="0"/>
              </a:spcBef>
              <a:buFontTx/>
              <a:buNone/>
            </a:pPr>
            <a:endParaRPr lang="en-US" altLang="en-US" sz="1800" b="1" dirty="0"/>
          </a:p>
          <a:p>
            <a:pPr eaLnBrk="1" hangingPunct="1">
              <a:spcBef>
                <a:spcPct val="0"/>
              </a:spcBef>
              <a:buFontTx/>
              <a:buNone/>
            </a:pPr>
            <a:r>
              <a:rPr lang="en-US" altLang="en-US" sz="2800" b="1" dirty="0">
                <a:solidFill>
                  <a:schemeClr val="tx2"/>
                </a:solidFill>
              </a:rPr>
              <a:t>What’s your idea to save U.S. Jewry? </a:t>
            </a:r>
          </a:p>
          <a:p>
            <a:pPr eaLnBrk="1" hangingPunct="1">
              <a:spcBef>
                <a:spcPct val="0"/>
              </a:spcBef>
              <a:buFontTx/>
              <a:buNone/>
            </a:pPr>
            <a:r>
              <a:rPr lang="en-US" altLang="en-US" sz="1800" dirty="0"/>
              <a:t>The recent Pew survey showing American Jews assimilating in droves has prompted deep concern for the future of our community. But maybe we’re just a few good ideas away from reversing those negative trends. We want to hear your strategies for stemming the tide of American Jewish disengagement. </a:t>
            </a:r>
            <a:r>
              <a:rPr lang="en-US" altLang="en-US" sz="1400" dirty="0">
                <a:solidFill>
                  <a:schemeClr val="tx2"/>
                </a:solidFill>
              </a:rPr>
              <a:t>Jewish Telegraphic Agency, 10/10/2013</a:t>
            </a:r>
            <a:r>
              <a:rPr lang="en-US" altLang="en-US" sz="1800" dirty="0">
                <a:solidFill>
                  <a:schemeClr val="tx2"/>
                </a:solidFill>
              </a:rPr>
              <a:t>, </a:t>
            </a:r>
            <a:r>
              <a:rPr lang="en-US" altLang="en-US" sz="800" dirty="0">
                <a:hlinkClick r:id="rId4"/>
              </a:rPr>
              <a:t>http://www.jta.org/2013/10/10/news-opinion/united-states/whats-your-idea-to-save-u-s-jewry</a:t>
            </a:r>
            <a:r>
              <a:rPr lang="en-US" altLang="en-US" sz="800" dirty="0"/>
              <a:t> </a:t>
            </a:r>
          </a:p>
        </p:txBody>
      </p:sp>
      <p:cxnSp>
        <p:nvCxnSpPr>
          <p:cNvPr id="141317" name="Straight Connector 5"/>
          <p:cNvCxnSpPr>
            <a:cxnSpLocks noChangeShapeType="1"/>
          </p:cNvCxnSpPr>
          <p:nvPr/>
        </p:nvCxnSpPr>
        <p:spPr bwMode="auto">
          <a:xfrm>
            <a:off x="4114800" y="838200"/>
            <a:ext cx="0" cy="6019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41318" name="Straight Connector 7"/>
          <p:cNvCxnSpPr>
            <a:cxnSpLocks noChangeShapeType="1"/>
          </p:cNvCxnSpPr>
          <p:nvPr/>
        </p:nvCxnSpPr>
        <p:spPr bwMode="auto">
          <a:xfrm>
            <a:off x="4114800" y="838200"/>
            <a:ext cx="50482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41319" name="Straight Connector 13"/>
          <p:cNvCxnSpPr>
            <a:cxnSpLocks noChangeShapeType="1"/>
          </p:cNvCxnSpPr>
          <p:nvPr/>
        </p:nvCxnSpPr>
        <p:spPr bwMode="auto">
          <a:xfrm>
            <a:off x="4114800" y="3733800"/>
            <a:ext cx="50482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41320" name="Straight Connector 2"/>
          <p:cNvCxnSpPr>
            <a:cxnSpLocks noChangeShapeType="1"/>
          </p:cNvCxnSpPr>
          <p:nvPr/>
        </p:nvCxnSpPr>
        <p:spPr bwMode="auto">
          <a:xfrm>
            <a:off x="0" y="4495800"/>
            <a:ext cx="4114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a:xfrm>
            <a:off x="0" y="0"/>
            <a:ext cx="9144000" cy="1524000"/>
          </a:xfrm>
        </p:spPr>
        <p:txBody>
          <a:bodyPr/>
          <a:lstStyle/>
          <a:p>
            <a:r>
              <a:rPr lang="en-US" altLang="en-US" sz="4100" b="1" dirty="0"/>
              <a:t>Netanyahu halts distribution of 'loyalty' poll to U.S. Jews, Israeli expats</a:t>
            </a:r>
            <a:br>
              <a:rPr lang="en-US" altLang="en-US" sz="4100" b="1" dirty="0"/>
            </a:br>
            <a:r>
              <a:rPr lang="en-US" altLang="en-US" sz="1800" dirty="0" err="1">
                <a:solidFill>
                  <a:schemeClr val="tx1"/>
                </a:solidFill>
              </a:rPr>
              <a:t>Haaretz</a:t>
            </a:r>
            <a:r>
              <a:rPr lang="en-US" altLang="en-US" sz="1800" dirty="0">
                <a:solidFill>
                  <a:schemeClr val="tx1"/>
                </a:solidFill>
              </a:rPr>
              <a:t>, 10/27/2013, </a:t>
            </a:r>
            <a:r>
              <a:rPr lang="en-US" altLang="en-US" sz="1800" dirty="0">
                <a:solidFill>
                  <a:schemeClr val="tx1"/>
                </a:solidFill>
                <a:hlinkClick r:id="rId2"/>
              </a:rPr>
              <a:t>http://</a:t>
            </a:r>
            <a:r>
              <a:rPr lang="en-US" altLang="en-US" sz="1800" dirty="0">
                <a:hlinkClick r:id="rId2"/>
              </a:rPr>
              <a:t>www.haaretz.com/news/diplomacy-defense/.premium-1.554651</a:t>
            </a:r>
            <a:r>
              <a:rPr lang="en-US" altLang="en-US" sz="1800" dirty="0"/>
              <a:t> </a:t>
            </a:r>
          </a:p>
        </p:txBody>
      </p:sp>
      <p:sp>
        <p:nvSpPr>
          <p:cNvPr id="142339" name="Content Placeholder 2"/>
          <p:cNvSpPr>
            <a:spLocks noGrp="1"/>
          </p:cNvSpPr>
          <p:nvPr>
            <p:ph idx="1"/>
          </p:nvPr>
        </p:nvSpPr>
        <p:spPr>
          <a:xfrm>
            <a:off x="0" y="1600200"/>
            <a:ext cx="9144000" cy="4495800"/>
          </a:xfrm>
        </p:spPr>
        <p:txBody>
          <a:bodyPr/>
          <a:lstStyle/>
          <a:p>
            <a:pPr marL="0" indent="0">
              <a:buFontTx/>
              <a:buNone/>
            </a:pPr>
            <a:r>
              <a:rPr lang="en-US" altLang="en-US" sz="1200" dirty="0"/>
              <a:t>Netanyahu halts distribution of 'loyalty' poll to U.S. Jews, Israeli expats </a:t>
            </a:r>
          </a:p>
          <a:p>
            <a:pPr marL="0" indent="0">
              <a:buFontTx/>
              <a:buNone/>
            </a:pPr>
            <a:r>
              <a:rPr lang="en-US" altLang="en-US" sz="1200" dirty="0"/>
              <a:t>Prime minister's order follows </a:t>
            </a:r>
            <a:r>
              <a:rPr lang="en-US" altLang="en-US" sz="1200" dirty="0" err="1"/>
              <a:t>Haaretz</a:t>
            </a:r>
            <a:r>
              <a:rPr lang="en-US" altLang="en-US" sz="1200" dirty="0"/>
              <a:t> report of questionnaire being distributed in America asking respondents to indicate where their allegiance would lie in case of Israeli-U.S. crisis. Prime Minister Benjamin Netanyahu on Sunday ordered Israel’s immigrant absorption and foreign ministries to cease distribution of a controversial questionnaire already sent to tens of thousands of Israelis living in the United States and Jewish Americans, asking them to indicate where their allegiance would lie in the... </a:t>
            </a:r>
          </a:p>
          <a:p>
            <a:pPr marL="0" indent="0">
              <a:buFontTx/>
              <a:buNone/>
            </a:pPr>
            <a:r>
              <a:rPr lang="en-US" altLang="en-US" sz="1200" b="1" dirty="0">
                <a:solidFill>
                  <a:schemeClr val="tx2"/>
                </a:solidFill>
              </a:rPr>
              <a:t>Israel suspends plan for building database of US Jewish students---"The idea is to set up a database of all Jewish students in the United States (some 350,000 students) and to map daily all the Jewish/Israel events taking place on campuses"</a:t>
            </a:r>
            <a:r>
              <a:rPr lang="en-US" altLang="en-US" sz="1200" dirty="0"/>
              <a:t>, i24News, 10/16/2017, </a:t>
            </a:r>
            <a:r>
              <a:rPr lang="en-US" altLang="en-US" sz="1200" dirty="0">
                <a:hlinkClick r:id="rId3"/>
              </a:rPr>
              <a:t>https://www.i24news.tv/en/news/israel/157830-171016-israel-suspends-plan-for-building-database-of-us-jewish-students</a:t>
            </a:r>
            <a:r>
              <a:rPr lang="en-US" altLang="en-US" sz="1200" dirty="0"/>
              <a:t> </a:t>
            </a:r>
          </a:p>
          <a:p>
            <a:pPr marL="0" indent="0">
              <a:buFontTx/>
              <a:buNone/>
            </a:pPr>
            <a:r>
              <a:rPr lang="en-US" altLang="en-US" sz="2800" b="1" dirty="0">
                <a:solidFill>
                  <a:schemeClr val="tx2"/>
                </a:solidFill>
              </a:rPr>
              <a:t>Israel asks U.S. Jews, Israelis: Where do your loyalties lie? </a:t>
            </a:r>
          </a:p>
          <a:p>
            <a:pPr marL="0" indent="0">
              <a:buFontTx/>
              <a:buNone/>
            </a:pPr>
            <a:r>
              <a:rPr lang="en-US" altLang="en-US" sz="1500" dirty="0"/>
              <a:t>PM orders ministries to stop distributing the survey, which asks questions about dual allegiance and the Jewish lobby in America. Two sensitive and potentially explosive issues have always clouded the relationship between the Jewish community in the United States and the State of Israel. The first relates to claims of “dual allegiance” to both Israel and the United States; the other concerns the pro-Israel, American “Jewish lobby.”  </a:t>
            </a:r>
            <a:r>
              <a:rPr lang="en-US" altLang="en-US" sz="1500" dirty="0" err="1">
                <a:solidFill>
                  <a:schemeClr val="tx2"/>
                </a:solidFill>
              </a:rPr>
              <a:t>Haaretz</a:t>
            </a:r>
            <a:r>
              <a:rPr lang="en-US" altLang="en-US" sz="1500" dirty="0">
                <a:solidFill>
                  <a:schemeClr val="tx2"/>
                </a:solidFill>
              </a:rPr>
              <a:t>, 10/27/2013</a:t>
            </a:r>
            <a:r>
              <a:rPr lang="en-US" altLang="en-US" sz="1600" dirty="0">
                <a:solidFill>
                  <a:schemeClr val="tx2"/>
                </a:solidFill>
              </a:rPr>
              <a:t>, </a:t>
            </a:r>
            <a:r>
              <a:rPr lang="en-US" altLang="en-US" sz="1600" dirty="0">
                <a:hlinkClick r:id="rId4"/>
              </a:rPr>
              <a:t>http://www.haaretz.com/news/diplomacy-defense/.premium-1.554541</a:t>
            </a:r>
            <a:r>
              <a:rPr lang="en-US" altLang="en-US" sz="1600" dirty="0"/>
              <a:t> </a:t>
            </a:r>
          </a:p>
          <a:p>
            <a:pPr marL="0" indent="0">
              <a:buFontTx/>
              <a:buNone/>
            </a:pPr>
            <a:r>
              <a:rPr lang="en-US" altLang="en-US" sz="2000" b="1" dirty="0">
                <a:solidFill>
                  <a:schemeClr val="tx2"/>
                </a:solidFill>
              </a:rPr>
              <a:t>Israeli-American Council Opens Vegas Office for Growing Israeli Population</a:t>
            </a:r>
          </a:p>
          <a:p>
            <a:pPr marL="0" indent="0">
              <a:buFontTx/>
              <a:buNone/>
            </a:pPr>
            <a:r>
              <a:rPr lang="en-US" altLang="en-US" sz="1600" dirty="0"/>
              <a:t>The Israeli-American Council has established an office in Las Vegas as part of a drive to expand from its Los Angeles base to U.S. cities with major concentrations of Israeli expatriates. Miriam Adelson, born in Haifa and wife of billionaire casino owner Sheldon Adelson, is chair of the new IAC Las Vegas regional council established this week. Inauguration of the Las Vegas office follows on the heels of similar openings in Miami and Boston... Estimates of the number of Israelis and their children in the United States vary widely, from a likely 500,000 to IAC’s figure of 800,000</a:t>
            </a:r>
            <a:r>
              <a:rPr lang="en-US" altLang="en-US" sz="1100" dirty="0"/>
              <a:t>. </a:t>
            </a:r>
            <a:r>
              <a:rPr lang="en-US" altLang="en-US" sz="1100" dirty="0">
                <a:hlinkClick r:id="rId5"/>
              </a:rPr>
              <a:t>http://forward.com/articles/195938/israeli-american-council-opens-vegas-office-for-gr/</a:t>
            </a:r>
            <a:r>
              <a:rPr lang="en-US" altLang="en-US" sz="1100" dirty="0"/>
              <a:t>?  </a:t>
            </a:r>
          </a:p>
          <a:p>
            <a:pPr marL="0" indent="0">
              <a:buFontTx/>
              <a:buNone/>
            </a:pPr>
            <a:endParaRPr lang="en-US" altLang="en-US" sz="1100" dirty="0"/>
          </a:p>
        </p:txBody>
      </p:sp>
      <p:cxnSp>
        <p:nvCxnSpPr>
          <p:cNvPr id="142340" name="Straight Connector 4"/>
          <p:cNvCxnSpPr>
            <a:cxnSpLocks noChangeShapeType="1"/>
          </p:cNvCxnSpPr>
          <p:nvPr/>
        </p:nvCxnSpPr>
        <p:spPr bwMode="auto">
          <a:xfrm>
            <a:off x="0" y="2590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42341" name="Straight Connector 2"/>
          <p:cNvCxnSpPr>
            <a:cxnSpLocks noChangeShapeType="1"/>
          </p:cNvCxnSpPr>
          <p:nvPr/>
        </p:nvCxnSpPr>
        <p:spPr bwMode="auto">
          <a:xfrm>
            <a:off x="0" y="4953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3200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a:xfrm>
            <a:off x="0" y="0"/>
            <a:ext cx="9144000" cy="1447800"/>
          </a:xfrm>
        </p:spPr>
        <p:txBody>
          <a:bodyPr/>
          <a:lstStyle/>
          <a:p>
            <a:pPr marL="342900" indent="-342900" algn="l"/>
            <a:r>
              <a:rPr lang="en-US" altLang="en-US" sz="4000" b="1"/>
              <a:t>Where does ‘Russian’ tycoon Viatcheslav Moshe Kantor’s loyalty really lie?</a:t>
            </a:r>
            <a:endParaRPr lang="en-US" altLang="en-US" sz="4000"/>
          </a:p>
        </p:txBody>
      </p:sp>
      <p:sp>
        <p:nvSpPr>
          <p:cNvPr id="143363" name="Content Placeholder 2"/>
          <p:cNvSpPr>
            <a:spLocks noGrp="1"/>
          </p:cNvSpPr>
          <p:nvPr>
            <p:ph idx="1"/>
          </p:nvPr>
        </p:nvSpPr>
        <p:spPr>
          <a:xfrm>
            <a:off x="0" y="1524000"/>
            <a:ext cx="9144000" cy="5334000"/>
          </a:xfrm>
        </p:spPr>
        <p:txBody>
          <a:bodyPr/>
          <a:lstStyle/>
          <a:p>
            <a:pPr lvl="1">
              <a:buFontTx/>
              <a:buNone/>
            </a:pPr>
            <a:r>
              <a:rPr lang="en-US" altLang="en-US" sz="3600" b="1" dirty="0" err="1"/>
              <a:t>Viatcheslav</a:t>
            </a:r>
            <a:r>
              <a:rPr lang="en-US" altLang="en-US" sz="3600" b="1" dirty="0"/>
              <a:t> Moshe Kantor:</a:t>
            </a:r>
            <a:endParaRPr lang="en-US" altLang="en-US" sz="3600" dirty="0"/>
          </a:p>
          <a:p>
            <a:pPr lvl="1"/>
            <a:r>
              <a:rPr lang="en-US" altLang="en-US" sz="2000" dirty="0">
                <a:solidFill>
                  <a:schemeClr val="tx2"/>
                </a:solidFill>
              </a:rPr>
              <a:t>Is President of the European Jewish Congress</a:t>
            </a:r>
          </a:p>
          <a:p>
            <a:pPr lvl="1"/>
            <a:r>
              <a:rPr lang="en-US" altLang="en-US" sz="2000" dirty="0">
                <a:solidFill>
                  <a:schemeClr val="tx2"/>
                </a:solidFill>
              </a:rPr>
              <a:t>Is President of the Russian Jewish Congress </a:t>
            </a:r>
          </a:p>
          <a:p>
            <a:pPr lvl="1"/>
            <a:r>
              <a:rPr lang="en-US" altLang="en-US" sz="2000" dirty="0">
                <a:solidFill>
                  <a:schemeClr val="tx2"/>
                </a:solidFill>
              </a:rPr>
              <a:t>Is President of Russia's largest fertilizer company (</a:t>
            </a:r>
            <a:r>
              <a:rPr lang="en-US" altLang="en-US" sz="2000" dirty="0" err="1">
                <a:solidFill>
                  <a:schemeClr val="tx2"/>
                </a:solidFill>
              </a:rPr>
              <a:t>Acron</a:t>
            </a:r>
            <a:r>
              <a:rPr lang="en-US" altLang="en-US" sz="2000" dirty="0">
                <a:solidFill>
                  <a:schemeClr val="tx2"/>
                </a:solidFill>
              </a:rPr>
              <a:t> agrochemical company)</a:t>
            </a:r>
          </a:p>
          <a:p>
            <a:pPr lvl="1"/>
            <a:r>
              <a:rPr lang="en-US" altLang="en-US" sz="2000" dirty="0">
                <a:solidFill>
                  <a:schemeClr val="tx2"/>
                </a:solidFill>
              </a:rPr>
              <a:t>Is President of the World Holocaust Forum Foundation</a:t>
            </a:r>
          </a:p>
          <a:p>
            <a:pPr lvl="1"/>
            <a:r>
              <a:rPr lang="en-US" altLang="en-US" sz="2000" dirty="0">
                <a:solidFill>
                  <a:schemeClr val="tx2"/>
                </a:solidFill>
              </a:rPr>
              <a:t>Is Chairman of the European Jewish Fund</a:t>
            </a:r>
          </a:p>
          <a:p>
            <a:pPr lvl="1"/>
            <a:r>
              <a:rPr lang="en-US" altLang="en-US" sz="2000" dirty="0">
                <a:solidFill>
                  <a:schemeClr val="tx2"/>
                </a:solidFill>
              </a:rPr>
              <a:t>Is Co-Chairman of the European Council on Tolerance and Reconciliation </a:t>
            </a:r>
          </a:p>
          <a:p>
            <a:pPr lvl="1"/>
            <a:r>
              <a:rPr lang="en-US" altLang="en-US" sz="2000" dirty="0">
                <a:solidFill>
                  <a:schemeClr val="tx2"/>
                </a:solidFill>
              </a:rPr>
              <a:t>Holds Israeli citizenship and splits his time between Israel and Switzerland</a:t>
            </a:r>
          </a:p>
          <a:p>
            <a:pPr lvl="1"/>
            <a:r>
              <a:rPr lang="en-US" altLang="en-US" sz="2000" dirty="0">
                <a:solidFill>
                  <a:schemeClr val="tx2"/>
                </a:solidFill>
              </a:rPr>
              <a:t>Holds Honorary Doctorate from Tel-Aviv University</a:t>
            </a:r>
          </a:p>
          <a:p>
            <a:pPr lvl="1"/>
            <a:r>
              <a:rPr lang="en-US" altLang="en-US" sz="2000" dirty="0">
                <a:solidFill>
                  <a:schemeClr val="tx2"/>
                </a:solidFill>
              </a:rPr>
              <a:t>Compares his position in Russia to Joseph's in Egypt &amp; Esther's in Persia</a:t>
            </a:r>
            <a:endParaRPr lang="en-US" altLang="en-US" sz="2000" i="1" dirty="0">
              <a:solidFill>
                <a:schemeClr val="tx2"/>
              </a:solidFill>
            </a:endParaRPr>
          </a:p>
          <a:p>
            <a:pPr lvl="1">
              <a:buFontTx/>
              <a:buNone/>
            </a:pPr>
            <a:r>
              <a:rPr lang="en-US" altLang="en-US" sz="1000" dirty="0"/>
              <a:t>Grant Slater, </a:t>
            </a:r>
            <a:r>
              <a:rPr lang="en-US" altLang="en-US" sz="1000" i="1" dirty="0"/>
              <a:t>“</a:t>
            </a:r>
            <a:r>
              <a:rPr lang="en-US" altLang="en-US" sz="1000" dirty="0"/>
              <a:t>Kantor: European Jewry has bigger problems than Russian Jewry,” </a:t>
            </a:r>
            <a:r>
              <a:rPr lang="en-US" altLang="en-US" sz="1000" i="1" dirty="0"/>
              <a:t>Jewish Telegraphic Agency, 2/12/2009, </a:t>
            </a:r>
            <a:r>
              <a:rPr lang="en-US" altLang="en-US" sz="1000" i="1" dirty="0">
                <a:hlinkClick r:id="rId2"/>
              </a:rPr>
              <a:t>http://jta.org/news/article/2009/02/12/1002981/russian-jewry-chief-stepping-down-to-focus-on-europes-woes</a:t>
            </a:r>
            <a:r>
              <a:rPr lang="en-US" altLang="en-US" sz="1000" i="1" dirty="0"/>
              <a:t>    </a:t>
            </a:r>
          </a:p>
          <a:p>
            <a:pPr lvl="1">
              <a:buFontTx/>
              <a:buNone/>
            </a:pPr>
            <a:r>
              <a:rPr lang="en-US" altLang="en-US" sz="1000" dirty="0"/>
              <a:t>President [Kantor]’s Page</a:t>
            </a:r>
            <a:r>
              <a:rPr lang="en-US" altLang="en-US" sz="1000" i="1" dirty="0"/>
              <a:t>, European Jewish Congress, 1/16/2009, </a:t>
            </a:r>
            <a:r>
              <a:rPr lang="en-US" altLang="en-US" sz="1000" i="1" dirty="0">
                <a:hlinkClick r:id="rId3"/>
              </a:rPr>
              <a:t>http://www.eurojewcong.org/ejc/section.php?id_rubrique=97</a:t>
            </a:r>
            <a:r>
              <a:rPr lang="en-US" altLang="en-US" sz="1000" i="1" dirty="0"/>
              <a:t>        </a:t>
            </a:r>
          </a:p>
          <a:p>
            <a:pPr lvl="1">
              <a:buFontTx/>
              <a:buNone/>
            </a:pPr>
            <a:r>
              <a:rPr lang="en-US" altLang="en-US" sz="1000" dirty="0" err="1"/>
              <a:t>Amiram</a:t>
            </a:r>
            <a:r>
              <a:rPr lang="en-US" altLang="en-US" sz="1000" dirty="0"/>
              <a:t> </a:t>
            </a:r>
            <a:r>
              <a:rPr lang="en-US" altLang="en-US" sz="1000" dirty="0" err="1"/>
              <a:t>Barkat</a:t>
            </a:r>
            <a:r>
              <a:rPr lang="en-US" altLang="en-US" sz="1000" dirty="0"/>
              <a:t>, “Putin ally is frontrunner to head European Jewish Congress ,” </a:t>
            </a:r>
            <a:r>
              <a:rPr lang="en-US" altLang="en-US" sz="1000" i="1" dirty="0" err="1"/>
              <a:t>Haaretz</a:t>
            </a:r>
            <a:r>
              <a:rPr lang="en-US" altLang="en-US" sz="1000" dirty="0"/>
              <a:t>,  6/23/2007, </a:t>
            </a:r>
            <a:r>
              <a:rPr lang="en-US" altLang="en-US" sz="1000" dirty="0">
                <a:hlinkClick r:id="rId4"/>
              </a:rPr>
              <a:t>http://www.haaretz.com/hasen/spages/873804.html</a:t>
            </a:r>
            <a:endParaRPr lang="en-US" altLang="en-US" sz="1000" dirty="0"/>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a:xfrm>
            <a:off x="0" y="0"/>
            <a:ext cx="9144000" cy="1371600"/>
          </a:xfrm>
        </p:spPr>
        <p:txBody>
          <a:bodyPr/>
          <a:lstStyle/>
          <a:p>
            <a:r>
              <a:rPr lang="en-US" altLang="en-US" sz="4000" b="1"/>
              <a:t>Some polls indicate that 82 to 85 percent of American Jews support Israel</a:t>
            </a:r>
          </a:p>
        </p:txBody>
      </p:sp>
      <p:sp>
        <p:nvSpPr>
          <p:cNvPr id="145411" name="Content Placeholder 2"/>
          <p:cNvSpPr>
            <a:spLocks noGrp="1"/>
          </p:cNvSpPr>
          <p:nvPr>
            <p:ph idx="1"/>
          </p:nvPr>
        </p:nvSpPr>
        <p:spPr>
          <a:xfrm>
            <a:off x="0" y="1371600"/>
            <a:ext cx="9144000" cy="5486400"/>
          </a:xfrm>
        </p:spPr>
        <p:txBody>
          <a:bodyPr/>
          <a:lstStyle/>
          <a:p>
            <a:pPr>
              <a:buFontTx/>
              <a:buNone/>
            </a:pPr>
            <a:r>
              <a:rPr lang="en-US" altLang="en-US" sz="2000" dirty="0"/>
              <a:t>According to a poll commissioned by The Israel Project (a pro-Israel public advocacy group) and conducted by pollster Frank </a:t>
            </a:r>
            <a:r>
              <a:rPr lang="en-US" altLang="en-US" sz="2000" dirty="0" err="1"/>
              <a:t>Luntz</a:t>
            </a:r>
            <a:r>
              <a:rPr lang="en-US" altLang="en-US" sz="2000" dirty="0"/>
              <a:t>, among the 800 American Jews that took part in the survey, </a:t>
            </a:r>
            <a:r>
              <a:rPr lang="en-US" altLang="en-US" sz="2000" b="1" dirty="0">
                <a:solidFill>
                  <a:schemeClr val="tx2"/>
                </a:solidFill>
              </a:rPr>
              <a:t>82% said they support Israel---</a:t>
            </a:r>
            <a:r>
              <a:rPr lang="en-US" altLang="en-US" sz="1800" i="1" dirty="0"/>
              <a:t>Jerusalem Post</a:t>
            </a:r>
            <a:r>
              <a:rPr lang="en-US" altLang="en-US" sz="1800" dirty="0"/>
              <a:t>, 1 December 2005.</a:t>
            </a:r>
          </a:p>
          <a:p>
            <a:pPr>
              <a:buFontTx/>
              <a:buNone/>
            </a:pPr>
            <a:endParaRPr lang="en-US" altLang="en-US" sz="800" dirty="0"/>
          </a:p>
          <a:p>
            <a:pPr>
              <a:buFontTx/>
              <a:buNone/>
            </a:pPr>
            <a:r>
              <a:rPr lang="en-US" altLang="en-US" sz="2000" dirty="0"/>
              <a:t>According to a survey, commissioned by Stand for Israel, a project of the International Fellowship of Christians and Jews, polled 1200 Americans, with an oversampling of Jews and Evangelicals, and found that </a:t>
            </a:r>
            <a:r>
              <a:rPr lang="en-US" altLang="en-US" sz="2000" b="1" dirty="0">
                <a:solidFill>
                  <a:schemeClr val="tx2"/>
                </a:solidFill>
              </a:rPr>
              <a:t>85 percent of Jews expressed support for Israel</a:t>
            </a:r>
            <a:r>
              <a:rPr lang="en-US" altLang="en-US" sz="2000" dirty="0"/>
              <a:t>, as did 62 percent of "conservative church-going Christians“----</a:t>
            </a:r>
            <a:r>
              <a:rPr lang="en-US" altLang="en-US" sz="1800" dirty="0"/>
              <a:t>Carl </a:t>
            </a:r>
            <a:r>
              <a:rPr lang="en-US" altLang="en-US" sz="1800" dirty="0" err="1"/>
              <a:t>Schrag</a:t>
            </a:r>
            <a:r>
              <a:rPr lang="en-US" altLang="en-US" sz="1800" dirty="0"/>
              <a:t>, “American Jews and Evangelical Christians: Anatomy of a Changing Relationship,” </a:t>
            </a:r>
            <a:r>
              <a:rPr lang="en-US" altLang="en-US" sz="1800" i="1" dirty="0"/>
              <a:t>Jewish Political Studies Review </a:t>
            </a:r>
            <a:r>
              <a:rPr lang="en-US" altLang="en-US" sz="1800" dirty="0"/>
              <a:t>17:1-2 (Spring 2005)</a:t>
            </a:r>
          </a:p>
          <a:p>
            <a:pPr>
              <a:buFontTx/>
              <a:buNone/>
            </a:pPr>
            <a:endParaRPr lang="en-US" altLang="en-US" sz="800" dirty="0"/>
          </a:p>
          <a:p>
            <a:pPr>
              <a:buFontTx/>
              <a:buNone/>
            </a:pPr>
            <a:r>
              <a:rPr lang="en-US" altLang="en-US" sz="2000" dirty="0"/>
              <a:t>According to Reuven Firestone, “</a:t>
            </a:r>
            <a:r>
              <a:rPr lang="en-US" altLang="en-US" sz="2000" b="1" dirty="0">
                <a:solidFill>
                  <a:schemeClr val="tx2"/>
                </a:solidFill>
              </a:rPr>
              <a:t>most observant Jews now support Zionism and the State of Israel with great enthusiasm… the Orthodox see the secular Zionists as unknowingly doing God’s will by beginning the process of ultimate redemption</a:t>
            </a:r>
            <a:r>
              <a:rPr lang="en-US" altLang="en-US" sz="2000" dirty="0"/>
              <a:t>”---- </a:t>
            </a:r>
            <a:r>
              <a:rPr lang="en-US" altLang="en-US" sz="1800" dirty="0"/>
              <a:t>Reuven Firestone, </a:t>
            </a:r>
            <a:r>
              <a:rPr lang="en-US" altLang="en-US" sz="1800" i="1" dirty="0"/>
              <a:t>Children of Abraham: An Introduction to Judaism for Muslims</a:t>
            </a:r>
            <a:r>
              <a:rPr lang="en-US" altLang="en-US" sz="1800" dirty="0"/>
              <a:t>, A publication of the Harriet and Robert </a:t>
            </a:r>
            <a:r>
              <a:rPr lang="en-US" altLang="en-US" sz="1800" dirty="0" err="1"/>
              <a:t>Heilbrunn</a:t>
            </a:r>
            <a:r>
              <a:rPr lang="en-US" altLang="en-US" sz="1800" dirty="0"/>
              <a:t> Institute for International Interreligious Understanding of the American Jewish Committee in association with </a:t>
            </a:r>
            <a:r>
              <a:rPr lang="en-US" altLang="en-US" sz="1800" dirty="0" err="1"/>
              <a:t>Ktav</a:t>
            </a:r>
            <a:r>
              <a:rPr lang="en-US" altLang="en-US" sz="1800" dirty="0"/>
              <a:t> Publishing House, Inc., 2001, page 141.</a:t>
            </a:r>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a:xfrm>
            <a:off x="0" y="0"/>
            <a:ext cx="9144000" cy="1143000"/>
          </a:xfrm>
        </p:spPr>
        <p:txBody>
          <a:bodyPr/>
          <a:lstStyle/>
          <a:p>
            <a:r>
              <a:rPr lang="en-US" altLang="en-US" b="1" dirty="0"/>
              <a:t>Europe's Jews get a political lobby</a:t>
            </a:r>
            <a:br>
              <a:rPr lang="en-US" altLang="en-US" dirty="0"/>
            </a:br>
            <a:r>
              <a:rPr lang="en-US" altLang="en-US" sz="1800" dirty="0"/>
              <a:t>THE JERUSALEM POST, 10/18/2009 </a:t>
            </a:r>
            <a:r>
              <a:rPr lang="en-US" altLang="en-US" sz="1600" dirty="0"/>
              <a:t>http://www.jpost.com/servlet/Satellite?cid=1255694829571&amp;pagename=JPost%2FJPArticle%2FPrinter</a:t>
            </a:r>
          </a:p>
        </p:txBody>
      </p:sp>
      <p:sp>
        <p:nvSpPr>
          <p:cNvPr id="146435" name="Content Placeholder 2"/>
          <p:cNvSpPr>
            <a:spLocks noGrp="1"/>
          </p:cNvSpPr>
          <p:nvPr>
            <p:ph idx="1"/>
          </p:nvPr>
        </p:nvSpPr>
        <p:spPr>
          <a:xfrm>
            <a:off x="0" y="1143000"/>
            <a:ext cx="9144000" cy="5715000"/>
          </a:xfrm>
        </p:spPr>
        <p:txBody>
          <a:bodyPr/>
          <a:lstStyle/>
          <a:p>
            <a:r>
              <a:rPr lang="en-US" altLang="en-US" sz="1800" dirty="0"/>
              <a:t>BRUSSELS - Europe once had 80 to 90 percent of the world's Jews, until the 20th century's calamities brutally cut that figure down to the current estimate of 10%. Two very different societies - Israel and the United States - have replaced Europe as home of the major centers of Jewish life. </a:t>
            </a:r>
          </a:p>
          <a:p>
            <a:r>
              <a:rPr lang="en-US" altLang="en-US" sz="1800" dirty="0"/>
              <a:t>But Europe's Jews are apparently no longer satisfied with accepting this verdict of history. They are increasingly organized and increasingly vocal. And now they have a lobby. </a:t>
            </a:r>
          </a:p>
          <a:p>
            <a:r>
              <a:rPr lang="en-US" altLang="en-US" sz="1800" dirty="0"/>
              <a:t>The inauguration in Brussels of a new branch office of the European Jewish Congress last week marks a dramatic development in European Jewish political activism, believes EJC president Moshe Kantor. </a:t>
            </a:r>
          </a:p>
          <a:p>
            <a:r>
              <a:rPr lang="en-US" altLang="en-US" sz="1800" dirty="0"/>
              <a:t>"In Europe we see both too much tolerance" - for example, toward the Iranian regime's genocidal ambitions - "and too little" when it comes to Europe's religious and ethnic minorities, Kantor says. </a:t>
            </a:r>
          </a:p>
          <a:p>
            <a:r>
              <a:rPr lang="en-US" altLang="en-US" sz="1800" dirty="0"/>
              <a:t>The office in Brussels will be charged with "triggering important processes in legislation, legal issues and research to advance tolerance. The goal is not to talk about tolerance, but to [engage] in a wide spectrum of real action," he adds. </a:t>
            </a:r>
          </a:p>
          <a:p>
            <a:r>
              <a:rPr lang="en-US" altLang="en-US" sz="1800" dirty="0"/>
              <a:t>According to Raya </a:t>
            </a:r>
            <a:r>
              <a:rPr lang="en-US" altLang="en-US" sz="1800" dirty="0" err="1"/>
              <a:t>Kalenova</a:t>
            </a:r>
            <a:r>
              <a:rPr lang="en-US" altLang="en-US" sz="1800" dirty="0"/>
              <a:t>, the director of the new office, it will also focus on "educating against anti-Semitism and for reconciliation between the three great monotheistic religions." </a:t>
            </a:r>
          </a:p>
          <a:p>
            <a:r>
              <a:rPr lang="en-US" altLang="en-US" sz="200" dirty="0"/>
              <a:t>The message of the new Jewish presence in the heartland of European government "is that Europe's Jews are European citizens with European values," </a:t>
            </a:r>
            <a:r>
              <a:rPr lang="en-US" altLang="en-US" sz="200" dirty="0" err="1"/>
              <a:t>Kalenova</a:t>
            </a:r>
            <a:r>
              <a:rPr lang="en-US" altLang="en-US" sz="200" dirty="0"/>
              <a:t> explains. </a:t>
            </a:r>
          </a:p>
          <a:p>
            <a:r>
              <a:rPr lang="en-US" altLang="en-US" sz="100" dirty="0"/>
              <a:t>The opening of the Brussels office on Wednesday seemed to suggest the organization already possessed the ability to reach the highest echelons of European politics. In attendance at the celebratory cocktail reception and dinner were Europe's most senior officials, including European Parliament President Jerzy </a:t>
            </a:r>
            <a:r>
              <a:rPr lang="en-US" altLang="en-US" sz="100" dirty="0" err="1"/>
              <a:t>Buzek</a:t>
            </a:r>
            <a:r>
              <a:rPr lang="en-US" altLang="en-US" sz="100" dirty="0"/>
              <a:t>, European Commission President José Manuel Barroso, Commission Vice President for Justice, Freedom and Security Jacques </a:t>
            </a:r>
            <a:r>
              <a:rPr lang="en-US" altLang="en-US" sz="100" dirty="0" err="1"/>
              <a:t>Barrot</a:t>
            </a:r>
            <a:r>
              <a:rPr lang="en-US" altLang="en-US" sz="100" dirty="0"/>
              <a:t>, and some 50 MEPs. </a:t>
            </a:r>
          </a:p>
          <a:p>
            <a:r>
              <a:rPr lang="en-US" altLang="en-US" sz="100" dirty="0"/>
              <a:t>Israel also sent a high-ranking representative, in the person of National Infrastructures Minister Uzi Landau. </a:t>
            </a:r>
          </a:p>
          <a:p>
            <a:r>
              <a:rPr lang="en-US" altLang="en-US" sz="100" dirty="0"/>
              <a:t>According to observers, however, it is too early to tell whether the new office will be influential or significant. </a:t>
            </a:r>
          </a:p>
          <a:p>
            <a:r>
              <a:rPr lang="en-US" altLang="en-US" sz="100" dirty="0"/>
              <a:t>A comparison with the United States may be instructive, some argued. Mainstream American Jewish organizations maintain lobbies in Washington, but rarely are they influential if they don't represent the broad consensus of American Jews. </a:t>
            </a:r>
          </a:p>
          <a:p>
            <a:r>
              <a:rPr lang="en-US" altLang="en-US" sz="100" dirty="0"/>
              <a:t>Among the most powerful of the Jewish advocacy lobbies is the Washington office of the Jewish Federations of North America, which is focused almost exclusively on making US tax policy favorable to charitable giving. This is because American Jewish life does not exist outside its non-profit institutions, which include all its synagogues, schools, old-age homes and charities. </a:t>
            </a:r>
          </a:p>
          <a:p>
            <a:r>
              <a:rPr lang="en-US" altLang="en-US" sz="100" dirty="0"/>
              <a:t>Also in keeping with the wide consensus of the American Jewish community, Jewish groups in Washington have been instrumental in developing civil rights legislation and in advocating in broad terms for American support for Israeli security. But they shy away from dealing with issues that lack an overwhelming Jewish consensus, such as the Afghan deployment, sex education or international trade policy. </a:t>
            </a:r>
          </a:p>
          <a:p>
            <a:r>
              <a:rPr lang="en-US" altLang="en-US" sz="100" dirty="0"/>
              <a:t>What, one might ask, are the consensus issues of European Jewry? </a:t>
            </a:r>
          </a:p>
          <a:p>
            <a:r>
              <a:rPr lang="en-US" altLang="en-US" sz="100" dirty="0"/>
              <a:t>Asked about the European Jewish "constituency," Yossi </a:t>
            </a:r>
            <a:r>
              <a:rPr lang="en-US" altLang="en-US" sz="100" dirty="0" err="1"/>
              <a:t>Lempkowicz</a:t>
            </a:r>
            <a:r>
              <a:rPr lang="en-US" altLang="en-US" sz="100" dirty="0"/>
              <a:t>, founder of the European Jewish Press, a pan-European news agency based in Belgium, noted that it is not easy to pin down such issues of consensus. </a:t>
            </a:r>
          </a:p>
          <a:p>
            <a:r>
              <a:rPr lang="en-US" altLang="en-US" sz="100" dirty="0"/>
              <a:t>"Europe's Jews are citizens of Europe," he says. "They care about many different issues as Europeans," not in clearly defined Jewish blocs. </a:t>
            </a:r>
          </a:p>
          <a:p>
            <a:r>
              <a:rPr lang="en-US" altLang="en-US" sz="100" dirty="0"/>
              <a:t>"For example, there is disagreement on the question of the expansion of Europe, or on [the rights of states to limit the wearing of] the Muslim veil," he says. </a:t>
            </a:r>
          </a:p>
          <a:p>
            <a:r>
              <a:rPr lang="en-US" altLang="en-US" sz="100" dirty="0"/>
              <a:t>Furthermore, domestic issues affecting the daily life of Europe's Jews - taxation, law enforcement, regulations on religious life - are not handled at the European level, but in each country's national institutions. </a:t>
            </a:r>
          </a:p>
          <a:p>
            <a:r>
              <a:rPr lang="en-US" altLang="en-US" sz="100" dirty="0"/>
              <a:t>An even greater obstacle to European Jews' ability to conduct political advocacy is their extreme diversity. One may fairly ask if Jewish Latvians, Belgians and Italians can really share an overarching agenda that can be represented in pan-European institutions. </a:t>
            </a:r>
          </a:p>
          <a:p>
            <a:r>
              <a:rPr lang="en-US" altLang="en-US" sz="100" dirty="0"/>
              <a:t>In a sense, this question of a Jewish agenda for Europe is a microcosm of the larger question of European identity. </a:t>
            </a:r>
          </a:p>
          <a:p>
            <a:r>
              <a:rPr lang="en-US" altLang="en-US" sz="100" dirty="0"/>
              <a:t>What does it mean to be "European?" asked one attendee at the reception. Is this an authentic popular identity or, as some complain, an invention by activist bureaucrats? </a:t>
            </a:r>
          </a:p>
          <a:p>
            <a:r>
              <a:rPr lang="en-US" altLang="en-US" sz="100" dirty="0"/>
              <a:t>Another layer of complexity lies in the EJC's own structure, which is also the umbrella for many communities outside the EU, including Russia, Macedonia and Norway. Can EJC Brussels have a position on EU-Russian energy spats? Or can it oppose Russia's Iran policy within EU institutions without harming the political situation of the Russian Jewish organizations ostensibly represented in the Brussels office? </a:t>
            </a:r>
          </a:p>
          <a:p>
            <a:r>
              <a:rPr lang="en-US" altLang="en-US" sz="100" dirty="0"/>
              <a:t>All these issues will have to be resolved in the new office's first months of operation. It is not likely to be an easy task, and there are no guarantees of success. </a:t>
            </a:r>
          </a:p>
          <a:p>
            <a:r>
              <a:rPr lang="en-US" altLang="en-US" sz="100" dirty="0"/>
              <a:t>Yet, according to many participants, the mere existence of the new office is a telling symbol of a nascent European Jewish consciousness that is emerging alongside the development of a broader European identity.</a:t>
            </a:r>
          </a:p>
          <a:p>
            <a:endParaRPr lang="en-US" altLang="en-US" sz="200" dirty="0"/>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a:xfrm>
            <a:off x="0" y="0"/>
            <a:ext cx="9144000" cy="1143000"/>
          </a:xfrm>
        </p:spPr>
        <p:txBody>
          <a:bodyPr/>
          <a:lstStyle/>
          <a:p>
            <a:r>
              <a:rPr lang="en-US" altLang="en-US" sz="4300" b="1"/>
              <a:t>New European Jewish parliament riles existing European Jewish leaders</a:t>
            </a:r>
            <a:endParaRPr lang="en-US" altLang="en-US" sz="4300"/>
          </a:p>
        </p:txBody>
      </p:sp>
      <p:sp>
        <p:nvSpPr>
          <p:cNvPr id="3" name="Content Placeholder 2"/>
          <p:cNvSpPr>
            <a:spLocks noGrp="1"/>
          </p:cNvSpPr>
          <p:nvPr>
            <p:ph idx="1"/>
          </p:nvPr>
        </p:nvSpPr>
        <p:spPr>
          <a:xfrm>
            <a:off x="0" y="1295400"/>
            <a:ext cx="9144000" cy="5562600"/>
          </a:xfrm>
        </p:spPr>
        <p:txBody>
          <a:bodyPr/>
          <a:lstStyle/>
          <a:p>
            <a:pPr>
              <a:defRPr/>
            </a:pPr>
            <a:r>
              <a:rPr lang="en-US" sz="2000" dirty="0"/>
              <a:t>BERLIN (JTA) -- A new European Jewish parliament is set to open in Brussels this week, the brainchild of two businessmen philanthropists on a mission to shake up the status quo.</a:t>
            </a:r>
          </a:p>
          <a:p>
            <a:pPr>
              <a:defRPr/>
            </a:pPr>
            <a:r>
              <a:rPr lang="en-US" sz="2000" dirty="0"/>
              <a:t>Igor </a:t>
            </a:r>
            <a:r>
              <a:rPr lang="en-US" sz="2000" dirty="0" err="1"/>
              <a:t>Kolomoisky</a:t>
            </a:r>
            <a:r>
              <a:rPr lang="en-US" sz="2000" dirty="0"/>
              <a:t> and </a:t>
            </a:r>
            <a:r>
              <a:rPr lang="en-US" sz="2000" dirty="0" err="1"/>
              <a:t>Vadim</a:t>
            </a:r>
            <a:r>
              <a:rPr lang="en-US" sz="2000" dirty="0"/>
              <a:t> </a:t>
            </a:r>
            <a:r>
              <a:rPr lang="en-US" sz="2000" dirty="0" err="1"/>
              <a:t>Rabinovich</a:t>
            </a:r>
            <a:r>
              <a:rPr lang="en-US" sz="2000" dirty="0"/>
              <a:t>, the Ukrainian Jewish moguls behind the body, founded the European Jewish Union last spring and will fete their new parliament in ceremonies at the EU Parliament on Thursday. According to their invitation, 120 Jewish members of parliament have been chosen by 403,810 voters from all over Europe.</a:t>
            </a:r>
          </a:p>
          <a:p>
            <a:pPr>
              <a:defRPr/>
            </a:pPr>
            <a:r>
              <a:rPr lang="en-US" sz="2000" dirty="0"/>
              <a:t>But who are these representatives? And what exactly will they do? That remains a mystery.</a:t>
            </a:r>
          </a:p>
          <a:p>
            <a:pPr>
              <a:defRPr/>
            </a:pPr>
            <a:r>
              <a:rPr lang="en-US" sz="2000" dirty="0"/>
              <a:t>Among the candidates in the elections were soccer star David Beckham, filmmaker Roman Polanski, comic actor </a:t>
            </a:r>
            <a:r>
              <a:rPr lang="en-US" sz="2000" dirty="0" err="1"/>
              <a:t>Sacha</a:t>
            </a:r>
            <a:r>
              <a:rPr lang="en-US" sz="2000" dirty="0"/>
              <a:t> Baron Cohen and fashion designer Diane von </a:t>
            </a:r>
            <a:r>
              <a:rPr lang="en-US" sz="2000" dirty="0" err="1"/>
              <a:t>Furstenburg</a:t>
            </a:r>
            <a:r>
              <a:rPr lang="en-US" sz="2000" dirty="0"/>
              <a:t>, as well as other famous and less-famous European Jews -- many of whom never expressed an interest in running and didn’t know anything about the planned parliament. </a:t>
            </a:r>
          </a:p>
          <a:p>
            <a:pPr>
              <a:defRPr/>
            </a:pPr>
            <a:r>
              <a:rPr lang="en-US" sz="1400" dirty="0"/>
              <a:t>Toby Axelrod, “</a:t>
            </a:r>
            <a:r>
              <a:rPr lang="en-US" sz="1400" dirty="0">
                <a:ea typeface="+mj-ea"/>
                <a:cs typeface="+mj-cs"/>
              </a:rPr>
              <a:t>New European Jewish parliament riles existing European Jewish leaders,”</a:t>
            </a:r>
            <a:r>
              <a:rPr lang="en-US" sz="1400" dirty="0"/>
              <a:t> JTA, February 14, 2012, </a:t>
            </a:r>
            <a:r>
              <a:rPr lang="en-US" sz="1400" dirty="0">
                <a:hlinkClick r:id="rId2"/>
              </a:rPr>
              <a:t>http://www.jta.org/news/article/2012/02/14/3091671/new-european-jewish-parliament-riles-existing-european-jewish-leaders</a:t>
            </a:r>
            <a:r>
              <a:rPr lang="en-US" sz="1400" dirty="0"/>
              <a:t>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a:xfrm>
            <a:off x="0" y="0"/>
            <a:ext cx="9144000" cy="1219200"/>
          </a:xfrm>
        </p:spPr>
        <p:txBody>
          <a:bodyPr/>
          <a:lstStyle/>
          <a:p>
            <a:r>
              <a:rPr lang="en-US" altLang="en-US" sz="3100" b="1" dirty="0"/>
              <a:t>European Jewish Parliament Convenes for Second Day: European Parliament Holds Panel Discussions</a:t>
            </a:r>
            <a:br>
              <a:rPr lang="en-US" altLang="en-US" b="1" dirty="0"/>
            </a:br>
            <a:r>
              <a:rPr lang="en-US" altLang="en-US" sz="1800" b="1" dirty="0">
                <a:hlinkClick r:id="rId2"/>
              </a:rPr>
              <a:t>http://www.youtube.com/watch?v=sQdqI5uC3C4</a:t>
            </a:r>
            <a:r>
              <a:rPr lang="en-US" altLang="en-US" sz="1800" b="1" dirty="0"/>
              <a:t>   </a:t>
            </a:r>
            <a:endParaRPr lang="en-US" altLang="en-US" sz="1800" dirty="0"/>
          </a:p>
        </p:txBody>
      </p:sp>
      <p:sp>
        <p:nvSpPr>
          <p:cNvPr id="3" name="Content Placeholder 2"/>
          <p:cNvSpPr>
            <a:spLocks noGrp="1"/>
          </p:cNvSpPr>
          <p:nvPr>
            <p:ph idx="1"/>
          </p:nvPr>
        </p:nvSpPr>
        <p:spPr>
          <a:xfrm>
            <a:off x="0" y="1143000"/>
            <a:ext cx="9144000" cy="5715000"/>
          </a:xfrm>
        </p:spPr>
        <p:txBody>
          <a:bodyPr/>
          <a:lstStyle/>
          <a:p>
            <a:pPr marL="0" indent="0">
              <a:buFontTx/>
              <a:buNone/>
              <a:defRPr/>
            </a:pPr>
            <a:r>
              <a:rPr lang="en-US" sz="1600" dirty="0"/>
              <a:t>May 17, 2012 In the command center of pan-European politics, the European Jewish Parliament convened for a second day... At the European Parliament, panel discussions were held on the economic crisis in Europe and its impact on extremism, populism and </a:t>
            </a:r>
            <a:r>
              <a:rPr lang="en-US" sz="1600" dirty="0" err="1"/>
              <a:t>anti-semitism</a:t>
            </a:r>
            <a:r>
              <a:rPr lang="en-US" sz="1600" dirty="0"/>
              <a:t>... Dr. </a:t>
            </a:r>
            <a:r>
              <a:rPr lang="en-US" sz="1600" dirty="0" err="1"/>
              <a:t>Antonyia</a:t>
            </a:r>
            <a:r>
              <a:rPr lang="en-US" sz="1600" dirty="0"/>
              <a:t> </a:t>
            </a:r>
            <a:r>
              <a:rPr lang="en-US" sz="1600" dirty="0" err="1"/>
              <a:t>Parvanova</a:t>
            </a:r>
            <a:r>
              <a:rPr lang="en-US" sz="1600" dirty="0"/>
              <a:t>, a member of the European Parliament from Bulgaria, moderated... </a:t>
            </a:r>
            <a:r>
              <a:rPr lang="en-US" sz="1600" dirty="0" err="1"/>
              <a:t>Parvanova</a:t>
            </a:r>
            <a:r>
              <a:rPr lang="en-US" sz="1600" dirty="0"/>
              <a:t> says she and her colleagues are aware that baseless hatred for Jews is rearing its ugly head again in violent acts, in anti-Israeli sentiment and in politics...</a:t>
            </a:r>
            <a:br>
              <a:rPr lang="en-US" sz="1600" dirty="0"/>
            </a:br>
            <a:r>
              <a:rPr lang="en-US" sz="1600" dirty="0"/>
              <a:t>Igor </a:t>
            </a:r>
            <a:r>
              <a:rPr lang="en-US" sz="1600" dirty="0" err="1"/>
              <a:t>Kolomoisky</a:t>
            </a:r>
            <a:r>
              <a:rPr lang="en-US" sz="1600" dirty="0"/>
              <a:t>, the President of the European Jewish Union, was the guiding light behind the first-ever Parliament for Jews and forging ties with other European leaders is one of its priorities. The European Jewish Parliament was modeled in some ways after the European Parliament. Its members are elected </a:t>
            </a:r>
            <a:r>
              <a:rPr lang="en-US" sz="1600" dirty="0" err="1"/>
              <a:t>osein</a:t>
            </a:r>
            <a:r>
              <a:rPr lang="en-US" sz="1600" dirty="0"/>
              <a:t> contrast to how other Jewish leaders in Europe are chosen which is usually by those inside existing organizations. The European Jewish Parliament hopes its system can attract young, unaffiliated Jews with fresh ideas.</a:t>
            </a:r>
            <a:br>
              <a:rPr lang="en-US" sz="1600" dirty="0"/>
            </a:br>
            <a:r>
              <a:rPr lang="en-US" sz="1600" dirty="0"/>
              <a:t>A Jewish woman from Washington joined the EJP's meetings...but she's not an American working for President Obama or Republican candidate Mitt Romney...Her boss is King Hamad bin Isa Al </a:t>
            </a:r>
            <a:r>
              <a:rPr lang="en-US" sz="1600" dirty="0" err="1"/>
              <a:t>Khalifa</a:t>
            </a:r>
            <a:r>
              <a:rPr lang="en-US" sz="1600" dirty="0"/>
              <a:t> of Bahrain... </a:t>
            </a:r>
            <a:r>
              <a:rPr lang="en-US" sz="1600" dirty="0" err="1"/>
              <a:t>Hoodah</a:t>
            </a:r>
            <a:r>
              <a:rPr lang="en-US" sz="1600" dirty="0"/>
              <a:t> </a:t>
            </a:r>
            <a:r>
              <a:rPr lang="en-US" sz="1600" dirty="0" err="1"/>
              <a:t>Nunu</a:t>
            </a:r>
            <a:r>
              <a:rPr lang="en-US" sz="1600" dirty="0"/>
              <a:t> is the Bahraini Ambassador to the US, a Jewish woman who represents her Muslim country. EJP members also expressed hope that they can help build bridges between Jews and Muslims wherever they clash. </a:t>
            </a:r>
            <a:r>
              <a:rPr lang="en-US" sz="1600" dirty="0" err="1"/>
              <a:t>Nunu's</a:t>
            </a:r>
            <a:r>
              <a:rPr lang="en-US" sz="1600" dirty="0"/>
              <a:t> colleague -- the Bahraini Ambassador to the EU -- attended the panel discussions. Tomorrow these new Jewish reps of Europe will head back to their home countries after two days of sharing ideas, solutions and meeting like-minded politicians.</a:t>
            </a:r>
            <a:br>
              <a:rPr lang="en-US" sz="1600" dirty="0"/>
            </a:br>
            <a:r>
              <a:rPr lang="en-US" sz="1600" dirty="0" err="1"/>
              <a:t>Jordana</a:t>
            </a:r>
            <a:r>
              <a:rPr lang="en-US" sz="1600" dirty="0"/>
              <a:t> Miller, JN1, Brussels</a:t>
            </a:r>
          </a:p>
          <a:p>
            <a:pPr marL="0" indent="0">
              <a:buNone/>
              <a:defRPr/>
            </a:pPr>
            <a:r>
              <a:rPr lang="en-US" sz="2800" b="1" dirty="0">
                <a:solidFill>
                  <a:schemeClr val="tx2"/>
                </a:solidFill>
              </a:rPr>
              <a:t>British scholar and political analyst Dr. Rodney Shakespeare: Zionists control British government’s policy </a:t>
            </a:r>
            <a:r>
              <a:rPr lang="en-US" sz="1600" dirty="0">
                <a:hlinkClick r:id="rId3"/>
              </a:rPr>
              <a:t>http://www.presstv.com/Detail/2016/08/03/478345/Israel-UK-Zionism-Daesh-Saudi-Arabia-Saddam</a:t>
            </a:r>
            <a:r>
              <a:rPr lang="en-US" sz="1600" dirty="0"/>
              <a:t> </a:t>
            </a:r>
          </a:p>
        </p:txBody>
      </p:sp>
      <p:cxnSp>
        <p:nvCxnSpPr>
          <p:cNvPr id="4" name="Straight Connector 3"/>
          <p:cNvCxnSpPr/>
          <p:nvPr/>
        </p:nvCxnSpPr>
        <p:spPr bwMode="auto">
          <a:xfrm>
            <a:off x="0" y="5638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a:xfrm>
            <a:off x="0" y="0"/>
            <a:ext cx="9144000" cy="2057400"/>
          </a:xfrm>
        </p:spPr>
        <p:txBody>
          <a:bodyPr/>
          <a:lstStyle/>
          <a:p>
            <a:r>
              <a:rPr lang="en-US" altLang="en-US" sz="3600" b="1" dirty="0"/>
              <a:t>Historical Background:</a:t>
            </a:r>
            <a:br>
              <a:rPr lang="en-US" altLang="en-US" sz="3600" b="1" dirty="0"/>
            </a:br>
            <a:r>
              <a:rPr lang="en-US" altLang="en-US" sz="3600" b="1" dirty="0"/>
              <a:t>Theological and commercial interest in European Jews began to emerge with the Reformation and Mercantilism </a:t>
            </a:r>
            <a:endParaRPr lang="en-US" altLang="en-US" sz="3600" dirty="0"/>
          </a:p>
        </p:txBody>
      </p:sp>
      <p:sp>
        <p:nvSpPr>
          <p:cNvPr id="3" name="Content Placeholder 2"/>
          <p:cNvSpPr>
            <a:spLocks noGrp="1"/>
          </p:cNvSpPr>
          <p:nvPr>
            <p:ph idx="1"/>
          </p:nvPr>
        </p:nvSpPr>
        <p:spPr>
          <a:xfrm>
            <a:off x="0" y="2133600"/>
            <a:ext cx="9144000" cy="4724400"/>
          </a:xfrm>
        </p:spPr>
        <p:txBody>
          <a:bodyPr/>
          <a:lstStyle/>
          <a:p>
            <a:pPr>
              <a:defRPr/>
            </a:pPr>
            <a:r>
              <a:rPr lang="en-US" sz="1800" dirty="0"/>
              <a:t>The Protestants were interested in the Jews</a:t>
            </a:r>
          </a:p>
          <a:p>
            <a:pPr lvl="1">
              <a:defRPr/>
            </a:pPr>
            <a:r>
              <a:rPr lang="en-US" sz="1800" dirty="0">
                <a:ea typeface="+mn-ea"/>
                <a:cs typeface="+mn-cs"/>
              </a:rPr>
              <a:t> as ammunition against the Catholics </a:t>
            </a:r>
          </a:p>
          <a:p>
            <a:pPr lvl="1">
              <a:defRPr/>
            </a:pPr>
            <a:r>
              <a:rPr lang="en-US" sz="1800" dirty="0">
                <a:ea typeface="+mn-ea"/>
                <a:cs typeface="+mn-cs"/>
              </a:rPr>
              <a:t>as leaders of the interest-based economy</a:t>
            </a:r>
          </a:p>
          <a:p>
            <a:pPr lvl="1">
              <a:buFontTx/>
              <a:buNone/>
              <a:defRPr/>
            </a:pPr>
            <a:r>
              <a:rPr lang="en-US" sz="1800" dirty="0">
                <a:ea typeface="+mn-ea"/>
                <a:cs typeface="+mn-cs"/>
              </a:rPr>
              <a:t>Source: Mohameden Ould-Mey, “The Non-Jewish Origin of Zionism,” </a:t>
            </a:r>
            <a:r>
              <a:rPr lang="en-US" sz="1800" i="1" dirty="0"/>
              <a:t>International Journal of the Humanities </a:t>
            </a:r>
            <a:r>
              <a:rPr lang="en-US" sz="1800" dirty="0"/>
              <a:t>1(1):591-610, 2005, </a:t>
            </a:r>
            <a:r>
              <a:rPr lang="en-US" sz="1200" dirty="0">
                <a:hlinkClick r:id="rId2"/>
              </a:rPr>
              <a:t>http://faculty.isuad.indstate.edu/mouldmey/The%20Non-Jewish%20Origin%20of%20Zionism2.pdf</a:t>
            </a:r>
            <a:endParaRPr lang="en-US" sz="1200" dirty="0">
              <a:ea typeface="+mn-ea"/>
              <a:cs typeface="+mn-cs"/>
            </a:endParaRPr>
          </a:p>
          <a:p>
            <a:pPr lvl="1">
              <a:buFontTx/>
              <a:buNone/>
              <a:defRPr/>
            </a:pPr>
            <a:r>
              <a:rPr lang="en-US" sz="2000" dirty="0">
                <a:solidFill>
                  <a:schemeClr val="tx2"/>
                </a:solidFill>
                <a:ea typeface="+mn-ea"/>
                <a:cs typeface="+mn-cs"/>
              </a:rPr>
              <a:t>Hannah Arendt states in </a:t>
            </a:r>
            <a:r>
              <a:rPr lang="en-US" sz="2000" b="1" i="1" dirty="0">
                <a:solidFill>
                  <a:schemeClr val="tx2"/>
                </a:solidFill>
                <a:ea typeface="+mn-ea"/>
                <a:cs typeface="+mn-cs"/>
              </a:rPr>
              <a:t>The Origins of Totalitarianism </a:t>
            </a:r>
            <a:r>
              <a:rPr lang="en-US" sz="2000" dirty="0">
                <a:solidFill>
                  <a:schemeClr val="tx2"/>
                </a:solidFill>
                <a:ea typeface="+mn-ea"/>
                <a:cs typeface="+mn-cs"/>
              </a:rPr>
              <a:t>(1951) that the key to understanding “the rise and fall of the Jews” is “the relationship between Jews and the state.” Historically, in response to the hostile attitudes and actions of their neighbors, Jews frequently sought the protection of the state. As Ginsberg argues in </a:t>
            </a:r>
            <a:r>
              <a:rPr lang="en-US" sz="2000" b="1" i="1" dirty="0">
                <a:solidFill>
                  <a:schemeClr val="tx2"/>
                </a:solidFill>
                <a:ea typeface="+mn-ea"/>
                <a:cs typeface="+mn-cs"/>
              </a:rPr>
              <a:t>The Fatal Embrace: Jews and the State</a:t>
            </a:r>
            <a:r>
              <a:rPr lang="en-US" sz="2000" dirty="0">
                <a:solidFill>
                  <a:schemeClr val="tx2"/>
                </a:solidFill>
                <a:ea typeface="+mn-ea"/>
                <a:cs typeface="+mn-cs"/>
              </a:rPr>
              <a:t>, for their own purposes, rulers often were happy to accommodate the Jews in exchange for their services, resulting in “the rise to great power by Jewish elites, but creating conditions for their subsequent fall.” </a:t>
            </a:r>
            <a:r>
              <a:rPr lang="en-US" sz="2000" dirty="0">
                <a:ea typeface="+mn-ea"/>
                <a:cs typeface="+mn-cs"/>
              </a:rPr>
              <a:t>Eric Walberg, </a:t>
            </a:r>
            <a:r>
              <a:rPr lang="en-US" sz="2000" i="1" dirty="0">
                <a:ea typeface="+mn-ea"/>
                <a:cs typeface="+mn-cs"/>
              </a:rPr>
              <a:t>Geopolitics and the Great Games</a:t>
            </a:r>
            <a:r>
              <a:rPr lang="en-US" sz="2000" dirty="0">
                <a:ea typeface="+mn-ea"/>
                <a:cs typeface="+mn-cs"/>
              </a:rPr>
              <a:t>, Clarity Press, 2011, pages 161-162.</a:t>
            </a:r>
            <a:endParaRPr lang="en-US" sz="2000" dirty="0"/>
          </a:p>
        </p:txBody>
      </p:sp>
      <p:cxnSp>
        <p:nvCxnSpPr>
          <p:cNvPr id="4" name="Straight Connector 3"/>
          <p:cNvCxnSpPr/>
          <p:nvPr/>
        </p:nvCxnSpPr>
        <p:spPr bwMode="auto">
          <a:xfrm>
            <a:off x="0" y="3886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a:xfrm>
            <a:off x="0" y="0"/>
            <a:ext cx="9144000" cy="2209800"/>
          </a:xfrm>
        </p:spPr>
        <p:txBody>
          <a:bodyPr/>
          <a:lstStyle/>
          <a:p>
            <a:r>
              <a:rPr lang="en-US" altLang="en-US" sz="4200" b="1"/>
              <a:t>Theological and commercial interest in European Jews began to emerge with the Reformation and Mercantilism </a:t>
            </a:r>
            <a:endParaRPr lang="en-US" altLang="en-US" sz="4200"/>
          </a:p>
        </p:txBody>
      </p:sp>
      <p:sp>
        <p:nvSpPr>
          <p:cNvPr id="150531" name="Content Placeholder 2"/>
          <p:cNvSpPr>
            <a:spLocks noGrp="1"/>
          </p:cNvSpPr>
          <p:nvPr>
            <p:ph idx="1"/>
          </p:nvPr>
        </p:nvSpPr>
        <p:spPr>
          <a:xfrm>
            <a:off x="0" y="2133600"/>
            <a:ext cx="9144000" cy="4724400"/>
          </a:xfrm>
        </p:spPr>
        <p:txBody>
          <a:bodyPr/>
          <a:lstStyle/>
          <a:p>
            <a:endParaRPr lang="en-US" altLang="en-US" sz="3600" dirty="0"/>
          </a:p>
          <a:p>
            <a:r>
              <a:rPr lang="en-US" altLang="en-US" sz="3600" dirty="0"/>
              <a:t>Martin Luther’s Jewish-friendly writings</a:t>
            </a:r>
          </a:p>
          <a:p>
            <a:r>
              <a:rPr lang="en-US" altLang="en-US" sz="3600" dirty="0"/>
              <a:t>Oliver Cromwell’s readmission of the Jews</a:t>
            </a:r>
          </a:p>
          <a:p>
            <a:r>
              <a:rPr lang="en-US" altLang="en-US" sz="3600" dirty="0"/>
              <a:t>The quasi-</a:t>
            </a:r>
            <a:r>
              <a:rPr lang="en-US" altLang="en-US" sz="3600" dirty="0" err="1"/>
              <a:t>Judaization</a:t>
            </a:r>
            <a:r>
              <a:rPr lang="en-US" altLang="en-US" sz="3600" dirty="0"/>
              <a:t> of the Puritans</a:t>
            </a:r>
          </a:p>
          <a:p>
            <a:endParaRPr lang="en-US" altLang="en-US" sz="3600" dirty="0"/>
          </a:p>
          <a:p>
            <a:pPr marL="342900" lvl="1" indent="-342900">
              <a:buFontTx/>
              <a:buNone/>
            </a:pPr>
            <a:r>
              <a:rPr lang="en-US" altLang="en-US" sz="1800" dirty="0"/>
              <a:t>Source: </a:t>
            </a:r>
            <a:r>
              <a:rPr lang="en-US" altLang="en-US" sz="1800" dirty="0" err="1"/>
              <a:t>Mohameden</a:t>
            </a:r>
            <a:r>
              <a:rPr lang="en-US" altLang="en-US" sz="1800" dirty="0"/>
              <a:t> </a:t>
            </a:r>
            <a:r>
              <a:rPr lang="en-US" altLang="en-US" sz="1800" dirty="0" err="1"/>
              <a:t>Ould-Mey</a:t>
            </a:r>
            <a:r>
              <a:rPr lang="en-US" altLang="en-US" sz="1800" dirty="0"/>
              <a:t>, “The Non-Jewish Origin of Zionism,” </a:t>
            </a:r>
            <a:r>
              <a:rPr lang="en-US" altLang="en-US" sz="1800" i="1" dirty="0"/>
              <a:t>International Journal of the Humanities </a:t>
            </a:r>
            <a:r>
              <a:rPr lang="en-US" altLang="en-US" sz="1800" dirty="0"/>
              <a:t>1(1):591-610, 2005, </a:t>
            </a:r>
            <a:r>
              <a:rPr lang="en-US" altLang="en-US" sz="1800" dirty="0">
                <a:hlinkClick r:id="rId2"/>
              </a:rPr>
              <a:t>http://faculty.isuad.indstate.edu/mouldmey/The%20Non-Jewish%20Origin%20of%20Zionism2.pdf</a:t>
            </a:r>
            <a:endParaRPr lang="en-US" altLang="en-US" sz="1800" dirty="0"/>
          </a:p>
          <a:p>
            <a:endParaRPr lang="en-US" altLang="en-US" sz="3600" dirty="0"/>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p:spPr>
        <p:txBody>
          <a:bodyPr/>
          <a:lstStyle/>
          <a:p>
            <a:pPr>
              <a:defRPr/>
            </a:pPr>
            <a:r>
              <a:rPr lang="en-US" sz="3200" dirty="0">
                <a:solidFill>
                  <a:schemeClr val="tx1"/>
                </a:solidFill>
                <a:latin typeface="+mn-lt"/>
                <a:ea typeface="+mn-ea"/>
                <a:cs typeface="+mn-cs"/>
              </a:rPr>
              <a:t>German Martin Luther’s Jewish-friendly pamphlet: </a:t>
            </a:r>
            <a:br>
              <a:rPr lang="en-US" dirty="0">
                <a:solidFill>
                  <a:schemeClr val="tx1"/>
                </a:solidFill>
                <a:latin typeface="+mn-lt"/>
                <a:ea typeface="+mn-ea"/>
                <a:cs typeface="+mn-cs"/>
              </a:rPr>
            </a:br>
            <a:r>
              <a:rPr lang="en-US" dirty="0">
                <a:solidFill>
                  <a:schemeClr val="tx1"/>
                </a:solidFill>
                <a:latin typeface="+mn-lt"/>
                <a:ea typeface="+mn-ea"/>
                <a:cs typeface="+mn-cs"/>
              </a:rPr>
              <a:t>“</a:t>
            </a:r>
            <a:r>
              <a:rPr lang="en-US" b="1" dirty="0">
                <a:solidFill>
                  <a:schemeClr val="tx1"/>
                </a:solidFill>
                <a:latin typeface="+mn-lt"/>
                <a:ea typeface="+mn-ea"/>
                <a:cs typeface="+mn-cs"/>
              </a:rPr>
              <a:t>That Jesus Christ Was Born a Jew</a:t>
            </a:r>
            <a:r>
              <a:rPr lang="en-US" dirty="0">
                <a:solidFill>
                  <a:schemeClr val="tx1"/>
                </a:solidFill>
                <a:latin typeface="+mn-lt"/>
                <a:ea typeface="+mn-ea"/>
                <a:cs typeface="+mn-cs"/>
              </a:rPr>
              <a:t>”</a:t>
            </a:r>
            <a:br>
              <a:rPr lang="en-US" dirty="0">
                <a:solidFill>
                  <a:schemeClr val="tx1"/>
                </a:solidFill>
                <a:latin typeface="+mn-lt"/>
                <a:ea typeface="+mn-ea"/>
                <a:cs typeface="+mn-cs"/>
              </a:rPr>
            </a:br>
            <a:r>
              <a:rPr lang="en-US" dirty="0">
                <a:solidFill>
                  <a:schemeClr val="tx1"/>
                </a:solidFill>
                <a:latin typeface="+mn-lt"/>
                <a:ea typeface="+mn-ea"/>
                <a:cs typeface="+mn-cs"/>
              </a:rPr>
              <a:t>1523</a:t>
            </a:r>
            <a:endParaRPr lang="en-US" b="1" dirty="0"/>
          </a:p>
        </p:txBody>
      </p:sp>
      <p:sp>
        <p:nvSpPr>
          <p:cNvPr id="151555" name="Content Placeholder 2"/>
          <p:cNvSpPr>
            <a:spLocks noGrp="1"/>
          </p:cNvSpPr>
          <p:nvPr>
            <p:ph idx="1"/>
          </p:nvPr>
        </p:nvSpPr>
        <p:spPr>
          <a:xfrm>
            <a:off x="0" y="1752600"/>
            <a:ext cx="9144000" cy="5105400"/>
          </a:xfrm>
        </p:spPr>
        <p:txBody>
          <a:bodyPr/>
          <a:lstStyle/>
          <a:p>
            <a:pPr>
              <a:buFontTx/>
              <a:buNone/>
            </a:pPr>
            <a:r>
              <a:rPr lang="en-US" altLang="en-US" sz="3600" b="1" dirty="0">
                <a:solidFill>
                  <a:schemeClr val="tx2"/>
                </a:solidFill>
              </a:rPr>
              <a:t>“I will cite from Scripture the reasons that move me to believe that Christ was a Jew born of a virgin, that I might perhaps also win some Jews to the Christian faith... Accordingly, I beg my dear papists, should they be growing weary of denouncing me as a heretic, to seize the opportunity of denouncing me as a Jew.”</a:t>
            </a:r>
          </a:p>
          <a:p>
            <a:pPr>
              <a:buFontTx/>
              <a:buNone/>
            </a:pPr>
            <a:r>
              <a:rPr lang="en-US" altLang="en-US" sz="1800" dirty="0"/>
              <a:t>Source: Luther, Martin., The Christian in Society II, ed. Walther </a:t>
            </a:r>
            <a:r>
              <a:rPr lang="en-US" altLang="en-US" sz="1800" dirty="0" err="1"/>
              <a:t>Sherman.Vol</a:t>
            </a:r>
            <a:r>
              <a:rPr lang="en-US" altLang="en-US" sz="1800" dirty="0"/>
              <a:t>. 45 of Luther’s Works, ed. Helmut T. Lehmann. Philadelphia: Muhlenberg Press, 1971, pp. 200-201.</a:t>
            </a:r>
          </a:p>
          <a:p>
            <a:endParaRPr lang="en-US" altLang="en-US" sz="1800" dirty="0"/>
          </a:p>
          <a:p>
            <a:endParaRPr lang="en-US" altLang="en-US" dirty="0"/>
          </a:p>
          <a:p>
            <a:endParaRPr lang="en-US" altLang="en-US" dirty="0"/>
          </a:p>
          <a:p>
            <a:endParaRPr lang="en-US" altLang="en-US" dirty="0"/>
          </a:p>
          <a:p>
            <a:endParaRPr lang="en-US" altLang="en-US" dirty="0"/>
          </a:p>
          <a:p>
            <a:endParaRPr lang="en-US" altLang="en-US" dirty="0"/>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a:xfrm>
            <a:off x="0" y="0"/>
            <a:ext cx="9144000" cy="2362200"/>
          </a:xfrm>
        </p:spPr>
        <p:txBody>
          <a:bodyPr/>
          <a:lstStyle/>
          <a:p>
            <a:r>
              <a:rPr lang="en-US" altLang="en-US" b="1"/>
              <a:t>English-Dutch trade wars and Cromwell’s invitation of Amsterdam Jewish merchants (1650s)</a:t>
            </a:r>
            <a:endParaRPr lang="en-US" altLang="en-US"/>
          </a:p>
        </p:txBody>
      </p:sp>
      <p:sp>
        <p:nvSpPr>
          <p:cNvPr id="152579" name="Content Placeholder 2"/>
          <p:cNvSpPr>
            <a:spLocks noGrp="1"/>
          </p:cNvSpPr>
          <p:nvPr>
            <p:ph idx="1"/>
          </p:nvPr>
        </p:nvSpPr>
        <p:spPr>
          <a:xfrm>
            <a:off x="0" y="2362200"/>
            <a:ext cx="9144000" cy="4495800"/>
          </a:xfrm>
        </p:spPr>
        <p:txBody>
          <a:bodyPr/>
          <a:lstStyle/>
          <a:p>
            <a:pPr marL="342900" lvl="1" indent="-342900">
              <a:buFontTx/>
              <a:buChar char="•"/>
            </a:pPr>
            <a:r>
              <a:rPr lang="en-US" altLang="en-US" sz="3200" dirty="0"/>
              <a:t>Oliver Cromwell invited Amsterdam Jewish merchants to London in order to strengthen England in its trade war against Portugal, Spain, and the Netherlands, whose Jewish communities were known for their wealth, commercial skills, and business contacts abroad. </a:t>
            </a:r>
          </a:p>
          <a:p>
            <a:pPr marL="342900" lvl="1" indent="-342900">
              <a:buFontTx/>
              <a:buChar char="•"/>
            </a:pPr>
            <a:endParaRPr lang="en-US" altLang="en-US" sz="1800" dirty="0"/>
          </a:p>
          <a:p>
            <a:pPr marL="342900" lvl="1" indent="-342900">
              <a:buFontTx/>
              <a:buNone/>
            </a:pPr>
            <a:r>
              <a:rPr lang="en-US" altLang="en-US" sz="1800" dirty="0"/>
              <a:t>Source: </a:t>
            </a:r>
            <a:r>
              <a:rPr lang="en-US" altLang="en-US" sz="1800" dirty="0" err="1"/>
              <a:t>Mohameden</a:t>
            </a:r>
            <a:r>
              <a:rPr lang="en-US" altLang="en-US" sz="1800" dirty="0"/>
              <a:t> </a:t>
            </a:r>
            <a:r>
              <a:rPr lang="en-US" altLang="en-US" sz="1800" dirty="0" err="1"/>
              <a:t>Ould-Mey</a:t>
            </a:r>
            <a:r>
              <a:rPr lang="en-US" altLang="en-US" sz="1800" dirty="0"/>
              <a:t>, “The Non-Jewish Origin of Zionism,” </a:t>
            </a:r>
            <a:r>
              <a:rPr lang="en-US" altLang="en-US" sz="1800" i="1" dirty="0"/>
              <a:t>International Journal of the Humanities </a:t>
            </a:r>
            <a:r>
              <a:rPr lang="en-US" altLang="en-US" sz="1800" dirty="0"/>
              <a:t>1(1):591-610, 2005, </a:t>
            </a:r>
            <a:r>
              <a:rPr lang="en-US" altLang="en-US" sz="1800" dirty="0">
                <a:hlinkClick r:id="rId2"/>
              </a:rPr>
              <a:t>http://faculty.isuad.indstate.edu/mouldmey/The%20Non-Jewish%20Origin%20of%20Zionism2.pdf</a:t>
            </a:r>
            <a:endParaRPr lang="en-US" altLang="en-US" sz="1800" dirty="0"/>
          </a:p>
          <a:p>
            <a:endParaRPr lang="en-US" altLang="en-US" dirty="0"/>
          </a:p>
          <a:p>
            <a:endParaRPr lang="en-US" altLang="en-US" dirty="0"/>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a:xfrm>
            <a:off x="0" y="0"/>
            <a:ext cx="9144000" cy="1905000"/>
          </a:xfrm>
        </p:spPr>
        <p:txBody>
          <a:bodyPr/>
          <a:lstStyle/>
          <a:p>
            <a:r>
              <a:rPr lang="en-US" altLang="en-US" sz="4000" b="1"/>
              <a:t>French Zionism &amp; Napoleon’s Attempt to Estrange the Jews from their European &amp; Ottoman Rulers</a:t>
            </a:r>
          </a:p>
        </p:txBody>
      </p:sp>
      <p:sp>
        <p:nvSpPr>
          <p:cNvPr id="153603" name="Content Placeholder 2"/>
          <p:cNvSpPr>
            <a:spLocks noGrp="1"/>
          </p:cNvSpPr>
          <p:nvPr>
            <p:ph idx="1"/>
          </p:nvPr>
        </p:nvSpPr>
        <p:spPr>
          <a:xfrm>
            <a:off x="0" y="1981200"/>
            <a:ext cx="9144000" cy="4876800"/>
          </a:xfrm>
        </p:spPr>
        <p:txBody>
          <a:bodyPr/>
          <a:lstStyle/>
          <a:p>
            <a:r>
              <a:rPr lang="en-US" altLang="en-US" sz="3500"/>
              <a:t>French National Assembly boosted Jewish emancipation (12/24/1789)</a:t>
            </a:r>
          </a:p>
          <a:p>
            <a:r>
              <a:rPr lang="en-US" altLang="en-US" sz="3500"/>
              <a:t>Napoleon Bonaparte’s Jewish “Proclamation” promised Palestine to the Jews (1799)</a:t>
            </a:r>
          </a:p>
          <a:p>
            <a:r>
              <a:rPr lang="en-US" altLang="en-US" sz="3500"/>
              <a:t>Emperor Napoleon I summoned representatives to the Jewish Great Sanhedrin in Paris (1807)</a:t>
            </a:r>
          </a:p>
          <a:p>
            <a:pPr marL="342900" lvl="1" indent="-342900">
              <a:buFontTx/>
              <a:buNone/>
            </a:pPr>
            <a:endParaRPr lang="en-US" altLang="en-US" sz="1800"/>
          </a:p>
          <a:p>
            <a:pPr marL="342900" lvl="1" indent="-342900">
              <a:buFontTx/>
              <a:buNone/>
            </a:pPr>
            <a:r>
              <a:rPr lang="en-US" altLang="en-US" sz="1800"/>
              <a:t>Source: Mohameden Ould-Mey, “The Non-Jewish Origin of Zionism,” </a:t>
            </a:r>
            <a:r>
              <a:rPr lang="en-US" altLang="en-US" sz="1800" i="1"/>
              <a:t>International Journal of the Humanities </a:t>
            </a:r>
            <a:r>
              <a:rPr lang="en-US" altLang="en-US" sz="1800"/>
              <a:t>1(1):591-610, 2005, </a:t>
            </a:r>
            <a:r>
              <a:rPr lang="en-US" altLang="en-US" sz="1800">
                <a:hlinkClick r:id="rId2"/>
              </a:rPr>
              <a:t>http://faculty.isuad.indstate.edu/mouldmey/The%20Non-Jewish%20Origin%20of%20Zionism2.pdf</a:t>
            </a:r>
            <a:endParaRPr lang="en-US" altLang="en-US" sz="1800"/>
          </a:p>
          <a:p>
            <a:endParaRPr lang="en-US" altLang="en-US" sz="3500"/>
          </a:p>
          <a:p>
            <a:endParaRPr lang="en-US" altLang="en-US" sz="3600"/>
          </a:p>
          <a:p>
            <a:endParaRPr lang="en-US" altLang="en-US" sz="3600"/>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Content Placeholder 2"/>
          <p:cNvSpPr>
            <a:spLocks noGrp="1"/>
          </p:cNvSpPr>
          <p:nvPr>
            <p:ph idx="1"/>
          </p:nvPr>
        </p:nvSpPr>
        <p:spPr>
          <a:xfrm>
            <a:off x="0" y="0"/>
            <a:ext cx="9144000" cy="6858000"/>
          </a:xfrm>
        </p:spPr>
        <p:txBody>
          <a:bodyPr/>
          <a:lstStyle/>
          <a:p>
            <a:pPr marL="342900" lvl="1" indent="-342900">
              <a:buFontTx/>
              <a:buNone/>
            </a:pPr>
            <a:r>
              <a:rPr lang="en-US" altLang="en-US" sz="5400" dirty="0"/>
              <a:t>In reaction to Napoleon’s Great Sanhedrin in Paris (1807), the British established the </a:t>
            </a:r>
            <a:r>
              <a:rPr lang="en-US" altLang="en-US" sz="5400" b="1" dirty="0">
                <a:solidFill>
                  <a:schemeClr val="tx2"/>
                </a:solidFill>
              </a:rPr>
              <a:t>London Society for Promoting Christianity among the Jews </a:t>
            </a:r>
            <a:r>
              <a:rPr lang="en-US" altLang="en-US" sz="5400" dirty="0"/>
              <a:t>(1809)</a:t>
            </a:r>
            <a:r>
              <a:rPr lang="en-US" altLang="en-US" sz="1800" dirty="0"/>
              <a:t> </a:t>
            </a:r>
          </a:p>
          <a:p>
            <a:pPr marL="342900" lvl="1" indent="-342900">
              <a:buFontTx/>
              <a:buNone/>
            </a:pPr>
            <a:endParaRPr lang="en-US" altLang="en-US" sz="1800" dirty="0"/>
          </a:p>
          <a:p>
            <a:pPr marL="342900" lvl="1" indent="-342900">
              <a:buFontTx/>
              <a:buNone/>
            </a:pPr>
            <a:r>
              <a:rPr lang="en-US" altLang="en-US" sz="1800" dirty="0"/>
              <a:t>Source: </a:t>
            </a:r>
            <a:r>
              <a:rPr lang="en-US" altLang="en-US" sz="1800" dirty="0" err="1"/>
              <a:t>Mohameden</a:t>
            </a:r>
            <a:r>
              <a:rPr lang="en-US" altLang="en-US" sz="1800" dirty="0"/>
              <a:t> </a:t>
            </a:r>
            <a:r>
              <a:rPr lang="en-US" altLang="en-US" sz="1800" dirty="0" err="1"/>
              <a:t>Ould-Mey</a:t>
            </a:r>
            <a:r>
              <a:rPr lang="en-US" altLang="en-US" sz="1800" dirty="0"/>
              <a:t>, “The Non-Jewish Origin of Zionism,” </a:t>
            </a:r>
            <a:r>
              <a:rPr lang="en-US" altLang="en-US" sz="1800" i="1" dirty="0"/>
              <a:t>International Journal of the Humanities </a:t>
            </a:r>
            <a:r>
              <a:rPr lang="en-US" altLang="en-US" sz="1800" dirty="0"/>
              <a:t>1(1):591-610, 2005, </a:t>
            </a:r>
            <a:r>
              <a:rPr lang="en-US" altLang="en-US" sz="1800" dirty="0">
                <a:hlinkClick r:id="rId2"/>
              </a:rPr>
              <a:t>http://faculty.isuad.indstate.edu/mouldmey/The%20Non-Jewish%20Origin%20of%20Zionism2.pdf</a:t>
            </a:r>
            <a:endParaRPr lang="en-US" altLang="en-US" sz="1800" dirty="0"/>
          </a:p>
          <a:p>
            <a:pPr>
              <a:buFontTx/>
              <a:buNone/>
            </a:pPr>
            <a:endParaRPr lang="en-US" altLang="en-US" sz="5400" dirty="0"/>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p:cNvSpPr>
            <a:spLocks noGrp="1"/>
          </p:cNvSpPr>
          <p:nvPr>
            <p:ph type="title"/>
          </p:nvPr>
        </p:nvSpPr>
        <p:spPr>
          <a:xfrm>
            <a:off x="0" y="0"/>
            <a:ext cx="9144000" cy="2209800"/>
          </a:xfrm>
        </p:spPr>
        <p:txBody>
          <a:bodyPr/>
          <a:lstStyle/>
          <a:p>
            <a:r>
              <a:rPr lang="en-US" altLang="en-US" sz="4500" b="1" dirty="0"/>
              <a:t>The British reinvented Napoleon’s Zionist idea and linked the Eastern Question and the Jewish Question</a:t>
            </a:r>
          </a:p>
        </p:txBody>
      </p:sp>
      <p:sp>
        <p:nvSpPr>
          <p:cNvPr id="155651" name="Content Placeholder 2"/>
          <p:cNvSpPr>
            <a:spLocks noGrp="1"/>
          </p:cNvSpPr>
          <p:nvPr>
            <p:ph idx="1"/>
          </p:nvPr>
        </p:nvSpPr>
        <p:spPr>
          <a:xfrm>
            <a:off x="0" y="2438400"/>
            <a:ext cx="9144000" cy="4419600"/>
          </a:xfrm>
        </p:spPr>
        <p:txBody>
          <a:bodyPr/>
          <a:lstStyle/>
          <a:p>
            <a:r>
              <a:rPr lang="en-US" altLang="en-US"/>
              <a:t>“</a:t>
            </a:r>
            <a:r>
              <a:rPr lang="en-US" altLang="en-US" sz="4400"/>
              <a:t>That which Napoleon designed in his violence and ambition, thinking “to destroy nations not a few,” </a:t>
            </a:r>
            <a:r>
              <a:rPr lang="en-US" altLang="en-US" sz="4400" b="1">
                <a:solidFill>
                  <a:schemeClr val="tx2"/>
                </a:solidFill>
              </a:rPr>
              <a:t>we may wisely and legitimately undertake for the maintenance of our Empire</a:t>
            </a:r>
            <a:r>
              <a:rPr lang="en-US" altLang="en-US" sz="4400"/>
              <a:t>” </a:t>
            </a:r>
          </a:p>
          <a:p>
            <a:pPr>
              <a:buFontTx/>
              <a:buNone/>
            </a:pPr>
            <a:endParaRPr lang="en-US" altLang="en-US" sz="1800"/>
          </a:p>
          <a:p>
            <a:pPr>
              <a:buFontTx/>
              <a:buNone/>
            </a:pPr>
            <a:r>
              <a:rPr lang="en-US" altLang="en-US" sz="1800"/>
              <a:t>Alexander Crawford Lindsay (</a:t>
            </a:r>
            <a:r>
              <a:rPr lang="en-CA" altLang="en-US" sz="1800"/>
              <a:t>Lord Lindsay), “Letters on Egypt, Edom, and the Holy Land,” </a:t>
            </a:r>
            <a:r>
              <a:rPr lang="en-CA" altLang="en-US" sz="1800" i="1"/>
              <a:t>The Quarterly Review</a:t>
            </a:r>
            <a:r>
              <a:rPr lang="en-CA" altLang="en-US" sz="1800"/>
              <a:t> 125 (Dec.):166–92, 1838, pages 188-190.</a:t>
            </a:r>
            <a:endParaRPr lang="en-US" altLang="en-US" sz="1800"/>
          </a:p>
          <a:p>
            <a:endParaRPr lang="en-US" altLang="en-US" sz="4400"/>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a:xfrm>
            <a:off x="0" y="0"/>
            <a:ext cx="9144000" cy="1752600"/>
          </a:xfrm>
        </p:spPr>
        <p:txBody>
          <a:bodyPr/>
          <a:lstStyle/>
          <a:p>
            <a:r>
              <a:rPr lang="en-US" altLang="en-US" sz="5400" b="1" dirty="0"/>
              <a:t>Britain Stations a Vice-Consul in Jerusalem (1838)</a:t>
            </a:r>
          </a:p>
        </p:txBody>
      </p:sp>
      <p:sp>
        <p:nvSpPr>
          <p:cNvPr id="156675" name="Content Placeholder 2"/>
          <p:cNvSpPr>
            <a:spLocks noGrp="1"/>
          </p:cNvSpPr>
          <p:nvPr>
            <p:ph idx="1"/>
          </p:nvPr>
        </p:nvSpPr>
        <p:spPr>
          <a:xfrm>
            <a:off x="0" y="1905000"/>
            <a:ext cx="9144000" cy="4572000"/>
          </a:xfrm>
        </p:spPr>
        <p:txBody>
          <a:bodyPr/>
          <a:lstStyle/>
          <a:p>
            <a:r>
              <a:rPr lang="en-US" altLang="en-US" sz="3600" dirty="0"/>
              <a:t>“…his residence will be fixed at Jerusalem, but his jurisdiction will extend to the whole country within the ancient limits of the Holy Land; </a:t>
            </a:r>
            <a:r>
              <a:rPr lang="en-US" altLang="en-US" sz="3600" dirty="0">
                <a:solidFill>
                  <a:schemeClr val="tx2"/>
                </a:solidFill>
              </a:rPr>
              <a:t>he is thus accredited, as it were, to the former kingdom of David and the Twelve Tribes</a:t>
            </a:r>
            <a:r>
              <a:rPr lang="en-US" altLang="en-US" sz="3600" dirty="0"/>
              <a:t>.”---</a:t>
            </a:r>
            <a:r>
              <a:rPr lang="en-US" altLang="en-US" i="1" dirty="0"/>
              <a:t>Quarterly Review of 1838</a:t>
            </a:r>
          </a:p>
          <a:p>
            <a:pPr>
              <a:buFontTx/>
              <a:buNone/>
            </a:pPr>
            <a:endParaRPr lang="en-US" altLang="en-US" dirty="0"/>
          </a:p>
          <a:p>
            <a:endParaRPr lang="en-US" altLang="en-US" dirty="0"/>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p:cNvSpPr>
            <a:spLocks noGrp="1"/>
          </p:cNvSpPr>
          <p:nvPr>
            <p:ph type="title"/>
          </p:nvPr>
        </p:nvSpPr>
        <p:spPr>
          <a:xfrm>
            <a:off x="0" y="0"/>
            <a:ext cx="9144000" cy="2743200"/>
          </a:xfrm>
        </p:spPr>
        <p:txBody>
          <a:bodyPr/>
          <a:lstStyle/>
          <a:p>
            <a:r>
              <a:rPr lang="en-US" altLang="en-US" b="1"/>
              <a:t>“The soil and climate of Palestine are singularly adapted to the growth of produce required for the exigencies of Great Britain”</a:t>
            </a:r>
          </a:p>
        </p:txBody>
      </p:sp>
      <p:sp>
        <p:nvSpPr>
          <p:cNvPr id="157699" name="Content Placeholder 2"/>
          <p:cNvSpPr>
            <a:spLocks noGrp="1"/>
          </p:cNvSpPr>
          <p:nvPr>
            <p:ph idx="1"/>
          </p:nvPr>
        </p:nvSpPr>
        <p:spPr>
          <a:xfrm>
            <a:off x="0" y="2743200"/>
            <a:ext cx="9144000" cy="4114800"/>
          </a:xfrm>
        </p:spPr>
        <p:txBody>
          <a:bodyPr/>
          <a:lstStyle/>
          <a:p>
            <a:r>
              <a:rPr lang="en-US" altLang="en-US" sz="2400" dirty="0"/>
              <a:t>“The soil and climate of Palestine are singularly adapted to the growth of produce required for the exigencies of Great Britain; the finest cotton may be obtained in almost unlimited abundance; silk and madder are the staple of the country, and oil-olive is now, as it ever was, the very fatness of the land. </a:t>
            </a:r>
            <a:r>
              <a:rPr lang="en-US" altLang="en-US" sz="2400" b="1" dirty="0">
                <a:solidFill>
                  <a:schemeClr val="tx2"/>
                </a:solidFill>
              </a:rPr>
              <a:t>Capital and skill are alone required</a:t>
            </a:r>
            <a:r>
              <a:rPr lang="en-US" altLang="en-US" sz="2400" b="1" dirty="0"/>
              <a:t>: </a:t>
            </a:r>
            <a:r>
              <a:rPr lang="en-US" altLang="en-US" sz="2400" b="1" dirty="0">
                <a:solidFill>
                  <a:schemeClr val="tx2"/>
                </a:solidFill>
              </a:rPr>
              <a:t>the presence of a British officer, and the increased security of property which his presence will confer, may invite them [the Jews] from these islands to the cultivation of Palestine”</a:t>
            </a:r>
            <a:r>
              <a:rPr lang="en-US" altLang="en-US" sz="2400" b="1" dirty="0"/>
              <a:t> </a:t>
            </a:r>
            <a:r>
              <a:rPr lang="en-US" altLang="en-US" sz="2400" dirty="0"/>
              <a:t>Alexander Crawford Lindsay (</a:t>
            </a:r>
            <a:r>
              <a:rPr lang="en-CA" altLang="en-US" sz="2400" dirty="0"/>
              <a:t>Lord Lindsay), “Letters on Egypt, Edom, and the Holy Land,” </a:t>
            </a:r>
            <a:r>
              <a:rPr lang="en-CA" altLang="en-US" sz="2400" i="1" dirty="0"/>
              <a:t>The Quarterly Review</a:t>
            </a:r>
            <a:r>
              <a:rPr lang="en-CA" altLang="en-US" sz="2400" dirty="0"/>
              <a:t> 125 (Dec.):166–92, 1838, pages 188-190.</a:t>
            </a:r>
            <a:endParaRPr lang="en-US" altLang="en-US" sz="2400" dirty="0"/>
          </a:p>
          <a:p>
            <a:endParaRPr lang="en-US" altLang="en-US" sz="2400" dirty="0"/>
          </a:p>
          <a:p>
            <a:endParaRPr lang="en-US" altLang="en-US" sz="2400" dirty="0"/>
          </a:p>
          <a:p>
            <a:endParaRPr lang="en-US" altLang="en-US" sz="2400" dirty="0"/>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a:xfrm>
            <a:off x="0" y="0"/>
            <a:ext cx="9144000" cy="1371600"/>
          </a:xfrm>
        </p:spPr>
        <p:txBody>
          <a:bodyPr/>
          <a:lstStyle/>
          <a:p>
            <a:r>
              <a:rPr lang="en-US" altLang="en-US" sz="4000" b="1"/>
              <a:t>British Zionism opposed assimilation and preached separation for the Jews</a:t>
            </a:r>
          </a:p>
        </p:txBody>
      </p:sp>
      <p:sp>
        <p:nvSpPr>
          <p:cNvPr id="158723" name="Content Placeholder 2"/>
          <p:cNvSpPr>
            <a:spLocks noGrp="1"/>
          </p:cNvSpPr>
          <p:nvPr>
            <p:ph idx="1"/>
          </p:nvPr>
        </p:nvSpPr>
        <p:spPr>
          <a:xfrm>
            <a:off x="0" y="1447800"/>
            <a:ext cx="9144000" cy="5410200"/>
          </a:xfrm>
        </p:spPr>
        <p:txBody>
          <a:bodyPr/>
          <a:lstStyle/>
          <a:p>
            <a:pPr>
              <a:buFontTx/>
              <a:buNone/>
            </a:pPr>
            <a:r>
              <a:rPr lang="en-US" altLang="en-US" sz="2600" dirty="0"/>
              <a:t>An article in The Times of 24 January 1839 attacked the idea of assimilation and naturalization (“amalgamation”) of the Jews, of whom Numbers 23:9 says: </a:t>
            </a:r>
            <a:r>
              <a:rPr lang="en-US" altLang="en-US" sz="2600" b="1" dirty="0">
                <a:solidFill>
                  <a:schemeClr val="tx2"/>
                </a:solidFill>
              </a:rPr>
              <a:t>“the people shall dwell alone, and shall not be reckoned among the nations”</a:t>
            </a:r>
          </a:p>
          <a:p>
            <a:endParaRPr lang="en-US" altLang="en-US" sz="1000" b="1" dirty="0">
              <a:solidFill>
                <a:schemeClr val="tx2"/>
              </a:solidFill>
            </a:endParaRPr>
          </a:p>
          <a:p>
            <a:pPr>
              <a:buFontTx/>
              <a:buNone/>
            </a:pPr>
            <a:r>
              <a:rPr lang="en-US" altLang="en-US" sz="2600" b="1" dirty="0">
                <a:solidFill>
                  <a:schemeClr val="tx2"/>
                </a:solidFill>
              </a:rPr>
              <a:t>In 1972, Israeli Prime Minister Golda Meir declared that in her view when a Jew marries a non-Jewess he joins the six million victims of Nazism--</a:t>
            </a:r>
            <a:r>
              <a:rPr lang="en-US" altLang="en-US" sz="2600" dirty="0" err="1"/>
              <a:t>Shlomo</a:t>
            </a:r>
            <a:r>
              <a:rPr lang="en-US" altLang="en-US" sz="2600" dirty="0"/>
              <a:t> Sand, </a:t>
            </a:r>
            <a:r>
              <a:rPr lang="en-US" altLang="en-US" sz="2600" i="1" dirty="0"/>
              <a:t>Comment le people </a:t>
            </a:r>
            <a:r>
              <a:rPr lang="en-US" altLang="en-US" sz="2600" i="1" dirty="0" err="1"/>
              <a:t>juif</a:t>
            </a:r>
            <a:r>
              <a:rPr lang="en-US" altLang="en-US" sz="2600" i="1" dirty="0"/>
              <a:t> </a:t>
            </a:r>
            <a:r>
              <a:rPr lang="en-US" altLang="en-US" sz="2600" i="1" dirty="0" err="1"/>
              <a:t>fut</a:t>
            </a:r>
            <a:r>
              <a:rPr lang="en-US" altLang="en-US" sz="2600" i="1" dirty="0"/>
              <a:t> </a:t>
            </a:r>
            <a:r>
              <a:rPr lang="en-US" altLang="en-US" sz="2600" i="1" dirty="0" err="1"/>
              <a:t>inventé</a:t>
            </a:r>
            <a:r>
              <a:rPr lang="en-US" altLang="en-US" sz="2600" dirty="0"/>
              <a:t>, Paris: </a:t>
            </a:r>
            <a:r>
              <a:rPr lang="en-US" altLang="en-US" sz="2600" dirty="0" err="1"/>
              <a:t>Fayard</a:t>
            </a:r>
            <a:r>
              <a:rPr lang="en-US" altLang="en-US" sz="2600" dirty="0"/>
              <a:t>, 2008, page 402.</a:t>
            </a:r>
          </a:p>
          <a:p>
            <a:endParaRPr lang="en-US" altLang="en-US" sz="2000" dirty="0"/>
          </a:p>
          <a:p>
            <a:pPr>
              <a:buFontTx/>
              <a:buNone/>
            </a:pPr>
            <a:r>
              <a:rPr lang="en-US" altLang="en-US" sz="2800" dirty="0"/>
              <a:t>Jewish assimilation  is referred to in today’s Israeli media as “</a:t>
            </a:r>
            <a:r>
              <a:rPr lang="en-US" altLang="en-US" sz="2800" b="1" dirty="0">
                <a:solidFill>
                  <a:schemeClr val="tx2"/>
                </a:solidFill>
              </a:rPr>
              <a:t>la bombe a </a:t>
            </a:r>
            <a:r>
              <a:rPr lang="en-US" altLang="en-US" sz="2800" b="1" dirty="0" err="1">
                <a:solidFill>
                  <a:schemeClr val="tx2"/>
                </a:solidFill>
              </a:rPr>
              <a:t>retardement</a:t>
            </a:r>
            <a:r>
              <a:rPr lang="en-US" altLang="en-US" sz="2800" b="1" dirty="0">
                <a:solidFill>
                  <a:schemeClr val="tx2"/>
                </a:solidFill>
              </a:rPr>
              <a:t> de </a:t>
            </a:r>
            <a:r>
              <a:rPr lang="en-US" altLang="en-US" sz="2800" b="1" dirty="0" err="1">
                <a:solidFill>
                  <a:schemeClr val="tx2"/>
                </a:solidFill>
              </a:rPr>
              <a:t>l’assimilation</a:t>
            </a:r>
            <a:r>
              <a:rPr lang="en-US" altLang="en-US" sz="2800" dirty="0"/>
              <a:t>” [</a:t>
            </a:r>
            <a:r>
              <a:rPr lang="en-US" altLang="en-US" sz="2800" b="1" dirty="0">
                <a:solidFill>
                  <a:schemeClr val="tx2"/>
                </a:solidFill>
              </a:rPr>
              <a:t>the time-bomb of assimilation</a:t>
            </a:r>
            <a:r>
              <a:rPr lang="en-US" altLang="en-US" sz="2800" dirty="0"/>
              <a:t>] Sand, p 402</a:t>
            </a:r>
          </a:p>
          <a:p>
            <a:endParaRPr lang="en-US" altLang="en-US" sz="2800" b="1" dirty="0">
              <a:solidFill>
                <a:schemeClr val="tx2"/>
              </a:solidFill>
            </a:endParaRPr>
          </a:p>
          <a:p>
            <a:endParaRPr lang="en-US" altLang="en-US" sz="2800" b="1" i="1" dirty="0">
              <a:solidFill>
                <a:schemeClr val="tx2"/>
              </a:solidFill>
            </a:endParaRPr>
          </a:p>
        </p:txBody>
      </p:sp>
      <p:cxnSp>
        <p:nvCxnSpPr>
          <p:cNvPr id="158724" name="Straight Connector 4"/>
          <p:cNvCxnSpPr>
            <a:cxnSpLocks noChangeShapeType="1"/>
          </p:cNvCxnSpPr>
          <p:nvPr/>
        </p:nvCxnSpPr>
        <p:spPr bwMode="auto">
          <a:xfrm>
            <a:off x="0" y="3200400"/>
            <a:ext cx="91440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58725" name="Straight Connector 5"/>
          <p:cNvCxnSpPr>
            <a:cxnSpLocks noChangeShapeType="1"/>
          </p:cNvCxnSpPr>
          <p:nvPr/>
        </p:nvCxnSpPr>
        <p:spPr bwMode="auto">
          <a:xfrm>
            <a:off x="0" y="5029200"/>
            <a:ext cx="91440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a:xfrm>
            <a:off x="0" y="0"/>
            <a:ext cx="9144000" cy="2895600"/>
          </a:xfrm>
        </p:spPr>
        <p:txBody>
          <a:bodyPr/>
          <a:lstStyle/>
          <a:p>
            <a:r>
              <a:rPr lang="en-US" altLang="en-US" sz="6000" b="1" dirty="0"/>
              <a:t>The London Memorandum on the Restoration of the Jews (1839)</a:t>
            </a:r>
          </a:p>
        </p:txBody>
      </p:sp>
      <p:sp>
        <p:nvSpPr>
          <p:cNvPr id="159747" name="Content Placeholder 2"/>
          <p:cNvSpPr>
            <a:spLocks noGrp="1"/>
          </p:cNvSpPr>
          <p:nvPr>
            <p:ph idx="1"/>
          </p:nvPr>
        </p:nvSpPr>
        <p:spPr>
          <a:xfrm>
            <a:off x="0" y="2895600"/>
            <a:ext cx="9144000" cy="3962400"/>
          </a:xfrm>
        </p:spPr>
        <p:txBody>
          <a:bodyPr/>
          <a:lstStyle/>
          <a:p>
            <a:pPr marL="457200" indent="-457200">
              <a:buFontTx/>
              <a:buNone/>
            </a:pPr>
            <a:r>
              <a:rPr lang="en-CA" altLang="en-US" sz="3600" dirty="0"/>
              <a:t>The Memorandum “urges upon the consideration of the powers addressed what may be the probable line of duty on the part of Protestant Christendom to the Jewish people in the present controversy in the East.”</a:t>
            </a:r>
          </a:p>
          <a:p>
            <a:pPr marL="457200" lvl="1" indent="-457200">
              <a:buFontTx/>
              <a:buNone/>
            </a:pPr>
            <a:r>
              <a:rPr lang="en-US" altLang="en-US" sz="1800" dirty="0"/>
              <a:t>Source: </a:t>
            </a:r>
            <a:r>
              <a:rPr lang="en-US" altLang="en-US" sz="1800" dirty="0" err="1"/>
              <a:t>Mohameden</a:t>
            </a:r>
            <a:r>
              <a:rPr lang="en-US" altLang="en-US" sz="1800" dirty="0"/>
              <a:t> </a:t>
            </a:r>
            <a:r>
              <a:rPr lang="en-US" altLang="en-US" sz="1800" dirty="0" err="1"/>
              <a:t>Ould-Mey</a:t>
            </a:r>
            <a:r>
              <a:rPr lang="en-US" altLang="en-US" sz="1800" dirty="0"/>
              <a:t>, “The Non-Jewish Origin of Zionism,” </a:t>
            </a:r>
            <a:r>
              <a:rPr lang="en-US" altLang="en-US" sz="1800" i="1" dirty="0"/>
              <a:t>International Journal of the Humanities </a:t>
            </a:r>
            <a:r>
              <a:rPr lang="en-US" altLang="en-US" sz="1800" dirty="0"/>
              <a:t>1(1):591-610, 2005, </a:t>
            </a:r>
            <a:r>
              <a:rPr lang="en-US" altLang="en-US" sz="1800" dirty="0">
                <a:hlinkClick r:id="rId2"/>
              </a:rPr>
              <a:t>http://faculty.isuad.indstate.edu/mouldmey/The%20Non-Jewish%20Origin%20of%20Zionism2.pdf</a:t>
            </a:r>
            <a:endParaRPr lang="en-US" altLang="en-US" sz="1800" dirty="0"/>
          </a:p>
          <a:p>
            <a:pPr marL="457200" indent="-457200">
              <a:buFontTx/>
              <a:buNone/>
            </a:pPr>
            <a:endParaRPr lang="en-CA" altLang="en-US" sz="3600" dirty="0"/>
          </a:p>
          <a:p>
            <a:pPr marL="457200" indent="-457200">
              <a:buFont typeface="Times New Roman" pitchFamily="18" charset="0"/>
              <a:buAutoNum type="arabicPeriod"/>
            </a:pPr>
            <a:endParaRPr lang="en-US" altLang="en-US" sz="1800" dirty="0"/>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p:nvPr>
        </p:nvSpPr>
        <p:spPr>
          <a:xfrm>
            <a:off x="0" y="0"/>
            <a:ext cx="9144000" cy="2133600"/>
          </a:xfrm>
        </p:spPr>
        <p:txBody>
          <a:bodyPr/>
          <a:lstStyle/>
          <a:p>
            <a:r>
              <a:rPr lang="en-US" altLang="en-US" sz="4800" dirty="0"/>
              <a:t>British Colonel Charles Churchill’s </a:t>
            </a:r>
            <a:r>
              <a:rPr lang="en-US" altLang="en-US" sz="4800" b="1" dirty="0"/>
              <a:t>letter to Moses Montefiore and Western Jewry </a:t>
            </a:r>
            <a:r>
              <a:rPr lang="en-US" altLang="en-US" sz="4800" dirty="0"/>
              <a:t>(1841)</a:t>
            </a:r>
          </a:p>
        </p:txBody>
      </p:sp>
      <p:sp>
        <p:nvSpPr>
          <p:cNvPr id="3" name="Content Placeholder 2"/>
          <p:cNvSpPr>
            <a:spLocks noGrp="1"/>
          </p:cNvSpPr>
          <p:nvPr>
            <p:ph idx="1"/>
          </p:nvPr>
        </p:nvSpPr>
        <p:spPr>
          <a:xfrm>
            <a:off x="0" y="2133600"/>
            <a:ext cx="9144000" cy="4724400"/>
          </a:xfrm>
        </p:spPr>
        <p:txBody>
          <a:bodyPr/>
          <a:lstStyle/>
          <a:p>
            <a:pPr>
              <a:defRPr/>
            </a:pPr>
            <a:r>
              <a:rPr lang="en-CA" sz="2300" dirty="0"/>
              <a:t>“</a:t>
            </a:r>
            <a:r>
              <a:rPr lang="en-CA" sz="2300" cap="small" dirty="0"/>
              <a:t>MY DEAR SIR MOSES…</a:t>
            </a:r>
            <a:r>
              <a:rPr lang="en-CA" sz="2300" dirty="0"/>
              <a:t>I cannot conceal from you my most anxious desire to see your countrymen endeavour once more </a:t>
            </a:r>
            <a:r>
              <a:rPr lang="en-CA" sz="2300" dirty="0">
                <a:solidFill>
                  <a:schemeClr val="tx2"/>
                </a:solidFill>
              </a:rPr>
              <a:t>to resume their existence as a people</a:t>
            </a:r>
            <a:r>
              <a:rPr lang="en-CA" sz="2300" dirty="0"/>
              <a:t>. I consider the object to be perfectly attainable. But, </a:t>
            </a:r>
            <a:r>
              <a:rPr lang="en-CA" sz="2300" dirty="0">
                <a:solidFill>
                  <a:schemeClr val="tx2"/>
                </a:solidFill>
              </a:rPr>
              <a:t>two things </a:t>
            </a:r>
            <a:r>
              <a:rPr lang="en-CA" sz="2300" dirty="0"/>
              <a:t>are indispensably necessary. </a:t>
            </a:r>
            <a:r>
              <a:rPr lang="en-CA" sz="2300" b="1" dirty="0">
                <a:solidFill>
                  <a:schemeClr val="tx2"/>
                </a:solidFill>
              </a:rPr>
              <a:t>Firstly, that the Jews will themselves take up the matter universally and unanimously</a:t>
            </a:r>
            <a:r>
              <a:rPr lang="en-CA" sz="2300" b="1" dirty="0"/>
              <a:t>. </a:t>
            </a:r>
            <a:r>
              <a:rPr lang="en-CA" sz="2300" b="1" dirty="0">
                <a:solidFill>
                  <a:schemeClr val="tx2"/>
                </a:solidFill>
              </a:rPr>
              <a:t>Secondly, that the European Powers will aid them 	in their views</a:t>
            </a:r>
            <a:r>
              <a:rPr lang="en-CA" sz="2300" dirty="0"/>
              <a:t>. It is for the Jews to make a commencement. Let the principal persons of their community place themselves at the head of the movement. </a:t>
            </a:r>
            <a:r>
              <a:rPr lang="en-CA" sz="2300" b="1" dirty="0">
                <a:solidFill>
                  <a:schemeClr val="tx2"/>
                </a:solidFill>
              </a:rPr>
              <a:t>Let them meet, concert and petition. In fact the agitation must be simultaneously throughout Europe. </a:t>
            </a:r>
          </a:p>
          <a:p>
            <a:pPr marL="342900" lvl="1" indent="-342900">
              <a:buFontTx/>
              <a:buChar char="•"/>
              <a:defRPr/>
            </a:pPr>
            <a:endParaRPr lang="en-US" sz="800" dirty="0"/>
          </a:p>
          <a:p>
            <a:pPr marL="342900" lvl="1" indent="-342900">
              <a:buFontTx/>
              <a:buNone/>
              <a:defRPr/>
            </a:pPr>
            <a:r>
              <a:rPr lang="en-US" sz="1800" dirty="0"/>
              <a:t>Source: Mohameden Ould-Mey, “The Non-Jewish Origin of Zionism,” </a:t>
            </a:r>
            <a:r>
              <a:rPr lang="en-US" sz="1800" i="1" dirty="0"/>
              <a:t>International Journal of the Humanities </a:t>
            </a:r>
            <a:r>
              <a:rPr lang="en-US" sz="1800" dirty="0"/>
              <a:t>1(1):591-610, 2005, </a:t>
            </a:r>
            <a:r>
              <a:rPr lang="en-US" sz="1800" dirty="0">
                <a:hlinkClick r:id="rId2"/>
              </a:rPr>
              <a:t>http://faculty.isuad.indstate.edu/mouldmey/The%20Non-Jewish%20Origin%20of%20Zionism2.pdf</a:t>
            </a:r>
            <a:endParaRPr lang="en-US" sz="1800" dirty="0"/>
          </a:p>
          <a:p>
            <a:pPr>
              <a:defRPr/>
            </a:pPr>
            <a:endParaRPr lang="en-US" sz="2000" b="1" dirty="0">
              <a:solidFill>
                <a:schemeClr val="tx2"/>
              </a:solidFill>
            </a:endParaRP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0" y="0"/>
            <a:ext cx="9144000" cy="6858000"/>
          </a:xfrm>
        </p:spPr>
        <p:txBody>
          <a:bodyPr/>
          <a:lstStyle/>
          <a:p>
            <a:pPr>
              <a:defRPr/>
            </a:pPr>
            <a:r>
              <a:rPr lang="en-US" sz="2800" dirty="0"/>
              <a:t>[British] Lieutenant-Colonel </a:t>
            </a:r>
            <a:r>
              <a:rPr lang="en-US" sz="2800" dirty="0" err="1"/>
              <a:t>Gawler's</a:t>
            </a:r>
            <a:r>
              <a:rPr lang="en-US" sz="2800" dirty="0"/>
              <a:t> </a:t>
            </a:r>
            <a:r>
              <a:rPr lang="en-US" sz="2800" b="1" dirty="0"/>
              <a:t>Tranquilization of Syria and the East: Observations and practical suggestions, in furtherance of the establishment of Jewish Colonies in Palestine, the most sober and sensible remedy for the miseries of Asiatic Turkey </a:t>
            </a:r>
            <a:br>
              <a:rPr lang="en-US" sz="2800" b="1" dirty="0"/>
            </a:br>
            <a:r>
              <a:rPr lang="en-US" sz="2800" b="1" dirty="0"/>
              <a:t>(1845)</a:t>
            </a:r>
            <a:br>
              <a:rPr lang="en-US" sz="4000" dirty="0"/>
            </a:br>
            <a:br>
              <a:rPr lang="en-US" sz="2000" dirty="0"/>
            </a:br>
            <a:r>
              <a:rPr lang="en-US" sz="2000" dirty="0"/>
              <a:t>“</a:t>
            </a:r>
            <a:r>
              <a:rPr lang="en-CA" sz="1800" dirty="0"/>
              <a:t>Reduced to its practical form the question [of the tranquillization of Syria] becomes one of colonization [of Palestine]. </a:t>
            </a:r>
            <a:r>
              <a:rPr lang="en-CA" sz="1800" b="1" cap="small" dirty="0"/>
              <a:t>There</a:t>
            </a:r>
            <a:r>
              <a:rPr lang="en-CA" sz="1800" b="1" dirty="0"/>
              <a:t> </a:t>
            </a:r>
            <a:r>
              <a:rPr lang="en-CA" sz="1800" b="1" i="1" dirty="0"/>
              <a:t>is a fertile country, nine-tenths of which lies desolate</a:t>
            </a:r>
            <a:r>
              <a:rPr lang="en-CA" sz="1800" b="1" dirty="0"/>
              <a:t>. </a:t>
            </a:r>
            <a:r>
              <a:rPr lang="en-CA" sz="1800" b="1" cap="small" dirty="0"/>
              <a:t>Elsewhere, </a:t>
            </a:r>
            <a:r>
              <a:rPr lang="en-CA" sz="1800" b="1" i="1" dirty="0"/>
              <a:t>are civilized men, for whom it is desired to make of that almost forsaken country, an established home</a:t>
            </a:r>
            <a:r>
              <a:rPr lang="en-CA" sz="1800" dirty="0"/>
              <a:t>. For successful colonization three things are, in the highest degree, indispensable. </a:t>
            </a:r>
            <a:r>
              <a:rPr lang="en-CA" sz="1800" i="1" dirty="0"/>
              <a:t>The probability of</a:t>
            </a:r>
            <a:r>
              <a:rPr lang="en-CA" sz="1800" dirty="0"/>
              <a:t> </a:t>
            </a:r>
            <a:r>
              <a:rPr lang="en-CA" sz="1800" cap="small" dirty="0"/>
              <a:t>safe settlement</a:t>
            </a:r>
            <a:r>
              <a:rPr lang="en-CA" sz="1800" dirty="0"/>
              <a:t> </a:t>
            </a:r>
            <a:r>
              <a:rPr lang="en-CA" sz="1800" i="1" dirty="0"/>
              <a:t>in the colony</a:t>
            </a:r>
            <a:r>
              <a:rPr lang="en-CA" sz="1800" dirty="0"/>
              <a:t>—</a:t>
            </a:r>
            <a:r>
              <a:rPr lang="en-CA" sz="1800" i="1" dirty="0"/>
              <a:t>the facility of</a:t>
            </a:r>
            <a:r>
              <a:rPr lang="en-CA" sz="1800" dirty="0"/>
              <a:t> </a:t>
            </a:r>
            <a:r>
              <a:rPr lang="en-CA" sz="1800" cap="small" dirty="0"/>
              <a:t>transit</a:t>
            </a:r>
            <a:r>
              <a:rPr lang="en-CA" sz="1800" dirty="0"/>
              <a:t> </a:t>
            </a:r>
            <a:r>
              <a:rPr lang="en-CA" sz="1800" i="1" dirty="0"/>
              <a:t>to it</a:t>
            </a:r>
            <a:r>
              <a:rPr lang="en-CA" sz="1800" dirty="0"/>
              <a:t>—</a:t>
            </a:r>
            <a:r>
              <a:rPr lang="en-CA" sz="1800" i="1" dirty="0"/>
              <a:t>and the will, or the obligation to embrace these opportunities</a:t>
            </a:r>
            <a:r>
              <a:rPr lang="en-CA" sz="1800" dirty="0"/>
              <a:t>. … On any other principle, </a:t>
            </a:r>
            <a:r>
              <a:rPr lang="en-CA" sz="1800" i="1" dirty="0"/>
              <a:t>the will of the proposed settler</a:t>
            </a:r>
            <a:r>
              <a:rPr lang="en-CA" sz="1800" dirty="0"/>
              <a:t> would be wanting. No members of the Jewish persuasion, worth sending to Palestine, would accept the boon so tauntingly proffered. </a:t>
            </a:r>
            <a:r>
              <a:rPr lang="en-CA" sz="1800" b="1" dirty="0"/>
              <a:t>We cannot, if we would, force them into colonization as convicts, under the moving agency of compulsory obligation, and must therefore carefully consult </a:t>
            </a:r>
            <a:r>
              <a:rPr lang="en-CA" sz="1800" b="1" i="1" dirty="0"/>
              <a:t>their</a:t>
            </a:r>
            <a:r>
              <a:rPr lang="en-CA" sz="1800" b="1" dirty="0"/>
              <a:t> feelings as well as our own desires</a:t>
            </a:r>
            <a:r>
              <a:rPr lang="en-CA" sz="1800" dirty="0"/>
              <a:t>”</a:t>
            </a:r>
            <a:br>
              <a:rPr lang="en-CA" sz="1800" dirty="0"/>
            </a:br>
            <a:br>
              <a:rPr lang="en-CA" sz="1800" dirty="0"/>
            </a:br>
            <a:r>
              <a:rPr lang="en-US" sz="1800" dirty="0">
                <a:solidFill>
                  <a:schemeClr val="tx1"/>
                </a:solidFill>
              </a:rPr>
              <a:t>Source: Mohameden Ould-Mey, “The Non-Jewish Origin of Zionism,” </a:t>
            </a:r>
            <a:r>
              <a:rPr lang="en-US" sz="1800" i="1" dirty="0"/>
              <a:t>International Journal of the Humanities </a:t>
            </a:r>
            <a:r>
              <a:rPr lang="en-US" sz="1800" dirty="0"/>
              <a:t>1(1):591-610, 2005, </a:t>
            </a:r>
            <a:r>
              <a:rPr lang="en-US" sz="1800" dirty="0">
                <a:hlinkClick r:id="rId2"/>
              </a:rPr>
              <a:t>http://faculty.isuad.indstate.edu/mouldmey/The%20Non-Jewish%20Origin%20of%20Zionism2.p</a:t>
            </a:r>
            <a:endParaRPr lang="en-US" sz="1800" dirty="0"/>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0" y="0"/>
            <a:ext cx="9144000" cy="4038600"/>
          </a:xfrm>
        </p:spPr>
        <p:txBody>
          <a:bodyPr/>
          <a:lstStyle/>
          <a:p>
            <a:r>
              <a:rPr lang="en-US" altLang="en-US" sz="5300" dirty="0"/>
              <a:t>Thomas Clarke’s </a:t>
            </a:r>
            <a:r>
              <a:rPr lang="en-US" altLang="en-US" sz="5300" b="1" dirty="0"/>
              <a:t>India and Palestine: or, the Restoration of the Jews, viewed in relation to the nearest route to India</a:t>
            </a:r>
            <a:r>
              <a:rPr lang="en-US" altLang="en-US" sz="5300" dirty="0"/>
              <a:t> (1861)</a:t>
            </a:r>
          </a:p>
        </p:txBody>
      </p:sp>
      <p:sp>
        <p:nvSpPr>
          <p:cNvPr id="162819" name="Content Placeholder 2"/>
          <p:cNvSpPr>
            <a:spLocks noGrp="1"/>
          </p:cNvSpPr>
          <p:nvPr>
            <p:ph idx="1"/>
          </p:nvPr>
        </p:nvSpPr>
        <p:spPr>
          <a:xfrm>
            <a:off x="0" y="3962400"/>
            <a:ext cx="9144000" cy="2895600"/>
          </a:xfrm>
        </p:spPr>
        <p:txBody>
          <a:bodyPr/>
          <a:lstStyle/>
          <a:p>
            <a:r>
              <a:rPr lang="en-US" altLang="en-US" sz="2000" dirty="0"/>
              <a:t>Thomas Clarke attempted to prove that the restoration of the Jews to Palestine “was not only a Prophetical but Political necessity.” With such a project, “England need have no fear of her darling Indian possessions.” Like his Zionist predecessors, he believed that planting Jews in Palestine would be inexpensive for the British, would serve British imperial interests, and would deny access to Britain’s rival powers.</a:t>
            </a:r>
          </a:p>
          <a:p>
            <a:pPr>
              <a:buFontTx/>
              <a:buNone/>
            </a:pPr>
            <a:r>
              <a:rPr lang="en-US" altLang="en-US" sz="2000" dirty="0">
                <a:solidFill>
                  <a:schemeClr val="tx2"/>
                </a:solidFill>
              </a:rPr>
              <a:t>Source: T. Clarke, </a:t>
            </a:r>
            <a:r>
              <a:rPr lang="en-US" altLang="en-US" sz="2000" i="1" dirty="0">
                <a:solidFill>
                  <a:schemeClr val="tx2"/>
                </a:solidFill>
              </a:rPr>
              <a:t>India and Palestine, or the Restoration of the Jews viewed in Relation to the Nearest Route to India: In two parts, with a map</a:t>
            </a:r>
            <a:r>
              <a:rPr lang="en-US" altLang="en-US" sz="2000" dirty="0">
                <a:solidFill>
                  <a:schemeClr val="tx2"/>
                </a:solidFill>
              </a:rPr>
              <a:t>, Manchester: William </a:t>
            </a:r>
            <a:r>
              <a:rPr lang="en-US" altLang="en-US" sz="2000" dirty="0" err="1">
                <a:solidFill>
                  <a:schemeClr val="tx2"/>
                </a:solidFill>
              </a:rPr>
              <a:t>Bremner</a:t>
            </a:r>
            <a:r>
              <a:rPr lang="en-US" altLang="en-US" sz="2000" dirty="0">
                <a:solidFill>
                  <a:schemeClr val="tx2"/>
                </a:solidFill>
              </a:rPr>
              <a:t> &amp; CO., 11, Market Street; London: F. Pitman, 20 Paternoster Row, 1861, pages 1-2.</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a:xfrm>
            <a:off x="0" y="0"/>
            <a:ext cx="9144000" cy="3352800"/>
          </a:xfrm>
        </p:spPr>
        <p:txBody>
          <a:bodyPr/>
          <a:lstStyle/>
          <a:p>
            <a:pPr marL="457200" indent="-457200"/>
            <a:r>
              <a:rPr lang="en-US" altLang="en-US" sz="5400" b="1" dirty="0"/>
              <a:t>The Zionist novel Daniel </a:t>
            </a:r>
            <a:r>
              <a:rPr lang="en-US" altLang="en-US" sz="5400" b="1" dirty="0" err="1"/>
              <a:t>Deronda</a:t>
            </a:r>
            <a:r>
              <a:rPr lang="en-US" altLang="en-US" sz="5400" b="1" dirty="0"/>
              <a:t> </a:t>
            </a:r>
            <a:r>
              <a:rPr lang="en-US" altLang="en-US" sz="5400" dirty="0"/>
              <a:t>(1876) </a:t>
            </a:r>
            <a:br>
              <a:rPr lang="en-US" altLang="en-US" sz="5400" dirty="0"/>
            </a:br>
            <a:r>
              <a:rPr lang="en-US" altLang="en-US" sz="5400" dirty="0"/>
              <a:t>By George Eliot (the pen name of Mary Ann Evans)</a:t>
            </a:r>
          </a:p>
        </p:txBody>
      </p:sp>
      <p:sp>
        <p:nvSpPr>
          <p:cNvPr id="163843" name="Content Placeholder 2"/>
          <p:cNvSpPr>
            <a:spLocks noGrp="1"/>
          </p:cNvSpPr>
          <p:nvPr>
            <p:ph idx="1"/>
          </p:nvPr>
        </p:nvSpPr>
        <p:spPr>
          <a:xfrm>
            <a:off x="0" y="3505200"/>
            <a:ext cx="9144000" cy="3352800"/>
          </a:xfrm>
        </p:spPr>
        <p:txBody>
          <a:bodyPr/>
          <a:lstStyle/>
          <a:p>
            <a:r>
              <a:rPr lang="en-CA" altLang="en-US" sz="2800" dirty="0">
                <a:solidFill>
                  <a:schemeClr val="tx2"/>
                </a:solidFill>
              </a:rPr>
              <a:t>Daniel </a:t>
            </a:r>
            <a:r>
              <a:rPr lang="en-CA" altLang="en-US" sz="2800" dirty="0" err="1">
                <a:solidFill>
                  <a:schemeClr val="tx2"/>
                </a:solidFill>
              </a:rPr>
              <a:t>Deronda</a:t>
            </a:r>
            <a:r>
              <a:rPr lang="en-CA" altLang="en-US" sz="2800" dirty="0">
                <a:solidFill>
                  <a:schemeClr val="tx2"/>
                </a:solidFill>
              </a:rPr>
              <a:t> tries to pull out the “Semite” Jew from the “German” and the “</a:t>
            </a:r>
            <a:r>
              <a:rPr lang="en-CA" altLang="en-US" sz="2800" dirty="0" err="1">
                <a:solidFill>
                  <a:schemeClr val="tx2"/>
                </a:solidFill>
              </a:rPr>
              <a:t>Sclave</a:t>
            </a:r>
            <a:r>
              <a:rPr lang="en-CA" altLang="en-US" sz="2800" dirty="0">
                <a:solidFill>
                  <a:schemeClr val="tx2"/>
                </a:solidFill>
              </a:rPr>
              <a:t>” of Europe as one pulls a hair out of dough. </a:t>
            </a:r>
            <a:r>
              <a:rPr lang="en-CA" altLang="en-US" sz="2800" dirty="0"/>
              <a:t>This novel raised awareness about a new racial realignment and could indeed be viewed as another major milestone on the road to the anti-Jewish “agitation” of the late nineteenth century in Europe and Russia </a:t>
            </a:r>
            <a:endParaRPr lang="en-US" altLang="en-US" sz="2800" dirty="0"/>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0"/>
            <a:ext cx="9144000" cy="1600200"/>
          </a:xfrm>
        </p:spPr>
        <p:txBody>
          <a:bodyPr/>
          <a:lstStyle/>
          <a:p>
            <a:pPr>
              <a:defRPr/>
            </a:pPr>
            <a:r>
              <a:rPr lang="en-CA" sz="4800" b="1">
                <a:latin typeface="+mn-lt"/>
                <a:ea typeface="+mn-ea"/>
                <a:cs typeface="+mn-cs"/>
              </a:rPr>
              <a:t>The Jews </a:t>
            </a:r>
            <a:r>
              <a:rPr lang="en-CA" sz="4800" b="1" dirty="0">
                <a:latin typeface="+mn-lt"/>
                <a:ea typeface="+mn-ea"/>
                <a:cs typeface="+mn-cs"/>
              </a:rPr>
              <a:t>Did Not Invent Zionism. Rather Zionism Invented the Jews</a:t>
            </a:r>
            <a:endParaRPr lang="en-US" sz="4800" b="1" dirty="0"/>
          </a:p>
        </p:txBody>
      </p:sp>
      <p:sp>
        <p:nvSpPr>
          <p:cNvPr id="164867" name="Content Placeholder 2"/>
          <p:cNvSpPr>
            <a:spLocks noGrp="1"/>
          </p:cNvSpPr>
          <p:nvPr>
            <p:ph idx="1"/>
          </p:nvPr>
        </p:nvSpPr>
        <p:spPr>
          <a:xfrm>
            <a:off x="0" y="1676400"/>
            <a:ext cx="9144000" cy="5181600"/>
          </a:xfrm>
        </p:spPr>
        <p:txBody>
          <a:bodyPr/>
          <a:lstStyle/>
          <a:p>
            <a:pPr marL="0" indent="0">
              <a:buNone/>
            </a:pPr>
            <a:r>
              <a:rPr lang="en-US" altLang="en-US" sz="1800" dirty="0"/>
              <a:t>“During the Reformation and mercantilist era, Protestants were interested in the Jews as ammunition against the Catholics and as leaders of the interest-based rising capitalist sector. Martin Luther’s Jewish-friendly writings in 1523, Oliver Cromwell’s readmission of the Jews to England in 1655, and the quasi-</a:t>
            </a:r>
            <a:r>
              <a:rPr lang="en-US" altLang="en-US" sz="1800" dirty="0" err="1"/>
              <a:t>Judaization</a:t>
            </a:r>
            <a:r>
              <a:rPr lang="en-US" altLang="en-US" sz="1800" dirty="0"/>
              <a:t> of the Puritans are graphic examples. With the Industrial Revolution and the European Enlightenment, Napoleon boosted the emancipation of the Jews in an attempt to estrange them from their European and Ottoman rulers as part of his unsuccessful plans to destroy the power of England and Russia and dominate Europe. After Napoleon, the British articulated a complex set of imperialist and religious motives designed to make the Eastern Question fit the Jewish Question. Obviously all of this took place before the alleged founder of Zionism (Theodor Herzl) was born in 1860, as well as before anti-Semitism was encouraged as a propelling machine for Zionism.” </a:t>
            </a:r>
            <a:r>
              <a:rPr lang="en-US" altLang="en-US" sz="1800" dirty="0">
                <a:solidFill>
                  <a:schemeClr val="tx2"/>
                </a:solidFill>
              </a:rPr>
              <a:t>Source: </a:t>
            </a:r>
            <a:r>
              <a:rPr lang="en-US" altLang="en-US" sz="1800" dirty="0" err="1">
                <a:solidFill>
                  <a:schemeClr val="tx2"/>
                </a:solidFill>
              </a:rPr>
              <a:t>Mohameden</a:t>
            </a:r>
            <a:r>
              <a:rPr lang="en-US" altLang="en-US" sz="1800" dirty="0">
                <a:solidFill>
                  <a:schemeClr val="tx2"/>
                </a:solidFill>
              </a:rPr>
              <a:t> </a:t>
            </a:r>
            <a:r>
              <a:rPr lang="en-US" altLang="en-US" sz="1800" dirty="0" err="1">
                <a:solidFill>
                  <a:schemeClr val="tx2"/>
                </a:solidFill>
              </a:rPr>
              <a:t>Ould-Mey</a:t>
            </a:r>
            <a:r>
              <a:rPr lang="en-US" altLang="en-US" sz="1800" dirty="0">
                <a:solidFill>
                  <a:schemeClr val="tx2"/>
                </a:solidFill>
              </a:rPr>
              <a:t>, “The Non-Jewish Origin of Zionism,” </a:t>
            </a:r>
            <a:r>
              <a:rPr lang="en-US" altLang="en-US" sz="1800" i="1" dirty="0">
                <a:solidFill>
                  <a:schemeClr val="tx2"/>
                </a:solidFill>
              </a:rPr>
              <a:t>International Journal of the Humanities </a:t>
            </a:r>
            <a:r>
              <a:rPr lang="en-US" altLang="en-US" sz="1800" dirty="0">
                <a:solidFill>
                  <a:schemeClr val="tx2"/>
                </a:solidFill>
              </a:rPr>
              <a:t>1(1):591-610, 2005, </a:t>
            </a:r>
            <a:r>
              <a:rPr lang="en-US" altLang="en-US" sz="1800" dirty="0">
                <a:solidFill>
                  <a:schemeClr val="tx2"/>
                </a:solidFill>
                <a:hlinkClick r:id="rId2"/>
              </a:rPr>
              <a:t>http://faculty.isuad.indstate.edu/mouldmey/The%20Non-Jewish%20Origin%20of%20Zionism2.p</a:t>
            </a:r>
            <a:endParaRPr lang="en-US" altLang="en-US" sz="1800" dirty="0">
              <a:solidFill>
                <a:schemeClr val="tx2"/>
              </a:solidFill>
            </a:endParaRPr>
          </a:p>
          <a:p>
            <a:pPr marL="0" indent="0">
              <a:buNone/>
            </a:pPr>
            <a:endParaRPr lang="en-US" altLang="en-US" sz="500" dirty="0">
              <a:solidFill>
                <a:schemeClr val="tx2"/>
              </a:solidFill>
            </a:endParaRPr>
          </a:p>
          <a:p>
            <a:pPr marL="0" indent="0">
              <a:buNone/>
            </a:pPr>
            <a:r>
              <a:rPr lang="en-US" altLang="en-US" sz="1800" dirty="0"/>
              <a:t>"Great exertions will hardly be necessary to spur on the movement. Anti-Semites provide the requisite impetus. They need only do what they did before, and then they will create a desire to emigrate where it did not previously exist, and strengthen it where it existed before." </a:t>
            </a:r>
            <a:r>
              <a:rPr lang="en-US" altLang="en-US" sz="1800" dirty="0">
                <a:solidFill>
                  <a:schemeClr val="tx2"/>
                </a:solidFill>
              </a:rPr>
              <a:t>Source: Theodor Herzl, The Jewish State, 1896, </a:t>
            </a:r>
            <a:r>
              <a:rPr lang="en-US" altLang="en-US" sz="1800" dirty="0">
                <a:solidFill>
                  <a:schemeClr val="tx2"/>
                </a:solidFill>
                <a:hlinkClick r:id="rId3"/>
              </a:rPr>
              <a:t>http://www.jewishvirtuallibrary.org/quot-the-jewish-state-quot-theodor-herzl</a:t>
            </a:r>
            <a:endParaRPr lang="en-US" altLang="en-US" sz="1800" dirty="0">
              <a:solidFill>
                <a:schemeClr val="tx2"/>
              </a:solidFill>
            </a:endParaRPr>
          </a:p>
        </p:txBody>
      </p:sp>
      <p:cxnSp>
        <p:nvCxnSpPr>
          <p:cNvPr id="3" name="Straight Connector 2"/>
          <p:cNvCxnSpPr/>
          <p:nvPr/>
        </p:nvCxnSpPr>
        <p:spPr bwMode="auto">
          <a:xfrm>
            <a:off x="0" y="5334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p:nvPr>
        </p:nvSpPr>
        <p:spPr>
          <a:xfrm>
            <a:off x="0" y="0"/>
            <a:ext cx="9144000" cy="457200"/>
          </a:xfrm>
        </p:spPr>
        <p:txBody>
          <a:bodyPr/>
          <a:lstStyle/>
          <a:p>
            <a:r>
              <a:rPr lang="en-US" altLang="en-US" sz="3600" b="1" dirty="0">
                <a:solidFill>
                  <a:srgbClr val="FFFF00"/>
                </a:solidFill>
              </a:rPr>
              <a:t>“You can’t build a cultural heritage on a lie”</a:t>
            </a:r>
          </a:p>
        </p:txBody>
      </p:sp>
      <p:sp>
        <p:nvSpPr>
          <p:cNvPr id="165891" name="Content Placeholder 2"/>
          <p:cNvSpPr>
            <a:spLocks noGrp="1"/>
          </p:cNvSpPr>
          <p:nvPr>
            <p:ph idx="1"/>
          </p:nvPr>
        </p:nvSpPr>
        <p:spPr>
          <a:xfrm>
            <a:off x="0" y="381000"/>
            <a:ext cx="9144000" cy="4495800"/>
          </a:xfrm>
        </p:spPr>
        <p:txBody>
          <a:bodyPr/>
          <a:lstStyle/>
          <a:p>
            <a:pPr marL="0" indent="0">
              <a:buNone/>
            </a:pPr>
            <a:r>
              <a:rPr lang="en-US" altLang="en-US" sz="1400" dirty="0"/>
              <a:t>Hebrew University Professor of History </a:t>
            </a:r>
            <a:r>
              <a:rPr lang="en-US" altLang="en-US" sz="1400" dirty="0" err="1"/>
              <a:t>Yehoshua</a:t>
            </a:r>
            <a:r>
              <a:rPr lang="en-US" altLang="en-US" sz="1400" dirty="0"/>
              <a:t> </a:t>
            </a:r>
            <a:r>
              <a:rPr lang="en-US" altLang="en-US" sz="1400" dirty="0" err="1"/>
              <a:t>Porath</a:t>
            </a:r>
            <a:r>
              <a:rPr lang="en-US" altLang="en-US" sz="1400" dirty="0"/>
              <a:t> was quoted: “</a:t>
            </a:r>
            <a:r>
              <a:rPr lang="en-US" altLang="en-US" sz="1400" b="1" dirty="0">
                <a:solidFill>
                  <a:schemeClr val="tx2"/>
                </a:solidFill>
              </a:rPr>
              <a:t>You can’t build a cultural heritage on a lie. Because when young people discover the truth, they can become cynical</a:t>
            </a:r>
            <a:r>
              <a:rPr lang="en-US" altLang="en-US" sz="1400" dirty="0"/>
              <a:t>” ---Fletcher E R (1995) ‘New’ Israeli History Gets Reviewed in the U.S. Press. </a:t>
            </a:r>
            <a:r>
              <a:rPr lang="en-US" altLang="en-US" sz="1400" i="1" dirty="0"/>
              <a:t>Middle East Labor Bulletin</a:t>
            </a:r>
            <a:r>
              <a:rPr lang="en-US" altLang="en-US" sz="1400" dirty="0"/>
              <a:t> (Spring):16</a:t>
            </a:r>
          </a:p>
          <a:p>
            <a:pPr marL="0" indent="0">
              <a:buNone/>
            </a:pPr>
            <a:r>
              <a:rPr lang="en-US" altLang="en-US" sz="1400" b="1" dirty="0">
                <a:solidFill>
                  <a:schemeClr val="tx2"/>
                </a:solidFill>
              </a:rPr>
              <a:t>The Genealogical Science: The Search for Jewish Origins and the Politics of Epistemology</a:t>
            </a:r>
          </a:p>
          <a:p>
            <a:pPr marL="0" indent="0">
              <a:buNone/>
            </a:pPr>
            <a:r>
              <a:rPr lang="en-US" altLang="en-US" sz="1400" dirty="0"/>
              <a:t>Anonymous. Arab Studies Quarterly; London35.3 (Summer 2013): 333-334. </a:t>
            </a:r>
          </a:p>
          <a:p>
            <a:pPr marL="0" indent="0">
              <a:buNone/>
            </a:pPr>
            <a:r>
              <a:rPr lang="en-US" altLang="en-US" sz="1400" dirty="0">
                <a:solidFill>
                  <a:schemeClr val="tx2"/>
                </a:solidFill>
              </a:rPr>
              <a:t>The Genealogical Science: The Search for Jewish Origins and the Politics of Epistemology by Nadia Abu El-Haj is reviewed. </a:t>
            </a:r>
          </a:p>
          <a:p>
            <a:pPr marL="0" indent="0">
              <a:buNone/>
            </a:pPr>
            <a:r>
              <a:rPr lang="en-US" altLang="en-US" sz="1400" dirty="0"/>
              <a:t>This work critically explores the genomic practices that increasingly inform and reconfigure the past focusing primarily on analyzing the construction of genomic past in researching the Jewish origin... Abu El-Haj analyzes the implications of the work and its cultural and political effects. It is also richly perceptive about the epistemological, political, and cultural presuppositions of the scientific work itself. It discusses how human population genetics not only reproduces existing concepts of race and creates new ones, but also how it </a:t>
            </a:r>
            <a:r>
              <a:rPr lang="en-US" altLang="en-US" sz="1400" dirty="0" err="1"/>
              <a:t>biologizes</a:t>
            </a:r>
            <a:r>
              <a:rPr lang="en-US" altLang="en-US" sz="1400" dirty="0"/>
              <a:t> notions of human diversity...  Abu El-Haj 's book examines three distinct moments in science and politics</a:t>
            </a:r>
            <a:r>
              <a:rPr lang="en-US" altLang="en-US" sz="1400" b="1" dirty="0"/>
              <a:t>: </a:t>
            </a:r>
            <a:r>
              <a:rPr lang="en-US" altLang="en-US" sz="1400" b="1" dirty="0">
                <a:solidFill>
                  <a:schemeClr val="tx2"/>
                </a:solidFill>
              </a:rPr>
              <a:t>race science, circa 1900, population genetics, circa 1950, and genetic history starting in the 1990s</a:t>
            </a:r>
            <a:r>
              <a:rPr lang="en-US" altLang="en-US" sz="1400" dirty="0">
                <a:solidFill>
                  <a:schemeClr val="tx2"/>
                </a:solidFill>
              </a:rPr>
              <a:t>.</a:t>
            </a:r>
            <a:r>
              <a:rPr lang="en-US" altLang="en-US" sz="1400" dirty="0"/>
              <a:t> Abu Al-Haj "analyzes studies undertaken by European and American Jewish scientists at the turn of twentieth century on the racial composition of the Jews." This, she argues, "fashioned a particular and ultimately enduring understanding of Jewish peoplehood, which articulated fundamental hurdles to be overcome for a new Hebrew nation and individual to be born" (4). Next, Abu El-Haj analyzes the work of Israeli population genetics in the 1950s and 1960s after the establishment of the state. Abu El-Haj reads this work "as expressing a desire - indeed, a need - to find 'content' for the a priori nationalist belief in the fact of Jewish peoplehood." Finally, and the central quest of the book, Abu El-Haj explores genetic history projects "to identify the origins of contemporary Jewry that have been carried out, by and large, by self identified Jewish scientists." In this section, she pays special attention to the "nexus of epistemological commitments, epistemic objects, the commerce in ancestry testing, and the making of genetic historical selves" (4)...  The final and concluding part, "The Things We Carry: History through the Molecular Optics" (2 1 9-247), goes beyond the earlier arguments about "epistemological politics of contemporary studies in genetic history" and considers the implications of "treating the DNA as a 'history book' for our understandings of both 'history' and of its relationship to the self." </a:t>
            </a:r>
          </a:p>
          <a:p>
            <a:pPr marL="0" indent="0">
              <a:buNone/>
            </a:pPr>
            <a:r>
              <a:rPr lang="en-US" altLang="en-US" sz="1400" b="1" dirty="0">
                <a:solidFill>
                  <a:schemeClr val="tx2"/>
                </a:solidFill>
              </a:rPr>
              <a:t>Bennett Greenspan: Your Jewish Identity</a:t>
            </a:r>
            <a:r>
              <a:rPr lang="en-US" altLang="en-US" sz="1400" dirty="0"/>
              <a:t> (July 13, 2012) , </a:t>
            </a:r>
            <a:r>
              <a:rPr lang="en-US" altLang="en-US" sz="1400" dirty="0">
                <a:hlinkClick r:id="rId2"/>
              </a:rPr>
              <a:t>https://www.youtube.com/watch?v=O42hXF6RB3U</a:t>
            </a:r>
            <a:r>
              <a:rPr lang="en-US" altLang="en-US" sz="1400" dirty="0"/>
              <a:t> </a:t>
            </a:r>
          </a:p>
          <a:p>
            <a:pPr marL="0" indent="0">
              <a:buNone/>
            </a:pPr>
            <a:r>
              <a:rPr lang="en-US" altLang="en-US" sz="1400" b="1" dirty="0">
                <a:solidFill>
                  <a:schemeClr val="tx2"/>
                </a:solidFill>
              </a:rPr>
              <a:t>Crowd Sourced Genealogy and Direct-to-Consumer DNA Testing: Implications for the Jewish People</a:t>
            </a:r>
            <a:r>
              <a:rPr lang="en-US" altLang="en-US" sz="1400" dirty="0"/>
              <a:t>, </a:t>
            </a:r>
            <a:r>
              <a:rPr lang="en-US" altLang="en-US" sz="200" dirty="0">
                <a:hlinkClick r:id="rId3"/>
              </a:rPr>
              <a:t>http://jppi.org.il/uploads/Crowd_Sourced_Genealogy_and_Direct-to-Consumer_DNA_Testing-Implications_for_the_Jewish_People.pdf</a:t>
            </a:r>
            <a:r>
              <a:rPr lang="en-US" altLang="en-US" sz="200" dirty="0"/>
              <a:t>   </a:t>
            </a:r>
          </a:p>
          <a:p>
            <a:pPr marL="0" indent="0">
              <a:buNone/>
            </a:pPr>
            <a:endParaRPr lang="en-US" altLang="en-US" sz="200" dirty="0"/>
          </a:p>
          <a:p>
            <a:pPr marL="0" indent="0">
              <a:buNone/>
            </a:pPr>
            <a:r>
              <a:rPr lang="en-US" altLang="en-US" sz="1400" b="1" dirty="0">
                <a:solidFill>
                  <a:schemeClr val="tx2"/>
                </a:solidFill>
              </a:rPr>
              <a:t>How DNA Testing Can Reveal Jewish Ancestry, Bolster Zionist Narrative, </a:t>
            </a:r>
            <a:r>
              <a:rPr lang="en-US" altLang="en-US" sz="1400" dirty="0"/>
              <a:t>Breaking Israel News, 10/15/2017, </a:t>
            </a:r>
            <a:r>
              <a:rPr lang="en-US" altLang="en-US" sz="1400" dirty="0">
                <a:hlinkClick r:id="rId4"/>
              </a:rPr>
              <a:t>https://www.breakingisraelnews.com/22424/dna-testing-can-reveal-jewish-ancestry-bolster-zionist-narrative/</a:t>
            </a:r>
            <a:r>
              <a:rPr lang="en-US" altLang="en-US" sz="1400" dirty="0"/>
              <a:t>  </a:t>
            </a:r>
          </a:p>
          <a:p>
            <a:pPr marL="0" indent="0">
              <a:buNone/>
            </a:pPr>
            <a:endParaRPr lang="en-US" altLang="en-US" sz="1400" dirty="0"/>
          </a:p>
          <a:p>
            <a:pPr marL="0" indent="0">
              <a:buNone/>
            </a:pPr>
            <a:endParaRPr lang="en-US" altLang="en-US" sz="1400" dirty="0"/>
          </a:p>
        </p:txBody>
      </p:sp>
      <p:cxnSp>
        <p:nvCxnSpPr>
          <p:cNvPr id="3" name="Straight Connector 2"/>
          <p:cNvCxnSpPr/>
          <p:nvPr/>
        </p:nvCxnSpPr>
        <p:spPr bwMode="auto">
          <a:xfrm>
            <a:off x="0" y="1066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5715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6019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0" y="6324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                            THE ORIGIN OF THE JEWS by Steven Weitz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0"/>
            <a:ext cx="455512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0"/>
            <a:ext cx="4648200" cy="7325082"/>
          </a:xfrm>
          <a:prstGeom prst="rect">
            <a:avLst/>
          </a:prstGeom>
        </p:spPr>
        <p:txBody>
          <a:bodyPr wrap="square">
            <a:spAutoFit/>
          </a:bodyPr>
          <a:lstStyle/>
          <a:p>
            <a:r>
              <a:rPr lang="en-US" sz="2200" b="1" dirty="0">
                <a:solidFill>
                  <a:schemeClr val="tx2"/>
                </a:solidFill>
              </a:rPr>
              <a:t>In Search of the Origin of the Jews</a:t>
            </a:r>
          </a:p>
          <a:p>
            <a:r>
              <a:rPr lang="en-US" sz="1600" dirty="0"/>
              <a:t>For a long time, the biblical narrative held sway. Now scholars seek to distinguish historical fact from religious myth—if it is possible to do so. </a:t>
            </a:r>
          </a:p>
          <a:p>
            <a:r>
              <a:rPr lang="en-US" sz="1600" dirty="0"/>
              <a:t>Can we grasp the essence of something by laying bare its origins? “An origin is not just a beginning,” Steven Weitzman writes, “it is a ‘beginning that explains.’ ” In “The Origin of the Jews,” Mr. Weitzman, a professor at the University of Pennsylvania, aims to find one nation’s elusive starting point. “The Jews have one of the longest and most intensively studied histories of any population on earth,” he notes, “but the beginning of their history, how it is that the Jews came to be, remains surprisingly unsettled.” </a:t>
            </a:r>
            <a:r>
              <a:rPr lang="en-US" sz="1600" dirty="0">
                <a:solidFill>
                  <a:schemeClr val="tx2"/>
                </a:solidFill>
              </a:rPr>
              <a:t>WSJ, 7/10/2017, </a:t>
            </a:r>
            <a:r>
              <a:rPr lang="en-US" sz="800" dirty="0">
                <a:solidFill>
                  <a:schemeClr val="tx2"/>
                </a:solidFill>
                <a:hlinkClick r:id="rId3"/>
              </a:rPr>
              <a:t>https://www.wsj.com/articles/in-search-of-the-origin-of-the-jews-1499726881</a:t>
            </a:r>
            <a:r>
              <a:rPr lang="en-US" sz="800" dirty="0">
                <a:solidFill>
                  <a:schemeClr val="tx2"/>
                </a:solidFill>
              </a:rPr>
              <a:t> </a:t>
            </a:r>
          </a:p>
          <a:p>
            <a:endParaRPr lang="en-US" sz="800" dirty="0">
              <a:solidFill>
                <a:schemeClr val="tx2"/>
              </a:solidFill>
            </a:endParaRPr>
          </a:p>
          <a:p>
            <a:r>
              <a:rPr lang="en-US" sz="1600" b="1" dirty="0">
                <a:solidFill>
                  <a:schemeClr val="tx2"/>
                </a:solidFill>
              </a:rPr>
              <a:t>At the outset of this nearly 400-page book, the author asked the core question about</a:t>
            </a:r>
            <a:r>
              <a:rPr lang="en-US" sz="1600" dirty="0">
                <a:solidFill>
                  <a:schemeClr val="tx2"/>
                </a:solidFill>
              </a:rPr>
              <a:t> </a:t>
            </a:r>
            <a:r>
              <a:rPr lang="en-US" sz="1600" dirty="0"/>
              <a:t>“the origin that connects all Jews into a single people, religion, or community; the very beginning of their collective story” </a:t>
            </a:r>
            <a:r>
              <a:rPr lang="en-US" sz="1600" dirty="0">
                <a:solidFill>
                  <a:schemeClr val="tx2"/>
                </a:solidFill>
              </a:rPr>
              <a:t>p. 1</a:t>
            </a:r>
          </a:p>
          <a:p>
            <a:r>
              <a:rPr lang="en-US" sz="1600" b="1" dirty="0">
                <a:solidFill>
                  <a:schemeClr val="tx2"/>
                </a:solidFill>
              </a:rPr>
              <a:t>Towards the end of the book, the author came full circle and asked</a:t>
            </a:r>
            <a:r>
              <a:rPr lang="en-US" sz="1600" dirty="0">
                <a:solidFill>
                  <a:schemeClr val="tx2"/>
                </a:solidFill>
              </a:rPr>
              <a:t>: “</a:t>
            </a:r>
            <a:r>
              <a:rPr lang="en-US" sz="1600" dirty="0"/>
              <a:t>Is there a way for scholars and scientists to truly progress in the search to understand the origin of the Jews when there is more than one way to think about the question and no possibility of reconciling the different perspectives [anthropologists versus geneticists]</a:t>
            </a:r>
            <a:r>
              <a:rPr lang="en-US" sz="1600" dirty="0">
                <a:solidFill>
                  <a:schemeClr val="tx2"/>
                </a:solidFill>
              </a:rPr>
              <a:t>.” p. 316</a:t>
            </a:r>
          </a:p>
          <a:p>
            <a:r>
              <a:rPr lang="en-US" sz="1600" dirty="0">
                <a:solidFill>
                  <a:schemeClr val="tx2"/>
                </a:solidFill>
              </a:rPr>
              <a:t> </a:t>
            </a:r>
          </a:p>
        </p:txBody>
      </p:sp>
      <p:sp>
        <p:nvSpPr>
          <p:cNvPr id="4" name="TextBox 3"/>
          <p:cNvSpPr txBox="1"/>
          <p:nvPr/>
        </p:nvSpPr>
        <p:spPr>
          <a:xfrm>
            <a:off x="6534705" y="6334780"/>
            <a:ext cx="646331" cy="369332"/>
          </a:xfrm>
          <a:prstGeom prst="rect">
            <a:avLst/>
          </a:prstGeom>
          <a:noFill/>
        </p:spPr>
        <p:txBody>
          <a:bodyPr wrap="none" rtlCol="0">
            <a:spAutoFit/>
          </a:bodyPr>
          <a:lstStyle/>
          <a:p>
            <a:r>
              <a:rPr lang="en-US" sz="1800" dirty="0">
                <a:solidFill>
                  <a:schemeClr val="bg1"/>
                </a:solidFill>
              </a:rPr>
              <a:t>2017</a:t>
            </a:r>
          </a:p>
        </p:txBody>
      </p:sp>
      <p:cxnSp>
        <p:nvCxnSpPr>
          <p:cNvPr id="5" name="Straight Connector 4"/>
          <p:cNvCxnSpPr/>
          <p:nvPr/>
        </p:nvCxnSpPr>
        <p:spPr bwMode="auto">
          <a:xfrm>
            <a:off x="0" y="3810000"/>
            <a:ext cx="4648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80589615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TextBox 2"/>
          <p:cNvSpPr txBox="1">
            <a:spLocks noChangeArrowheads="1"/>
          </p:cNvSpPr>
          <p:nvPr/>
        </p:nvSpPr>
        <p:spPr bwMode="auto">
          <a:xfrm>
            <a:off x="25400" y="4724400"/>
            <a:ext cx="91186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300" dirty="0">
                <a:solidFill>
                  <a:schemeClr val="tx2"/>
                </a:solidFill>
              </a:rPr>
              <a:t>Sand's account dissects the concept of 'historical right' and tracks the invention of the modern geopolitical concept of the 'Land of Israel' by nineteenth century Evangelical Protestants and Jewish Zionists. This invention, he argues, not only facilitated the colonization of the Middle East and the establishment of the State of Israel; it is also what is threatening the existence of the Jewish state today. </a:t>
            </a:r>
            <a:r>
              <a:rPr lang="en-US" altLang="en-US" sz="1200" dirty="0"/>
              <a:t>Amazon.com    </a:t>
            </a:r>
          </a:p>
        </p:txBody>
      </p:sp>
      <p:pic>
        <p:nvPicPr>
          <p:cNvPr id="2054" name="Picture 6" descr="https://images-na.ssl-images-amazon.com/images/I/41ypDImxKsL._SX331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
            <a:ext cx="3187699" cy="47767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187698" y="0"/>
            <a:ext cx="2866715" cy="4832092"/>
          </a:xfrm>
          <a:prstGeom prst="rect">
            <a:avLst/>
          </a:prstGeom>
        </p:spPr>
        <p:txBody>
          <a:bodyPr wrap="square">
            <a:spAutoFit/>
          </a:bodyPr>
          <a:lstStyle/>
          <a:p>
            <a:r>
              <a:rPr lang="en-US" sz="2200" dirty="0"/>
              <a:t>Exploding the myth that there was a forced Jewish exile in the first century at the hands of the Romans, Israeli historian </a:t>
            </a:r>
            <a:r>
              <a:rPr lang="en-US" sz="2200" dirty="0" err="1"/>
              <a:t>Shlomo</a:t>
            </a:r>
            <a:r>
              <a:rPr lang="en-US" sz="2200" dirty="0"/>
              <a:t> Sand argues that most modern Jews descend from converts, whose native lands were scattered across the Middle East and Eastern Europe. </a:t>
            </a:r>
            <a:r>
              <a:rPr lang="en-US" sz="1200" dirty="0">
                <a:solidFill>
                  <a:schemeClr val="tx2"/>
                </a:solidFill>
              </a:rPr>
              <a:t>Amazom.com </a:t>
            </a:r>
          </a:p>
        </p:txBody>
      </p:sp>
      <p:pic>
        <p:nvPicPr>
          <p:cNvPr id="2056" name="Picture 8" descr="https://images-na.ssl-images-amazon.com/images/I/41ZeaUqAWfL._SX316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4413" y="-60187"/>
            <a:ext cx="3089587" cy="48363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4267200"/>
            <a:ext cx="646331" cy="369332"/>
          </a:xfrm>
          <a:prstGeom prst="rect">
            <a:avLst/>
          </a:prstGeom>
          <a:noFill/>
        </p:spPr>
        <p:txBody>
          <a:bodyPr wrap="none" rtlCol="0">
            <a:spAutoFit/>
          </a:bodyPr>
          <a:lstStyle/>
          <a:p>
            <a:r>
              <a:rPr lang="en-US" sz="1800" dirty="0">
                <a:solidFill>
                  <a:schemeClr val="bg1"/>
                </a:solidFill>
              </a:rPr>
              <a:t>2010</a:t>
            </a:r>
          </a:p>
        </p:txBody>
      </p:sp>
      <p:sp>
        <p:nvSpPr>
          <p:cNvPr id="6" name="TextBox 5"/>
          <p:cNvSpPr txBox="1"/>
          <p:nvPr/>
        </p:nvSpPr>
        <p:spPr>
          <a:xfrm>
            <a:off x="6400800" y="4406873"/>
            <a:ext cx="646331" cy="369332"/>
          </a:xfrm>
          <a:prstGeom prst="rect">
            <a:avLst/>
          </a:prstGeom>
          <a:noFill/>
        </p:spPr>
        <p:txBody>
          <a:bodyPr wrap="none" rtlCol="0">
            <a:spAutoFit/>
          </a:bodyPr>
          <a:lstStyle/>
          <a:p>
            <a:r>
              <a:rPr lang="en-US" sz="1800" dirty="0">
                <a:solidFill>
                  <a:schemeClr val="bg1"/>
                </a:solidFill>
              </a:rPr>
              <a:t>2012</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0" y="0"/>
            <a:ext cx="9144000" cy="2133600"/>
          </a:xfrm>
        </p:spPr>
        <p:txBody>
          <a:bodyPr/>
          <a:lstStyle/>
          <a:p>
            <a:pPr>
              <a:defRPr/>
            </a:pPr>
            <a:r>
              <a:rPr lang="en-US" sz="6600" b="1" dirty="0">
                <a:effectLst>
                  <a:outerShdw blurRad="38100" dist="38100" dir="2700000" algn="tl">
                    <a:srgbClr val="000000">
                      <a:alpha val="43137"/>
                    </a:srgbClr>
                  </a:outerShdw>
                </a:effectLst>
              </a:rPr>
              <a:t>The Non-Semitic Origins of Contemporary Jews</a:t>
            </a:r>
            <a:br>
              <a:rPr lang="en-US" sz="6600" b="1" dirty="0">
                <a:effectLst>
                  <a:outerShdw blurRad="38100" dist="38100" dir="2700000" algn="tl">
                    <a:srgbClr val="000000">
                      <a:alpha val="43137"/>
                    </a:srgbClr>
                  </a:outerShdw>
                </a:effectLst>
              </a:rPr>
            </a:br>
            <a:r>
              <a:rPr lang="en-US" sz="1200" dirty="0"/>
              <a:t>The “Semitic” ancestry and “inheritance” claimed by Zionism and Israel in the name of contemporary Jews have been questioned, rejected, and exposed by many scholars, including:</a:t>
            </a:r>
          </a:p>
        </p:txBody>
      </p:sp>
      <p:sp>
        <p:nvSpPr>
          <p:cNvPr id="122883" name="Content Placeholder 2"/>
          <p:cNvSpPr>
            <a:spLocks noGrp="1"/>
          </p:cNvSpPr>
          <p:nvPr>
            <p:ph idx="1"/>
          </p:nvPr>
        </p:nvSpPr>
        <p:spPr>
          <a:xfrm>
            <a:off x="0" y="2362200"/>
            <a:ext cx="9144000" cy="4495800"/>
          </a:xfrm>
        </p:spPr>
        <p:txBody>
          <a:bodyPr/>
          <a:lstStyle/>
          <a:p>
            <a:pPr>
              <a:buFont typeface="Times New Roman" pitchFamily="18" charset="0"/>
              <a:buAutoNum type="arabicPeriod"/>
              <a:defRPr/>
            </a:pPr>
            <a:r>
              <a:rPr lang="en-US" sz="1200" dirty="0"/>
              <a:t>Hungarian Ashkenazi Jew Arthur Koestler in his book </a:t>
            </a:r>
            <a:r>
              <a:rPr lang="en-US" sz="1200" b="1" i="1" dirty="0">
                <a:solidFill>
                  <a:schemeClr val="tx2"/>
                </a:solidFill>
              </a:rPr>
              <a:t>The Thirteenth Tribe: The </a:t>
            </a:r>
            <a:r>
              <a:rPr lang="en-US" sz="1200" b="1" i="1" dirty="0" err="1">
                <a:solidFill>
                  <a:schemeClr val="tx2"/>
                </a:solidFill>
              </a:rPr>
              <a:t>Khazar</a:t>
            </a:r>
            <a:r>
              <a:rPr lang="en-US" sz="1200" b="1" i="1" dirty="0">
                <a:solidFill>
                  <a:schemeClr val="tx2"/>
                </a:solidFill>
              </a:rPr>
              <a:t> Empire and its Heritage</a:t>
            </a:r>
            <a:endParaRPr lang="en-US" sz="1200" dirty="0"/>
          </a:p>
          <a:p>
            <a:pPr>
              <a:buFont typeface="Times New Roman" pitchFamily="18" charset="0"/>
              <a:buAutoNum type="arabicPeriod"/>
              <a:defRPr/>
            </a:pPr>
            <a:endParaRPr lang="en-US" sz="1200" dirty="0"/>
          </a:p>
          <a:p>
            <a:pPr>
              <a:buFont typeface="Times New Roman" pitchFamily="18" charset="0"/>
              <a:buAutoNum type="arabicPeriod"/>
              <a:defRPr/>
            </a:pPr>
            <a:r>
              <a:rPr lang="en-CA" sz="1200" dirty="0"/>
              <a:t>Egyptian writer </a:t>
            </a:r>
            <a:r>
              <a:rPr lang="en-CA" sz="1200" dirty="0" err="1"/>
              <a:t>Abd</a:t>
            </a:r>
            <a:r>
              <a:rPr lang="en-CA" sz="1200" dirty="0"/>
              <a:t> </a:t>
            </a:r>
            <a:r>
              <a:rPr lang="en-CA" sz="1200" dirty="0" err="1"/>
              <a:t>Errahman</a:t>
            </a:r>
            <a:r>
              <a:rPr lang="en-CA" sz="1200" dirty="0"/>
              <a:t> </a:t>
            </a:r>
            <a:r>
              <a:rPr lang="en-CA" sz="1200" dirty="0" err="1"/>
              <a:t>Shakir</a:t>
            </a:r>
            <a:r>
              <a:rPr lang="en-CA" sz="1200" dirty="0"/>
              <a:t> in his book </a:t>
            </a:r>
            <a:r>
              <a:rPr lang="en-CA" sz="1200" b="1" i="1" dirty="0" err="1">
                <a:solidFill>
                  <a:schemeClr val="tx2"/>
                </a:solidFill>
              </a:rPr>
              <a:t>Dawlat</a:t>
            </a:r>
            <a:r>
              <a:rPr lang="en-CA" sz="1200" b="1" i="1" dirty="0">
                <a:solidFill>
                  <a:schemeClr val="tx2"/>
                </a:solidFill>
              </a:rPr>
              <a:t> al-</a:t>
            </a:r>
            <a:r>
              <a:rPr lang="en-CA" sz="1200" b="1" i="1" dirty="0" err="1">
                <a:solidFill>
                  <a:schemeClr val="tx2"/>
                </a:solidFill>
              </a:rPr>
              <a:t>Khazar</a:t>
            </a:r>
            <a:r>
              <a:rPr lang="en-CA" sz="1200" b="1" i="1" dirty="0">
                <a:solidFill>
                  <a:schemeClr val="tx2"/>
                </a:solidFill>
              </a:rPr>
              <a:t> al-</a:t>
            </a:r>
            <a:r>
              <a:rPr lang="en-CA" sz="1200" b="1" i="1" dirty="0" err="1">
                <a:solidFill>
                  <a:schemeClr val="tx2"/>
                </a:solidFill>
              </a:rPr>
              <a:t>jadidah</a:t>
            </a:r>
            <a:r>
              <a:rPr lang="en-CA" sz="1200" b="1" i="1" dirty="0">
                <a:solidFill>
                  <a:schemeClr val="tx2"/>
                </a:solidFill>
              </a:rPr>
              <a:t> aw </a:t>
            </a:r>
            <a:r>
              <a:rPr lang="en-CA" sz="1200" b="1" i="1" dirty="0" err="1">
                <a:solidFill>
                  <a:schemeClr val="tx2"/>
                </a:solidFill>
              </a:rPr>
              <a:t>Isra’il</a:t>
            </a:r>
            <a:r>
              <a:rPr lang="en-CA" sz="1200" b="1" i="1" dirty="0">
                <a:solidFill>
                  <a:schemeClr val="tx2"/>
                </a:solidFill>
              </a:rPr>
              <a:t> (The New </a:t>
            </a:r>
            <a:r>
              <a:rPr lang="en-CA" sz="1200" b="1" i="1" dirty="0" err="1">
                <a:solidFill>
                  <a:schemeClr val="tx2"/>
                </a:solidFill>
              </a:rPr>
              <a:t>Khazar</a:t>
            </a:r>
            <a:r>
              <a:rPr lang="en-CA" sz="1200" b="1" i="1" dirty="0">
                <a:solidFill>
                  <a:schemeClr val="tx2"/>
                </a:solidFill>
              </a:rPr>
              <a:t> State Or Israel)</a:t>
            </a:r>
            <a:endParaRPr lang="en-US" sz="1200" b="1" i="1" dirty="0">
              <a:solidFill>
                <a:schemeClr val="tx2"/>
              </a:solidFill>
            </a:endParaRPr>
          </a:p>
          <a:p>
            <a:pPr>
              <a:buFont typeface="Times New Roman" pitchFamily="18" charset="0"/>
              <a:buAutoNum type="arabicPeriod"/>
              <a:defRPr/>
            </a:pPr>
            <a:endParaRPr lang="en-US" sz="1200" dirty="0"/>
          </a:p>
          <a:p>
            <a:pPr>
              <a:buFont typeface="Times New Roman" pitchFamily="18" charset="0"/>
              <a:buAutoNum type="arabicPeriod"/>
              <a:defRPr/>
            </a:pPr>
            <a:r>
              <a:rPr lang="en-US" sz="1200" dirty="0"/>
              <a:t>British archaeologist Michael Rice in his book </a:t>
            </a:r>
            <a:r>
              <a:rPr lang="en-US" sz="1200" b="1" i="1" dirty="0">
                <a:solidFill>
                  <a:schemeClr val="tx2"/>
                </a:solidFill>
              </a:rPr>
              <a:t>False Inheritance: Israel in Palestine and the Search for a Solution</a:t>
            </a:r>
            <a:r>
              <a:rPr lang="en-US" sz="1200" dirty="0"/>
              <a:t> </a:t>
            </a:r>
          </a:p>
          <a:p>
            <a:pPr>
              <a:buFont typeface="Times New Roman" pitchFamily="18" charset="0"/>
              <a:buAutoNum type="arabicPeriod"/>
              <a:defRPr/>
            </a:pPr>
            <a:endParaRPr lang="en-US" sz="1200" dirty="0"/>
          </a:p>
          <a:p>
            <a:pPr>
              <a:buFont typeface="Times New Roman" pitchFamily="18" charset="0"/>
              <a:buAutoNum type="arabicPeriod"/>
              <a:defRPr/>
            </a:pPr>
            <a:r>
              <a:rPr lang="en-US" sz="1200" dirty="0"/>
              <a:t>Tel Aviv University Professor Paul Wexler in his four books (a) </a:t>
            </a:r>
            <a:r>
              <a:rPr lang="en-US" sz="1200" b="1" i="1" dirty="0">
                <a:solidFill>
                  <a:schemeClr val="tx2"/>
                </a:solidFill>
              </a:rPr>
              <a:t>The </a:t>
            </a:r>
            <a:r>
              <a:rPr lang="en-US" sz="1200" b="1" i="1" dirty="0" err="1">
                <a:solidFill>
                  <a:schemeClr val="tx2"/>
                </a:solidFill>
              </a:rPr>
              <a:t>Ashkenazic</a:t>
            </a:r>
            <a:r>
              <a:rPr lang="en-US" sz="1200" b="1" i="1" dirty="0">
                <a:solidFill>
                  <a:schemeClr val="tx2"/>
                </a:solidFill>
              </a:rPr>
              <a:t> Jews: A </a:t>
            </a:r>
            <a:r>
              <a:rPr lang="en-US" sz="1200" b="1" i="1" dirty="0" err="1">
                <a:solidFill>
                  <a:schemeClr val="tx2"/>
                </a:solidFill>
              </a:rPr>
              <a:t>Slavo</a:t>
            </a:r>
            <a:r>
              <a:rPr lang="en-US" sz="1200" b="1" i="1" dirty="0">
                <a:solidFill>
                  <a:schemeClr val="tx2"/>
                </a:solidFill>
              </a:rPr>
              <a:t>-Turkic People in Search of a Jewish Identity</a:t>
            </a:r>
            <a:r>
              <a:rPr lang="en-US" sz="1200" dirty="0"/>
              <a:t>, (b) </a:t>
            </a:r>
            <a:r>
              <a:rPr lang="en-US" sz="1200" b="1" i="1" dirty="0">
                <a:solidFill>
                  <a:schemeClr val="tx2"/>
                </a:solidFill>
              </a:rPr>
              <a:t>The Non-Jewish Origins of the Sephardic Jews</a:t>
            </a:r>
            <a:r>
              <a:rPr lang="en-US" sz="1200" dirty="0"/>
              <a:t>, (c) </a:t>
            </a:r>
            <a:r>
              <a:rPr lang="en-US" sz="1200" b="1" i="1" dirty="0">
                <a:solidFill>
                  <a:schemeClr val="tx2"/>
                </a:solidFill>
              </a:rPr>
              <a:t>Two-tiered </a:t>
            </a:r>
            <a:r>
              <a:rPr lang="en-US" sz="1200" b="1" i="1" dirty="0" err="1">
                <a:solidFill>
                  <a:schemeClr val="tx2"/>
                </a:solidFill>
              </a:rPr>
              <a:t>Relexification</a:t>
            </a:r>
            <a:r>
              <a:rPr lang="en-US" sz="1200" b="1" i="1" dirty="0">
                <a:solidFill>
                  <a:schemeClr val="tx2"/>
                </a:solidFill>
              </a:rPr>
              <a:t> in Yiddish: Jews, Sorbs, </a:t>
            </a:r>
            <a:r>
              <a:rPr lang="en-US" sz="1200" b="1" i="1" dirty="0" err="1">
                <a:solidFill>
                  <a:schemeClr val="tx2"/>
                </a:solidFill>
              </a:rPr>
              <a:t>Khazars</a:t>
            </a:r>
            <a:r>
              <a:rPr lang="en-US" sz="1200" b="1" i="1" dirty="0">
                <a:solidFill>
                  <a:schemeClr val="tx2"/>
                </a:solidFill>
              </a:rPr>
              <a:t>, and the Kiev-</a:t>
            </a:r>
            <a:r>
              <a:rPr lang="en-US" sz="1200" b="1" i="1" dirty="0" err="1">
                <a:solidFill>
                  <a:schemeClr val="tx2"/>
                </a:solidFill>
              </a:rPr>
              <a:t>Polessian</a:t>
            </a:r>
            <a:r>
              <a:rPr lang="en-US" sz="1200" b="1" i="1" dirty="0">
                <a:solidFill>
                  <a:schemeClr val="tx2"/>
                </a:solidFill>
              </a:rPr>
              <a:t> Dialect</a:t>
            </a:r>
            <a:r>
              <a:rPr lang="en-US" sz="1200" dirty="0"/>
              <a:t>; (d) </a:t>
            </a:r>
            <a:r>
              <a:rPr lang="en-US" sz="1200" b="1" i="1" dirty="0">
                <a:solidFill>
                  <a:schemeClr val="tx2"/>
                </a:solidFill>
              </a:rPr>
              <a:t>Jewish and Non-Jewish Creators of “Jewish” Languages</a:t>
            </a:r>
            <a:endParaRPr lang="en-US" sz="1200" dirty="0"/>
          </a:p>
          <a:p>
            <a:pPr>
              <a:buFont typeface="Times New Roman" pitchFamily="18" charset="0"/>
              <a:buAutoNum type="arabicPeriod"/>
              <a:defRPr/>
            </a:pPr>
            <a:endParaRPr lang="en-US" sz="1200" dirty="0"/>
          </a:p>
          <a:p>
            <a:pPr>
              <a:buFont typeface="Times New Roman" pitchFamily="18" charset="0"/>
              <a:buAutoNum type="arabicPeriod"/>
              <a:defRPr/>
            </a:pPr>
            <a:r>
              <a:rPr lang="en-US" sz="1200" dirty="0"/>
              <a:t>Lebanese writer </a:t>
            </a:r>
            <a:r>
              <a:rPr lang="en-US" sz="1200" dirty="0" err="1"/>
              <a:t>Farajullah</a:t>
            </a:r>
            <a:r>
              <a:rPr lang="en-US" sz="1200" dirty="0"/>
              <a:t> </a:t>
            </a:r>
            <a:r>
              <a:rPr lang="en-US" sz="1200" dirty="0" err="1"/>
              <a:t>Salih</a:t>
            </a:r>
            <a:r>
              <a:rPr lang="en-US" sz="1200" dirty="0"/>
              <a:t> </a:t>
            </a:r>
            <a:r>
              <a:rPr lang="en-US" sz="1200" dirty="0" err="1"/>
              <a:t>Deeb</a:t>
            </a:r>
            <a:r>
              <a:rPr lang="en-US" sz="1200" dirty="0"/>
              <a:t> in his two books (a)  </a:t>
            </a:r>
            <a:r>
              <a:rPr lang="en-US" sz="1200" b="1" i="1" dirty="0" err="1">
                <a:solidFill>
                  <a:schemeClr val="tx2"/>
                </a:solidFill>
              </a:rPr>
              <a:t>Ettawrat</a:t>
            </a:r>
            <a:r>
              <a:rPr lang="en-US" sz="1200" b="1" i="1" dirty="0">
                <a:solidFill>
                  <a:schemeClr val="tx2"/>
                </a:solidFill>
              </a:rPr>
              <a:t> </a:t>
            </a:r>
            <a:r>
              <a:rPr lang="en-US" sz="1200" b="1" i="1" dirty="0" err="1">
                <a:solidFill>
                  <a:schemeClr val="tx2"/>
                </a:solidFill>
              </a:rPr>
              <a:t>Elarabiya</a:t>
            </a:r>
            <a:r>
              <a:rPr lang="en-US" sz="1200" b="1" i="1" dirty="0">
                <a:solidFill>
                  <a:schemeClr val="tx2"/>
                </a:solidFill>
              </a:rPr>
              <a:t> </a:t>
            </a:r>
            <a:r>
              <a:rPr lang="en-US" sz="1200" b="1" i="1" dirty="0" err="1">
                <a:solidFill>
                  <a:schemeClr val="tx2"/>
                </a:solidFill>
              </a:rPr>
              <a:t>wa</a:t>
            </a:r>
            <a:r>
              <a:rPr lang="en-US" sz="1200" b="1" i="1" dirty="0">
                <a:solidFill>
                  <a:schemeClr val="tx2"/>
                </a:solidFill>
              </a:rPr>
              <a:t> </a:t>
            </a:r>
            <a:r>
              <a:rPr lang="en-US" sz="1200" b="1" i="1" dirty="0" err="1">
                <a:solidFill>
                  <a:schemeClr val="tx2"/>
                </a:solidFill>
              </a:rPr>
              <a:t>Urshleem</a:t>
            </a:r>
            <a:r>
              <a:rPr lang="en-US" sz="1200" b="1" i="1" dirty="0">
                <a:solidFill>
                  <a:schemeClr val="tx2"/>
                </a:solidFill>
              </a:rPr>
              <a:t> </a:t>
            </a:r>
            <a:r>
              <a:rPr lang="en-US" sz="1200" b="1" i="1" dirty="0" err="1">
                <a:solidFill>
                  <a:schemeClr val="tx2"/>
                </a:solidFill>
              </a:rPr>
              <a:t>Elyemeniya</a:t>
            </a:r>
            <a:r>
              <a:rPr lang="en-US" sz="1200" b="1" i="1" dirty="0">
                <a:solidFill>
                  <a:schemeClr val="tx2"/>
                </a:solidFill>
              </a:rPr>
              <a:t> (The Arabic </a:t>
            </a:r>
            <a:r>
              <a:rPr lang="en-US" sz="1200" b="1" i="1" dirty="0" err="1">
                <a:solidFill>
                  <a:schemeClr val="tx2"/>
                </a:solidFill>
              </a:rPr>
              <a:t>Tawrah</a:t>
            </a:r>
            <a:r>
              <a:rPr lang="en-US" sz="1200" b="1" i="1" dirty="0">
                <a:solidFill>
                  <a:schemeClr val="tx2"/>
                </a:solidFill>
              </a:rPr>
              <a:t> and the Yemenite Jerusalem) </a:t>
            </a:r>
            <a:r>
              <a:rPr lang="en-US" sz="1200" dirty="0"/>
              <a:t>and (b</a:t>
            </a:r>
            <a:r>
              <a:rPr lang="en-US" sz="1200" b="1" dirty="0"/>
              <a:t>) </a:t>
            </a:r>
            <a:r>
              <a:rPr lang="en-US" sz="1200" b="1" i="1" dirty="0" err="1">
                <a:solidFill>
                  <a:schemeClr val="tx2"/>
                </a:solidFill>
              </a:rPr>
              <a:t>Kithbat</a:t>
            </a:r>
            <a:r>
              <a:rPr lang="en-US" sz="1200" b="1" i="1" dirty="0">
                <a:solidFill>
                  <a:schemeClr val="tx2"/>
                </a:solidFill>
              </a:rPr>
              <a:t> </a:t>
            </a:r>
            <a:r>
              <a:rPr lang="en-US" sz="1200" b="1" i="1" dirty="0" err="1">
                <a:solidFill>
                  <a:schemeClr val="tx2"/>
                </a:solidFill>
              </a:rPr>
              <a:t>Essamiya</a:t>
            </a:r>
            <a:r>
              <a:rPr lang="en-US" sz="1200" b="1" i="1" dirty="0">
                <a:solidFill>
                  <a:schemeClr val="tx2"/>
                </a:solidFill>
              </a:rPr>
              <a:t> </a:t>
            </a:r>
            <a:r>
              <a:rPr lang="en-US" sz="1200" b="1" i="1" dirty="0" err="1">
                <a:solidFill>
                  <a:schemeClr val="tx2"/>
                </a:solidFill>
              </a:rPr>
              <a:t>wa</a:t>
            </a:r>
            <a:r>
              <a:rPr lang="en-US" sz="1200" b="1" i="1" dirty="0">
                <a:solidFill>
                  <a:schemeClr val="tx2"/>
                </a:solidFill>
              </a:rPr>
              <a:t> </a:t>
            </a:r>
            <a:r>
              <a:rPr lang="en-US" sz="1200" b="1" i="1" dirty="0" err="1">
                <a:solidFill>
                  <a:schemeClr val="tx2"/>
                </a:solidFill>
              </a:rPr>
              <a:t>Haqiqat</a:t>
            </a:r>
            <a:r>
              <a:rPr lang="en-US" sz="1200" b="1" i="1" dirty="0">
                <a:solidFill>
                  <a:schemeClr val="tx2"/>
                </a:solidFill>
              </a:rPr>
              <a:t> </a:t>
            </a:r>
            <a:r>
              <a:rPr lang="en-US" sz="1200" b="1" i="1" dirty="0" err="1">
                <a:solidFill>
                  <a:schemeClr val="tx2"/>
                </a:solidFill>
              </a:rPr>
              <a:t>Elfiniqiya</a:t>
            </a:r>
            <a:r>
              <a:rPr lang="en-US" sz="1200" b="1" i="1" dirty="0">
                <a:solidFill>
                  <a:schemeClr val="tx2"/>
                </a:solidFill>
              </a:rPr>
              <a:t> (The Semitic Lie and the Phoenician Truth) </a:t>
            </a:r>
            <a:r>
              <a:rPr lang="en-US" sz="1200" b="1" dirty="0"/>
              <a:t>   </a:t>
            </a:r>
          </a:p>
          <a:p>
            <a:pPr>
              <a:buFont typeface="Times New Roman" pitchFamily="18" charset="0"/>
              <a:buAutoNum type="arabicPeriod"/>
              <a:defRPr/>
            </a:pPr>
            <a:endParaRPr lang="en-US" sz="1200" dirty="0"/>
          </a:p>
          <a:p>
            <a:pPr>
              <a:buFont typeface="Times New Roman" pitchFamily="18" charset="0"/>
              <a:buAutoNum type="arabicPeriod"/>
              <a:defRPr/>
            </a:pPr>
            <a:r>
              <a:rPr lang="en-US" sz="1200" dirty="0"/>
              <a:t>American University of Beirut Professor Kamal </a:t>
            </a:r>
            <a:r>
              <a:rPr lang="en-US" sz="1200" dirty="0" err="1"/>
              <a:t>Salibi</a:t>
            </a:r>
            <a:r>
              <a:rPr lang="en-US" sz="1200" dirty="0"/>
              <a:t> in his book  </a:t>
            </a:r>
            <a:r>
              <a:rPr lang="en-US" sz="1200" b="1" i="1" dirty="0">
                <a:solidFill>
                  <a:schemeClr val="tx2"/>
                </a:solidFill>
              </a:rPr>
              <a:t>The Bible Came from Arabia</a:t>
            </a:r>
          </a:p>
          <a:p>
            <a:pPr>
              <a:buFont typeface="Times New Roman" pitchFamily="18" charset="0"/>
              <a:buAutoNum type="arabicPeriod"/>
              <a:defRPr/>
            </a:pPr>
            <a:endParaRPr lang="en-US" sz="1200" dirty="0"/>
          </a:p>
          <a:p>
            <a:pPr>
              <a:buFont typeface="Times New Roman" pitchFamily="18" charset="0"/>
              <a:buAutoNum type="arabicPeriod"/>
              <a:defRPr/>
            </a:pPr>
            <a:r>
              <a:rPr lang="en-US" sz="1200" dirty="0"/>
              <a:t>Tel Aviv University Professor </a:t>
            </a:r>
            <a:r>
              <a:rPr lang="en-US" sz="1200" dirty="0" err="1">
                <a:latin typeface="+mj-lt"/>
              </a:rPr>
              <a:t>Shlomo</a:t>
            </a:r>
            <a:r>
              <a:rPr lang="en-US" sz="1200" dirty="0">
                <a:latin typeface="+mj-lt"/>
              </a:rPr>
              <a:t> Sand in his two books: </a:t>
            </a:r>
            <a:r>
              <a:rPr lang="en-US" sz="1200" b="1" i="1" dirty="0">
                <a:solidFill>
                  <a:schemeClr val="tx2"/>
                </a:solidFill>
                <a:latin typeface="+mj-lt"/>
              </a:rPr>
              <a:t>Comment le </a:t>
            </a:r>
            <a:r>
              <a:rPr lang="en-US" sz="1200" b="1" i="1" dirty="0" err="1">
                <a:solidFill>
                  <a:schemeClr val="tx2"/>
                </a:solidFill>
                <a:latin typeface="+mj-lt"/>
              </a:rPr>
              <a:t>peuple</a:t>
            </a:r>
            <a:r>
              <a:rPr lang="en-US" sz="1200" b="1" i="1" dirty="0">
                <a:solidFill>
                  <a:schemeClr val="tx2"/>
                </a:solidFill>
                <a:latin typeface="+mj-lt"/>
              </a:rPr>
              <a:t> </a:t>
            </a:r>
            <a:r>
              <a:rPr lang="en-US" sz="1200" b="1" i="1" dirty="0" err="1">
                <a:solidFill>
                  <a:schemeClr val="tx2"/>
                </a:solidFill>
                <a:latin typeface="+mj-lt"/>
              </a:rPr>
              <a:t>juif</a:t>
            </a:r>
            <a:r>
              <a:rPr lang="en-US" sz="1200" b="1" i="1" dirty="0">
                <a:solidFill>
                  <a:schemeClr val="tx2"/>
                </a:solidFill>
                <a:latin typeface="+mj-lt"/>
              </a:rPr>
              <a:t> </a:t>
            </a:r>
            <a:r>
              <a:rPr lang="en-US" sz="1200" b="1" i="1" dirty="0" err="1">
                <a:solidFill>
                  <a:schemeClr val="tx2"/>
                </a:solidFill>
                <a:latin typeface="+mj-lt"/>
              </a:rPr>
              <a:t>fut</a:t>
            </a:r>
            <a:r>
              <a:rPr lang="en-US" sz="1200" b="1" i="1" dirty="0">
                <a:solidFill>
                  <a:schemeClr val="tx2"/>
                </a:solidFill>
                <a:latin typeface="+mj-lt"/>
              </a:rPr>
              <a:t> </a:t>
            </a:r>
            <a:r>
              <a:rPr lang="en-US" sz="1200" b="1" i="1" dirty="0" err="1">
                <a:solidFill>
                  <a:schemeClr val="tx2"/>
                </a:solidFill>
                <a:latin typeface="+mj-lt"/>
              </a:rPr>
              <a:t>inventé</a:t>
            </a:r>
            <a:r>
              <a:rPr lang="en-US" sz="1200" b="1" i="1" dirty="0">
                <a:solidFill>
                  <a:schemeClr val="tx2"/>
                </a:solidFill>
                <a:latin typeface="+mj-lt"/>
              </a:rPr>
              <a:t>: de la Bible au </a:t>
            </a:r>
            <a:r>
              <a:rPr lang="en-US" sz="1200" b="1" i="1" dirty="0" err="1">
                <a:solidFill>
                  <a:schemeClr val="tx2"/>
                </a:solidFill>
                <a:latin typeface="+mj-lt"/>
              </a:rPr>
              <a:t>sionisme</a:t>
            </a:r>
            <a:r>
              <a:rPr lang="en-US" sz="1200" b="1" i="1" dirty="0">
                <a:solidFill>
                  <a:schemeClr val="tx2"/>
                </a:solidFill>
                <a:latin typeface="+mj-lt"/>
              </a:rPr>
              <a:t> (How Was the Jewish People Invented)</a:t>
            </a:r>
            <a:r>
              <a:rPr lang="en-US" sz="1200" b="1" i="1" dirty="0">
                <a:latin typeface="+mj-lt"/>
              </a:rPr>
              <a:t>, and </a:t>
            </a:r>
            <a:r>
              <a:rPr lang="en-US" sz="1200" b="1" i="1" kern="1200" dirty="0">
                <a:solidFill>
                  <a:schemeClr val="tx2"/>
                </a:solidFill>
                <a:latin typeface="+mj-lt"/>
                <a:cs typeface="Arial" charset="0"/>
              </a:rPr>
              <a:t>The Invention of the Land of Israel</a:t>
            </a:r>
            <a:r>
              <a:rPr lang="en-US" sz="1200" b="1" kern="1200" dirty="0">
                <a:solidFill>
                  <a:schemeClr val="tx2"/>
                </a:solidFill>
                <a:latin typeface="+mj-lt"/>
                <a:cs typeface="Arial" charset="0"/>
              </a:rPr>
              <a:t> </a:t>
            </a:r>
            <a:endParaRPr lang="en-US" sz="1200" b="1" i="1" dirty="0">
              <a:solidFill>
                <a:schemeClr val="tx2"/>
              </a:solidFill>
              <a:latin typeface="+mj-lt"/>
            </a:endParaRPr>
          </a:p>
          <a:p>
            <a:pPr>
              <a:buFontTx/>
              <a:buNone/>
              <a:defRPr/>
            </a:pPr>
            <a:endParaRPr lang="en-US" sz="1200" dirty="0">
              <a:latin typeface="+mj-lt"/>
            </a:endParaRPr>
          </a:p>
          <a:p>
            <a:pPr>
              <a:buFontTx/>
              <a:buNone/>
              <a:defRPr/>
            </a:pPr>
            <a:r>
              <a:rPr lang="en-US" sz="1200" dirty="0"/>
              <a:t>The “Semitic” claim was essentially invented and used to ultimately ‘justify’ the dispossession, displacement, and impersonation of the native Muslim/Christian/Arab Palestinians by Jewish settlers in one of the most blatant and arrogant form of ethnic identity theft. </a:t>
            </a:r>
          </a:p>
          <a:p>
            <a:pPr>
              <a:buFontTx/>
              <a:buNone/>
              <a:defRPr/>
            </a:pPr>
            <a:r>
              <a:rPr lang="en-US" sz="1200" dirty="0">
                <a:solidFill>
                  <a:schemeClr val="tx2"/>
                </a:solidFill>
              </a:rPr>
              <a:t>See also “The Non-Semitic Origins of Contemporary Jews” manuscript: </a:t>
            </a:r>
            <a:r>
              <a:rPr lang="en-US" sz="1200" dirty="0">
                <a:hlinkClick r:id="rId2"/>
              </a:rPr>
              <a:t>http://faculty.indstate.edu/melyassini/NSOCJ.PDF</a:t>
            </a:r>
            <a:r>
              <a:rPr lang="en-US" sz="1200" dirty="0"/>
              <a:t> </a:t>
            </a:r>
          </a:p>
        </p:txBody>
      </p:sp>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0" y="0"/>
            <a:ext cx="9144000" cy="1752600"/>
          </a:xfrm>
        </p:spPr>
        <p:txBody>
          <a:bodyPr/>
          <a:lstStyle/>
          <a:p>
            <a:pPr>
              <a:defRPr/>
            </a:pPr>
            <a:r>
              <a:rPr lang="en-US" sz="6300" b="1" dirty="0">
                <a:effectLst>
                  <a:outerShdw blurRad="38100" dist="38100" dir="2700000" algn="tl">
                    <a:srgbClr val="000000">
                      <a:alpha val="43137"/>
                    </a:srgbClr>
                  </a:outerShdw>
                </a:effectLst>
              </a:rPr>
              <a:t>The Non-Semitic Origins of Contemporary Hebrew</a:t>
            </a:r>
            <a:endParaRPr lang="en-US" sz="6300" dirty="0"/>
          </a:p>
        </p:txBody>
      </p:sp>
      <p:sp>
        <p:nvSpPr>
          <p:cNvPr id="121859" name="Content Placeholder 2"/>
          <p:cNvSpPr>
            <a:spLocks noGrp="1"/>
          </p:cNvSpPr>
          <p:nvPr>
            <p:ph idx="1"/>
          </p:nvPr>
        </p:nvSpPr>
        <p:spPr>
          <a:xfrm>
            <a:off x="0" y="1752600"/>
            <a:ext cx="9144000" cy="5105400"/>
          </a:xfrm>
        </p:spPr>
        <p:txBody>
          <a:bodyPr/>
          <a:lstStyle/>
          <a:p>
            <a:pPr>
              <a:buFont typeface="Times New Roman" pitchFamily="18" charset="0"/>
              <a:buAutoNum type="arabicPeriod"/>
              <a:defRPr/>
            </a:pPr>
            <a:endParaRPr lang="en-US" sz="900" dirty="0"/>
          </a:p>
          <a:p>
            <a:pPr marL="0" indent="0">
              <a:buFontTx/>
              <a:buNone/>
              <a:defRPr/>
            </a:pPr>
            <a:r>
              <a:rPr lang="en-US" sz="1800" b="1" dirty="0">
                <a:solidFill>
                  <a:schemeClr val="tx2"/>
                </a:solidFill>
              </a:rPr>
              <a:t>“Eight conclusions follow from this study:</a:t>
            </a:r>
          </a:p>
          <a:p>
            <a:pPr>
              <a:buFontTx/>
              <a:buAutoNum type="arabicParenBoth"/>
              <a:defRPr/>
            </a:pPr>
            <a:r>
              <a:rPr lang="en-US" sz="1800" dirty="0"/>
              <a:t>Modern Hebrew is a Slavic language.</a:t>
            </a:r>
          </a:p>
          <a:p>
            <a:pPr>
              <a:buFontTx/>
              <a:buAutoNum type="arabicParenBoth"/>
              <a:defRPr/>
            </a:pPr>
            <a:r>
              <a:rPr lang="en-US" sz="1800" dirty="0"/>
              <a:t>Language revival is an impossibility.</a:t>
            </a:r>
          </a:p>
          <a:p>
            <a:pPr>
              <a:buFontTx/>
              <a:buAutoNum type="arabicParenBoth"/>
              <a:defRPr/>
            </a:pPr>
            <a:r>
              <a:rPr lang="en-US" sz="1800" dirty="0"/>
              <a:t>The </a:t>
            </a:r>
            <a:r>
              <a:rPr lang="en-US" sz="1800" dirty="0" err="1"/>
              <a:t>Ashkenazic</a:t>
            </a:r>
            <a:r>
              <a:rPr lang="en-US" sz="1800" dirty="0"/>
              <a:t> Jews have a tradition of cyclical partial language shift.</a:t>
            </a:r>
          </a:p>
          <a:p>
            <a:pPr>
              <a:buFontTx/>
              <a:buAutoNum type="arabicParenBoth"/>
              <a:defRPr/>
            </a:pPr>
            <a:r>
              <a:rPr lang="en-US" sz="1800" dirty="0"/>
              <a:t>The </a:t>
            </a:r>
            <a:r>
              <a:rPr lang="en-US" sz="1800" dirty="0" err="1"/>
              <a:t>diglossic</a:t>
            </a:r>
            <a:r>
              <a:rPr lang="en-US" sz="1800" dirty="0"/>
              <a:t> relationship between Yiddish and Yiddish whole Hebrew both resembled and differed from other instances of </a:t>
            </a:r>
            <a:r>
              <a:rPr lang="en-US" sz="1800" dirty="0" err="1"/>
              <a:t>diglossia</a:t>
            </a:r>
            <a:r>
              <a:rPr lang="en-US" sz="1800" dirty="0"/>
              <a:t> in Europe</a:t>
            </a:r>
          </a:p>
          <a:p>
            <a:pPr>
              <a:buFontTx/>
              <a:buAutoNum type="arabicParenBoth"/>
              <a:defRPr/>
            </a:pPr>
            <a:r>
              <a:rPr lang="en-US" sz="1800" dirty="0"/>
              <a:t>Modern Hebrew is a fusion language in the sense that its Hebrew lexicon comes from two genetic stocks: Semitic and Slavic</a:t>
            </a:r>
          </a:p>
          <a:p>
            <a:pPr>
              <a:buFontTx/>
              <a:buAutoNum type="arabicParenBoth"/>
              <a:defRPr/>
            </a:pPr>
            <a:r>
              <a:rPr lang="en-US" sz="1800" dirty="0"/>
              <a:t>The external history of a language provides indispensable clues for the interpretation of the internal history of a language.</a:t>
            </a:r>
          </a:p>
          <a:p>
            <a:pPr>
              <a:buFontTx/>
              <a:buAutoNum type="arabicParenBoth"/>
              <a:defRPr/>
            </a:pPr>
            <a:r>
              <a:rPr lang="en-US" sz="1800" dirty="0"/>
              <a:t>The role of children in the development of Modern Hebrew differs from that in other speech communities.</a:t>
            </a:r>
          </a:p>
          <a:p>
            <a:pPr>
              <a:buFontTx/>
              <a:buAutoNum type="arabicParenBoth"/>
              <a:defRPr/>
            </a:pPr>
            <a:r>
              <a:rPr lang="en-US" sz="1800" dirty="0"/>
              <a:t>The partial language shift from Yiddish lexicon (of all etymological components, including many </a:t>
            </a:r>
            <a:r>
              <a:rPr lang="en-US" sz="1800" dirty="0" err="1"/>
              <a:t>hebraisms-aramaisms</a:t>
            </a:r>
            <a:r>
              <a:rPr lang="en-US" sz="1800" dirty="0"/>
              <a:t>) to Biblical /</a:t>
            </a:r>
            <a:r>
              <a:rPr lang="en-US" sz="1800" dirty="0" err="1"/>
              <a:t>Mishnaic</a:t>
            </a:r>
            <a:r>
              <a:rPr lang="en-US" sz="1800" dirty="0"/>
              <a:t> Hebrew lexicon has altered the position of Yiddish within the </a:t>
            </a:r>
            <a:r>
              <a:rPr lang="en-US" sz="1800" dirty="0" err="1"/>
              <a:t>Sprachbund</a:t>
            </a:r>
            <a:r>
              <a:rPr lang="en-US" sz="1800" dirty="0"/>
              <a:t> of European languages.”</a:t>
            </a:r>
          </a:p>
          <a:p>
            <a:pPr marL="0" indent="0">
              <a:buFontTx/>
              <a:buNone/>
              <a:defRPr/>
            </a:pPr>
            <a:r>
              <a:rPr lang="en-US" sz="1100" dirty="0"/>
              <a:t>Paul Wexler, </a:t>
            </a:r>
            <a:r>
              <a:rPr lang="en-US" sz="1100" i="1" dirty="0">
                <a:ea typeface="Times New Roman"/>
              </a:rPr>
              <a:t>The Schizoid Nature of Modern Hebrew: A Slavic Language in Search of a Semitic Past</a:t>
            </a:r>
            <a:r>
              <a:rPr lang="en-US" sz="1100" dirty="0">
                <a:ea typeface="Times New Roman"/>
              </a:rPr>
              <a:t>, Wiesbaden: Otto </a:t>
            </a:r>
            <a:r>
              <a:rPr lang="en-US" sz="1100" dirty="0" err="1">
                <a:ea typeface="Times New Roman"/>
              </a:rPr>
              <a:t>Harrassowitz</a:t>
            </a:r>
            <a:r>
              <a:rPr lang="en-US" sz="1100" dirty="0">
                <a:ea typeface="Times New Roman"/>
              </a:rPr>
              <a:t>, 1990, page 99. </a:t>
            </a:r>
            <a:endParaRPr lang="en-US" sz="1100" dirty="0"/>
          </a:p>
        </p:txBody>
      </p:sp>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4925" y="0"/>
            <a:ext cx="5299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1" name="Rectangle 5"/>
          <p:cNvSpPr>
            <a:spLocks noChangeArrowheads="1"/>
          </p:cNvSpPr>
          <p:nvPr/>
        </p:nvSpPr>
        <p:spPr bwMode="auto">
          <a:xfrm>
            <a:off x="0" y="3257550"/>
            <a:ext cx="38862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t>Israeli scholar Benjamin Beit-</a:t>
            </a:r>
            <a:r>
              <a:rPr lang="en-US" altLang="en-US" sz="1200" dirty="0" err="1"/>
              <a:t>Hallahmi</a:t>
            </a:r>
            <a:r>
              <a:rPr lang="en-US" altLang="en-US" sz="1200" dirty="0"/>
              <a:t> observed: “</a:t>
            </a:r>
            <a:r>
              <a:rPr lang="en-US" altLang="en-US" sz="1200" dirty="0">
                <a:solidFill>
                  <a:schemeClr val="tx2"/>
                </a:solidFill>
              </a:rPr>
              <a:t>Israel looks like a place that more often than not replicates the Diaspora malaise through a pervasive feeling of existential insecurity. If Diaspora Jews were insecure, tense and nervous, being in their own homeland was supposed to cure all that. Today, Israelis are recognized as being an extremely tense people, leading a nervous existence. Tourists in Israel note the nervousness of Israelis and the serenity of Arabs, as do Israelis themselves. Most Jews in the world today are still subject to the Jewish condition, and their existence is still abnormal. The Israeli condition, offered as an alternative, is still abnormal, and likely to remain that way. In reaching for its main goal of creating a normal nation-state for the Jewish people, Zionism faced two major political problems. The first was that of redefining and creating the Jews. The second was that of removing the natives of Palestine, so that a new nation-state could be created there. The problem of the natives has led to colonialism and to permanent war</a:t>
            </a:r>
            <a:r>
              <a:rPr lang="en-US" altLang="en-US" sz="1200" dirty="0"/>
              <a:t>” page 213.</a:t>
            </a:r>
          </a:p>
        </p:txBody>
      </p:sp>
      <p:sp>
        <p:nvSpPr>
          <p:cNvPr id="171012" name="TextBox 8"/>
          <p:cNvSpPr txBox="1">
            <a:spLocks noChangeArrowheads="1"/>
          </p:cNvSpPr>
          <p:nvPr/>
        </p:nvSpPr>
        <p:spPr bwMode="auto">
          <a:xfrm>
            <a:off x="4114800" y="5638800"/>
            <a:ext cx="5029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a:solidFill>
                  <a:schemeClr val="tx2"/>
                </a:solidFill>
              </a:rPr>
              <a:t>“Israel is now a [world] problem and a trap as the Israeli question is heir to the Jewish question.” page 220.</a:t>
            </a:r>
          </a:p>
        </p:txBody>
      </p:sp>
      <p:sp>
        <p:nvSpPr>
          <p:cNvPr id="10" name="TextBox 9"/>
          <p:cNvSpPr txBox="1"/>
          <p:nvPr/>
        </p:nvSpPr>
        <p:spPr>
          <a:xfrm>
            <a:off x="0" y="0"/>
            <a:ext cx="3810000" cy="2862263"/>
          </a:xfrm>
          <a:prstGeom prst="rect">
            <a:avLst/>
          </a:prstGeom>
          <a:noFill/>
        </p:spPr>
        <p:txBody>
          <a:bodyPr>
            <a:spAutoFit/>
          </a:bodyPr>
          <a:lstStyle/>
          <a:p>
            <a:pPr>
              <a:defRPr/>
            </a:pPr>
            <a:r>
              <a:rPr lang="en-US" sz="1800" dirty="0"/>
              <a:t>“Justifications for the injustice involved in Zionism have been many and varied. Sometimes what we get are excuses, not justifications. The excuses, which are encountered often enough in our daily lives, usually take the following forms: </a:t>
            </a:r>
          </a:p>
          <a:p>
            <a:pPr marL="342900" indent="-342900">
              <a:buFontTx/>
              <a:buAutoNum type="alphaLcParenR"/>
              <a:defRPr/>
            </a:pPr>
            <a:r>
              <a:rPr lang="en-US" sz="1800" b="1" dirty="0">
                <a:solidFill>
                  <a:schemeClr val="tx2"/>
                </a:solidFill>
              </a:rPr>
              <a:t>Denial— “I didn't do it.”</a:t>
            </a:r>
          </a:p>
          <a:p>
            <a:pPr marL="342900" indent="-342900">
              <a:buFontTx/>
              <a:buAutoNum type="alphaLcParenR"/>
              <a:defRPr/>
            </a:pPr>
            <a:r>
              <a:rPr lang="en-US" sz="1800" b="1" dirty="0">
                <a:solidFill>
                  <a:schemeClr val="tx2"/>
                </a:solidFill>
              </a:rPr>
              <a:t>Reduction— “It wasn’t so bad.” </a:t>
            </a:r>
          </a:p>
          <a:p>
            <a:pPr marL="342900" indent="-342900">
              <a:buFontTx/>
              <a:buAutoNum type="alphaLcParenR"/>
              <a:defRPr/>
            </a:pPr>
            <a:r>
              <a:rPr lang="en-US" sz="1800" b="1" dirty="0">
                <a:solidFill>
                  <a:schemeClr val="tx2"/>
                </a:solidFill>
              </a:rPr>
              <a:t>“Yes, but …”  </a:t>
            </a:r>
            <a:r>
              <a:rPr lang="en-US" sz="1800" dirty="0"/>
              <a:t>Page 167</a:t>
            </a:r>
          </a:p>
        </p:txBody>
      </p:sp>
      <p:sp>
        <p:nvSpPr>
          <p:cNvPr id="171014" name="TextBox 11"/>
          <p:cNvSpPr txBox="1">
            <a:spLocks noChangeArrowheads="1"/>
          </p:cNvSpPr>
          <p:nvPr/>
        </p:nvSpPr>
        <p:spPr bwMode="auto">
          <a:xfrm>
            <a:off x="8153400" y="0"/>
            <a:ext cx="9906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solidFill>
                  <a:schemeClr val="tx2"/>
                </a:solidFill>
              </a:rPr>
              <a:t>Benjamin Beit-</a:t>
            </a:r>
            <a:r>
              <a:rPr lang="en-US" altLang="en-US" sz="1200" dirty="0" err="1">
                <a:solidFill>
                  <a:schemeClr val="tx2"/>
                </a:solidFill>
              </a:rPr>
              <a:t>Hallahmi</a:t>
            </a:r>
            <a:r>
              <a:rPr lang="en-US" altLang="en-US" sz="1200" dirty="0">
                <a:solidFill>
                  <a:schemeClr val="tx2"/>
                </a:solidFill>
              </a:rPr>
              <a:t>, </a:t>
            </a:r>
            <a:r>
              <a:rPr lang="en-US" altLang="en-US" sz="1200" i="1" dirty="0">
                <a:solidFill>
                  <a:schemeClr val="tx2"/>
                </a:solidFill>
              </a:rPr>
              <a:t>Original Sins: Reflections on the History of Zionism and Israel</a:t>
            </a:r>
            <a:r>
              <a:rPr lang="en-US" altLang="en-US" sz="1200" dirty="0">
                <a:solidFill>
                  <a:schemeClr val="tx2"/>
                </a:solidFill>
              </a:rPr>
              <a:t> (New York: Olive Branch Press, 1993)</a:t>
            </a: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5" name="Rectangle 2"/>
          <p:cNvSpPr>
            <a:spLocks noChangeArrowheads="1"/>
          </p:cNvSpPr>
          <p:nvPr/>
        </p:nvSpPr>
        <p:spPr bwMode="auto">
          <a:xfrm>
            <a:off x="0" y="0"/>
            <a:ext cx="34290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4800" b="1" dirty="0">
                <a:solidFill>
                  <a:schemeClr val="tx2"/>
                </a:solidFill>
              </a:rPr>
              <a:t>The Ethnic Cleansing of Palestine</a:t>
            </a:r>
            <a:r>
              <a:rPr lang="en-US" altLang="en-US" sz="4800" dirty="0"/>
              <a:t> </a:t>
            </a:r>
            <a:r>
              <a:rPr lang="en-US" altLang="en-US" sz="4000" dirty="0"/>
              <a:t>(</a:t>
            </a:r>
            <a:r>
              <a:rPr lang="en-US" altLang="en-US" sz="4400" dirty="0"/>
              <a:t>2006)</a:t>
            </a:r>
          </a:p>
          <a:p>
            <a:pPr algn="ctr" eaLnBrk="1" hangingPunct="1">
              <a:spcBef>
                <a:spcPct val="0"/>
              </a:spcBef>
              <a:buFontTx/>
              <a:buNone/>
            </a:pPr>
            <a:r>
              <a:rPr lang="en-US" altLang="en-US" sz="3600" dirty="0"/>
              <a:t>by </a:t>
            </a:r>
          </a:p>
          <a:p>
            <a:pPr algn="ctr" eaLnBrk="1" hangingPunct="1">
              <a:spcBef>
                <a:spcPct val="0"/>
              </a:spcBef>
              <a:buFontTx/>
              <a:buNone/>
            </a:pPr>
            <a:r>
              <a:rPr lang="en-US" altLang="en-US" sz="3600" dirty="0"/>
              <a:t>Israeli historian and </a:t>
            </a:r>
          </a:p>
          <a:p>
            <a:pPr algn="ctr" eaLnBrk="1" hangingPunct="1">
              <a:spcBef>
                <a:spcPct val="0"/>
              </a:spcBef>
              <a:buFontTx/>
              <a:buNone/>
            </a:pPr>
            <a:r>
              <a:rPr lang="en-US" altLang="en-US" sz="3600" dirty="0"/>
              <a:t>political scientist </a:t>
            </a:r>
          </a:p>
          <a:p>
            <a:pPr algn="ctr" eaLnBrk="1" hangingPunct="1">
              <a:spcBef>
                <a:spcPct val="0"/>
              </a:spcBef>
              <a:buFontTx/>
              <a:buNone/>
            </a:pPr>
            <a:r>
              <a:rPr lang="en-US" altLang="en-US" sz="3600" dirty="0" err="1"/>
              <a:t>Ilan</a:t>
            </a:r>
            <a:r>
              <a:rPr lang="en-US" altLang="en-US" sz="3600" dirty="0"/>
              <a:t> </a:t>
            </a:r>
            <a:r>
              <a:rPr lang="en-US" altLang="en-US" sz="3600" dirty="0" err="1"/>
              <a:t>Pappe</a:t>
            </a:r>
            <a:endParaRPr lang="en-US" altLang="en-US" sz="3600" dirty="0"/>
          </a:p>
          <a:p>
            <a:pPr algn="ctr" eaLnBrk="1" hangingPunct="1">
              <a:spcBef>
                <a:spcPct val="0"/>
              </a:spcBef>
              <a:buFontTx/>
              <a:buNone/>
            </a:pPr>
            <a:r>
              <a:rPr lang="en-US" altLang="en-US" sz="2800" dirty="0"/>
              <a:t>http://ilanpappe.com/</a:t>
            </a:r>
          </a:p>
        </p:txBody>
      </p:sp>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0"/>
            <a:ext cx="525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59" name="Rectangle 2"/>
          <p:cNvSpPr>
            <a:spLocks noChangeArrowheads="1"/>
          </p:cNvSpPr>
          <p:nvPr/>
        </p:nvSpPr>
        <p:spPr bwMode="auto">
          <a:xfrm>
            <a:off x="0" y="0"/>
            <a:ext cx="38862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t>Israeli historian and political scientist </a:t>
            </a:r>
            <a:r>
              <a:rPr lang="en-US" altLang="en-US" sz="1600" dirty="0" err="1"/>
              <a:t>Ilan</a:t>
            </a:r>
            <a:r>
              <a:rPr lang="en-US" altLang="en-US" sz="1600" dirty="0"/>
              <a:t> </a:t>
            </a:r>
            <a:r>
              <a:rPr lang="en-US" altLang="en-US" sz="1600" dirty="0" err="1"/>
              <a:t>Pappe</a:t>
            </a:r>
            <a:r>
              <a:rPr lang="en-US" altLang="en-US" sz="1600" dirty="0"/>
              <a:t> describes and documents the planning and execution of the ethnic cleansing of Palestine by 11 Jewish settlers sitting in a room </a:t>
            </a:r>
            <a:r>
              <a:rPr lang="en-US" altLang="en-US" sz="1600" dirty="0">
                <a:solidFill>
                  <a:schemeClr val="tx2"/>
                </a:solidFill>
              </a:rPr>
              <a:t>beneath Marxist-style posters that carried slogans such as ‘Brothers in Arms</a:t>
            </a:r>
            <a:r>
              <a:rPr lang="en-US" altLang="en-US" sz="1600" dirty="0"/>
              <a:t>:’ </a:t>
            </a:r>
          </a:p>
          <a:p>
            <a:pPr eaLnBrk="1" hangingPunct="1">
              <a:spcBef>
                <a:spcPct val="0"/>
              </a:spcBef>
              <a:buFontTx/>
              <a:buNone/>
            </a:pPr>
            <a:endParaRPr lang="en-US" altLang="en-US" sz="1600" dirty="0"/>
          </a:p>
          <a:p>
            <a:pPr eaLnBrk="1" hangingPunct="1">
              <a:spcBef>
                <a:spcPct val="0"/>
              </a:spcBef>
              <a:buFontTx/>
              <a:buNone/>
            </a:pPr>
            <a:r>
              <a:rPr lang="en-US" altLang="en-US" sz="1600" dirty="0"/>
              <a:t>“</a:t>
            </a:r>
            <a:r>
              <a:rPr lang="en-US" altLang="en-US" sz="1600" b="1" dirty="0">
                <a:solidFill>
                  <a:schemeClr val="tx2"/>
                </a:solidFill>
              </a:rPr>
              <a:t>In this building </a:t>
            </a:r>
            <a:r>
              <a:rPr lang="en-US" altLang="en-US" sz="1600" dirty="0">
                <a:solidFill>
                  <a:schemeClr val="tx2"/>
                </a:solidFill>
              </a:rPr>
              <a:t>[the Red House in the Jewish settlement of Tel-Aviv]</a:t>
            </a:r>
            <a:r>
              <a:rPr lang="en-US" altLang="en-US" sz="1600" b="1" dirty="0">
                <a:solidFill>
                  <a:schemeClr val="tx2"/>
                </a:solidFill>
              </a:rPr>
              <a:t>, on a cold Wednesday afternoon, 10 March 1948, a group of eleven men, veteran Zionist leaders together with young military Jewish officers, put the final touches to a plan </a:t>
            </a:r>
            <a:r>
              <a:rPr lang="en-US" altLang="en-US" sz="1600" dirty="0">
                <a:solidFill>
                  <a:schemeClr val="tx2"/>
                </a:solidFill>
              </a:rPr>
              <a:t>[</a:t>
            </a:r>
            <a:r>
              <a:rPr lang="en-US" altLang="en-US" sz="1600" i="1" dirty="0">
                <a:solidFill>
                  <a:schemeClr val="tx2"/>
                </a:solidFill>
              </a:rPr>
              <a:t>Plan </a:t>
            </a:r>
            <a:r>
              <a:rPr lang="en-US" altLang="en-US" sz="1600" i="1" dirty="0" err="1">
                <a:solidFill>
                  <a:schemeClr val="tx2"/>
                </a:solidFill>
              </a:rPr>
              <a:t>Dalet</a:t>
            </a:r>
            <a:r>
              <a:rPr lang="en-US" altLang="en-US" sz="1600" dirty="0">
                <a:solidFill>
                  <a:schemeClr val="tx2"/>
                </a:solidFill>
              </a:rPr>
              <a:t>] </a:t>
            </a:r>
            <a:r>
              <a:rPr lang="en-US" altLang="en-US" sz="1600" b="1" dirty="0">
                <a:solidFill>
                  <a:schemeClr val="tx2"/>
                </a:solidFill>
              </a:rPr>
              <a:t>for the ethnic cleansing of Palestine</a:t>
            </a:r>
            <a:r>
              <a:rPr lang="en-US" altLang="en-US" sz="1600" dirty="0"/>
              <a:t>.”	</a:t>
            </a:r>
          </a:p>
          <a:p>
            <a:pPr eaLnBrk="1" hangingPunct="1">
              <a:spcBef>
                <a:spcPct val="0"/>
              </a:spcBef>
              <a:buFontTx/>
              <a:buNone/>
            </a:pPr>
            <a:endParaRPr lang="en-US" altLang="en-US" sz="1600" b="1" dirty="0">
              <a:solidFill>
                <a:schemeClr val="tx2"/>
              </a:solidFill>
            </a:endParaRPr>
          </a:p>
          <a:p>
            <a:pPr eaLnBrk="1" hangingPunct="1">
              <a:spcBef>
                <a:spcPct val="0"/>
              </a:spcBef>
              <a:buFontTx/>
              <a:buNone/>
            </a:pPr>
            <a:r>
              <a:rPr lang="en-US" altLang="en-US" sz="1600" dirty="0"/>
              <a:t>“The orders came with a detailed description of the methods to be employed to forcibly evict the people: </a:t>
            </a:r>
            <a:r>
              <a:rPr lang="en-US" altLang="en-US" sz="1600" dirty="0">
                <a:solidFill>
                  <a:schemeClr val="tx2"/>
                </a:solidFill>
              </a:rPr>
              <a:t>large-scale intimidation</a:t>
            </a:r>
            <a:r>
              <a:rPr lang="en-US" altLang="en-US" sz="1600" dirty="0"/>
              <a:t>; </a:t>
            </a:r>
            <a:r>
              <a:rPr lang="en-US" altLang="en-US" sz="1600" dirty="0">
                <a:solidFill>
                  <a:schemeClr val="tx2"/>
                </a:solidFill>
              </a:rPr>
              <a:t>laying siege to and bombarding villages and population </a:t>
            </a:r>
            <a:r>
              <a:rPr lang="en-US" altLang="en-US" sz="1600" dirty="0" err="1">
                <a:solidFill>
                  <a:schemeClr val="tx2"/>
                </a:solidFill>
              </a:rPr>
              <a:t>centres</a:t>
            </a:r>
            <a:r>
              <a:rPr lang="en-US" altLang="en-US" sz="1600" dirty="0"/>
              <a:t>; </a:t>
            </a:r>
            <a:r>
              <a:rPr lang="en-US" altLang="en-US" sz="1600" dirty="0">
                <a:solidFill>
                  <a:schemeClr val="tx2"/>
                </a:solidFill>
              </a:rPr>
              <a:t>setting fire to homes, properties and goods</a:t>
            </a:r>
            <a:r>
              <a:rPr lang="en-US" altLang="en-US" sz="1600" dirty="0"/>
              <a:t>; </a:t>
            </a:r>
            <a:r>
              <a:rPr lang="en-US" altLang="en-US" sz="1600" dirty="0">
                <a:solidFill>
                  <a:schemeClr val="tx2"/>
                </a:solidFill>
              </a:rPr>
              <a:t>expulsion</a:t>
            </a:r>
            <a:r>
              <a:rPr lang="en-US" altLang="en-US" sz="1600" dirty="0"/>
              <a:t>;  </a:t>
            </a:r>
            <a:r>
              <a:rPr lang="en-US" altLang="en-US" sz="1600" dirty="0">
                <a:solidFill>
                  <a:schemeClr val="tx2"/>
                </a:solidFill>
              </a:rPr>
              <a:t>demolition</a:t>
            </a:r>
            <a:r>
              <a:rPr lang="en-US" altLang="en-US" sz="1600" dirty="0"/>
              <a:t>; and, finally, </a:t>
            </a:r>
            <a:r>
              <a:rPr lang="en-US" altLang="en-US" sz="1600" dirty="0">
                <a:solidFill>
                  <a:schemeClr val="tx2"/>
                </a:solidFill>
              </a:rPr>
              <a:t>planting mines among the rubble to prevent any of the expelled inhabitants from returning</a:t>
            </a:r>
            <a:r>
              <a:rPr lang="en-US" altLang="en-US" sz="1600" dirty="0"/>
              <a:t>. Each unit was issued with its own </a:t>
            </a:r>
            <a:r>
              <a:rPr lang="en-US" altLang="en-US" sz="1600" dirty="0">
                <a:solidFill>
                  <a:schemeClr val="tx2"/>
                </a:solidFill>
              </a:rPr>
              <a:t>list of villages and </a:t>
            </a:r>
            <a:r>
              <a:rPr lang="en-US" altLang="en-US" sz="1600" dirty="0" err="1">
                <a:solidFill>
                  <a:schemeClr val="tx2"/>
                </a:solidFill>
              </a:rPr>
              <a:t>neighbourhoods</a:t>
            </a:r>
            <a:r>
              <a:rPr lang="en-US" altLang="en-US" sz="1600" dirty="0">
                <a:solidFill>
                  <a:schemeClr val="tx2"/>
                </a:solidFill>
              </a:rPr>
              <a:t> </a:t>
            </a:r>
            <a:r>
              <a:rPr lang="en-US" altLang="en-US" sz="1600" dirty="0"/>
              <a:t>as the targets of this master plan.”</a:t>
            </a:r>
          </a:p>
        </p:txBody>
      </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0"/>
            <a:ext cx="3505200"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3" name="Rectangle 2"/>
          <p:cNvSpPr>
            <a:spLocks noChangeArrowheads="1"/>
          </p:cNvSpPr>
          <p:nvPr/>
        </p:nvSpPr>
        <p:spPr bwMode="auto">
          <a:xfrm>
            <a:off x="0" y="0"/>
            <a:ext cx="56388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“The Faculty Club of Tel-Aviv University is called the Green House. Originally this was the house of the </a:t>
            </a:r>
            <a:r>
              <a:rPr lang="en-US" altLang="en-US" sz="1800" dirty="0" err="1"/>
              <a:t>mukhtar</a:t>
            </a:r>
            <a:r>
              <a:rPr lang="en-US" altLang="en-US" sz="1800" dirty="0"/>
              <a:t> of the village of </a:t>
            </a:r>
            <a:r>
              <a:rPr lang="en-US" altLang="en-US" sz="1800" dirty="0" err="1"/>
              <a:t>Shaykh</a:t>
            </a:r>
            <a:r>
              <a:rPr lang="en-US" altLang="en-US" sz="1800" dirty="0"/>
              <a:t> </a:t>
            </a:r>
            <a:r>
              <a:rPr lang="en-US" altLang="en-US" sz="1800" dirty="0" err="1"/>
              <a:t>Muwannis</a:t>
            </a:r>
            <a:r>
              <a:rPr lang="en-US" altLang="en-US" sz="1800" dirty="0"/>
              <a:t>, but you would never be able to tell that if you were ever invited there to have dinner, or to take part in a workshop on the history of the country or even on the city of Tel-Aviv itself. The menu card of the Faculty Club’s restaurant mentions that the place was built in the nineteenth century and used to belong to a rich man called ‘</a:t>
            </a:r>
            <a:r>
              <a:rPr lang="en-US" altLang="en-US" sz="1800" dirty="0" err="1"/>
              <a:t>Shaykh</a:t>
            </a:r>
            <a:r>
              <a:rPr lang="en-US" altLang="en-US" sz="1800" dirty="0"/>
              <a:t> </a:t>
            </a:r>
            <a:r>
              <a:rPr lang="en-US" altLang="en-US" sz="1800" dirty="0" err="1"/>
              <a:t>Munis’</a:t>
            </a:r>
            <a:r>
              <a:rPr lang="en-US" altLang="en-US" sz="1800" dirty="0"/>
              <a:t> –a </a:t>
            </a:r>
            <a:r>
              <a:rPr lang="en-US" altLang="en-US" sz="1800" dirty="0" err="1"/>
              <a:t>fictious</a:t>
            </a:r>
            <a:r>
              <a:rPr lang="en-US" altLang="en-US" sz="1800" dirty="0"/>
              <a:t> and faceless person imagined in a </a:t>
            </a:r>
            <a:r>
              <a:rPr lang="en-US" altLang="en-US" sz="1800" dirty="0" err="1"/>
              <a:t>fitious</a:t>
            </a:r>
            <a:r>
              <a:rPr lang="en-US" altLang="en-US" sz="1800" dirty="0"/>
              <a:t>, placeless location, as are all the other ‘faceless’ people who once lived in the destroyed village of </a:t>
            </a:r>
            <a:r>
              <a:rPr lang="en-US" altLang="en-US" sz="1800" dirty="0" err="1"/>
              <a:t>shaykh</a:t>
            </a:r>
            <a:r>
              <a:rPr lang="en-US" altLang="en-US" sz="1800" dirty="0"/>
              <a:t> </a:t>
            </a:r>
            <a:r>
              <a:rPr lang="en-US" altLang="en-US" sz="1800" dirty="0" err="1"/>
              <a:t>Muwannis</a:t>
            </a:r>
            <a:r>
              <a:rPr lang="en-US" altLang="en-US" sz="1800" dirty="0"/>
              <a:t>, on whose ruins Tel-Aviv University built its campus. In other words, </a:t>
            </a:r>
            <a:r>
              <a:rPr lang="en-US" altLang="en-US" sz="1800" dirty="0">
                <a:solidFill>
                  <a:schemeClr val="tx2"/>
                </a:solidFill>
              </a:rPr>
              <a:t>the Green House is the epitome of the denial of the Zionists’ master plan for the ethnic cleansing of Palestine that was finalized not far away along the beach, in </a:t>
            </a:r>
            <a:r>
              <a:rPr lang="en-US" altLang="en-US" sz="1800" dirty="0" err="1">
                <a:solidFill>
                  <a:schemeClr val="tx2"/>
                </a:solidFill>
              </a:rPr>
              <a:t>Yarkon</a:t>
            </a:r>
            <a:r>
              <a:rPr lang="en-US" altLang="en-US" sz="1800" dirty="0">
                <a:solidFill>
                  <a:schemeClr val="tx2"/>
                </a:solidFill>
              </a:rPr>
              <a:t> Street, on the third floor of the Red House. </a:t>
            </a:r>
            <a:r>
              <a:rPr lang="en-US" altLang="en-US" sz="1800" dirty="0"/>
              <a:t>Had the campus of Tel-Aviv University been dedicated to proper academic research, you would have thought that its economists, for example, would have assessed by now the extent of the Palestinian properties lost in the 1948 destruction, providing and inventory that could enable future </a:t>
            </a:r>
            <a:r>
              <a:rPr lang="en-US" altLang="en-US" sz="1800" dirty="0" err="1"/>
              <a:t>negotiatiors</a:t>
            </a:r>
            <a:r>
              <a:rPr lang="en-US" altLang="en-US" sz="1800" dirty="0"/>
              <a:t> to start working towards peace and reconciliation.” </a:t>
            </a:r>
            <a:r>
              <a:rPr lang="en-US" altLang="en-US" sz="1800" dirty="0">
                <a:solidFill>
                  <a:schemeClr val="tx2"/>
                </a:solidFill>
              </a:rPr>
              <a:t>p. 257 </a:t>
            </a:r>
          </a:p>
        </p:txBody>
      </p:sp>
    </p:spTree>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Residents of Sy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91408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7" name="Rectangle 1"/>
          <p:cNvSpPr>
            <a:spLocks noChangeArrowheads="1"/>
          </p:cNvSpPr>
          <p:nvPr/>
        </p:nvSpPr>
        <p:spPr bwMode="auto">
          <a:xfrm>
            <a:off x="3175" y="5270500"/>
            <a:ext cx="42132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rgbClr val="FFFF00"/>
                </a:solidFill>
              </a:rPr>
              <a:t>Residents of Syria's besieged Yarmouk Palestinian refugee camp, south of Damascus, crowded a destroyed street during a food distribution led by the UNRWA, on January 31, 2014. </a:t>
            </a:r>
          </a:p>
          <a:p>
            <a:pPr eaLnBrk="1" hangingPunct="1">
              <a:spcBef>
                <a:spcPct val="0"/>
              </a:spcBef>
              <a:buFontTx/>
              <a:buNone/>
            </a:pPr>
            <a:r>
              <a:rPr lang="en-US" altLang="en-US" sz="1000" dirty="0">
                <a:solidFill>
                  <a:srgbClr val="FFFFFF"/>
                </a:solidFill>
                <a:hlinkClick r:id="rId3"/>
              </a:rPr>
              <a:t>http://en.alalam.ir/news/1579967</a:t>
            </a:r>
            <a:r>
              <a:rPr lang="en-US" altLang="en-US" sz="1000" dirty="0">
                <a:solidFill>
                  <a:srgbClr val="FFFFFF"/>
                </a:solidFill>
              </a:rPr>
              <a:t> </a:t>
            </a:r>
          </a:p>
        </p:txBody>
      </p:sp>
      <p:sp>
        <p:nvSpPr>
          <p:cNvPr id="175108" name="Rectangle 2"/>
          <p:cNvSpPr>
            <a:spLocks noChangeArrowheads="1"/>
          </p:cNvSpPr>
          <p:nvPr/>
        </p:nvSpPr>
        <p:spPr bwMode="auto">
          <a:xfrm>
            <a:off x="4051300" y="5256213"/>
            <a:ext cx="51054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rgbClr val="FFFFFF"/>
                </a:solidFill>
              </a:rPr>
              <a:t>Many of the survivors of the massacre committed by Jewish militias at the Palestinian village of </a:t>
            </a:r>
            <a:r>
              <a:rPr lang="en-US" altLang="en-US" sz="1800" dirty="0" err="1">
                <a:solidFill>
                  <a:srgbClr val="FFFFFF"/>
                </a:solidFill>
              </a:rPr>
              <a:t>Tantura</a:t>
            </a:r>
            <a:r>
              <a:rPr lang="en-US" altLang="en-US" sz="1800" dirty="0">
                <a:solidFill>
                  <a:srgbClr val="FFFFFF"/>
                </a:solidFill>
              </a:rPr>
              <a:t> on May 22, 1948 are among the current residents of the Yarmouk Palestinian refugee camp in Damascus. </a:t>
            </a:r>
            <a:r>
              <a:rPr lang="en-US" altLang="en-US" sz="1800" dirty="0" err="1">
                <a:solidFill>
                  <a:srgbClr val="FFFF00"/>
                </a:solidFill>
              </a:rPr>
              <a:t>Pappe</a:t>
            </a:r>
            <a:r>
              <a:rPr lang="en-US" altLang="en-US" sz="1800" dirty="0">
                <a:solidFill>
                  <a:srgbClr val="FFFF00"/>
                </a:solidFill>
              </a:rPr>
              <a:t>, The Ethnic cleansing of Palestine, p. 133-137</a:t>
            </a:r>
          </a:p>
        </p:txBody>
      </p:sp>
      <p:cxnSp>
        <p:nvCxnSpPr>
          <p:cNvPr id="175109" name="Straight Connector 4"/>
          <p:cNvCxnSpPr>
            <a:cxnSpLocks noChangeShapeType="1"/>
          </p:cNvCxnSpPr>
          <p:nvPr/>
        </p:nvCxnSpPr>
        <p:spPr bwMode="auto">
          <a:xfrm>
            <a:off x="3962400" y="5257800"/>
            <a:ext cx="0" cy="16002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0"/>
            <a:ext cx="3787775"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6131" name="Rectangle 1"/>
          <p:cNvSpPr>
            <a:spLocks noChangeArrowheads="1"/>
          </p:cNvSpPr>
          <p:nvPr/>
        </p:nvSpPr>
        <p:spPr bwMode="auto">
          <a:xfrm>
            <a:off x="5372100" y="2566988"/>
            <a:ext cx="377190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Palestinian Bedouin feed their animals near the </a:t>
            </a:r>
            <a:r>
              <a:rPr lang="en-US" altLang="en-US" sz="1800" dirty="0" err="1"/>
              <a:t>Maale</a:t>
            </a:r>
            <a:r>
              <a:rPr lang="en-US" altLang="en-US" sz="1800" dirty="0"/>
              <a:t> </a:t>
            </a:r>
            <a:r>
              <a:rPr lang="en-US" altLang="en-US" sz="1800" dirty="0" err="1"/>
              <a:t>Adumimm</a:t>
            </a:r>
            <a:r>
              <a:rPr lang="en-US" altLang="en-US" sz="1800" dirty="0"/>
              <a:t> Jewish settlement in the occupied West Bank</a:t>
            </a:r>
          </a:p>
          <a:p>
            <a:pPr eaLnBrk="1" hangingPunct="1">
              <a:spcBef>
                <a:spcPct val="0"/>
              </a:spcBef>
              <a:buFontTx/>
              <a:buNone/>
            </a:pPr>
            <a:r>
              <a:rPr lang="en-US" altLang="en-US" sz="1800" b="1" dirty="0">
                <a:solidFill>
                  <a:schemeClr val="tx2"/>
                </a:solidFill>
              </a:rPr>
              <a:t>As Jewish settlers move into the desert to make it 'bloom', an ancient way of life is under threat. In </a:t>
            </a:r>
            <a:r>
              <a:rPr lang="en-US" altLang="en-US" sz="1800" b="1" dirty="0" err="1">
                <a:solidFill>
                  <a:schemeClr val="tx2"/>
                </a:solidFill>
              </a:rPr>
              <a:t>Alsra</a:t>
            </a:r>
            <a:r>
              <a:rPr lang="en-US" altLang="en-US" sz="1800" b="1" dirty="0">
                <a:solidFill>
                  <a:schemeClr val="tx2"/>
                </a:solidFill>
              </a:rPr>
              <a:t>, Catrina Stewart speaks to Arab families on the fault line</a:t>
            </a:r>
          </a:p>
          <a:p>
            <a:pPr eaLnBrk="1" hangingPunct="1">
              <a:spcBef>
                <a:spcPct val="0"/>
              </a:spcBef>
              <a:buFontTx/>
              <a:buNone/>
            </a:pPr>
            <a:endParaRPr lang="en-US" altLang="en-US" sz="1800" b="1" dirty="0">
              <a:solidFill>
                <a:schemeClr val="tx2"/>
              </a:solidFill>
            </a:endParaRPr>
          </a:p>
          <a:p>
            <a:pPr eaLnBrk="1" hangingPunct="1">
              <a:spcBef>
                <a:spcPct val="0"/>
              </a:spcBef>
              <a:buFontTx/>
              <a:buNone/>
            </a:pPr>
            <a:r>
              <a:rPr lang="en-US" altLang="en-US" sz="1800" b="1" dirty="0">
                <a:solidFill>
                  <a:schemeClr val="tx2"/>
                </a:solidFill>
              </a:rPr>
              <a:t>As Israeli bulldozers circle, a tiny village takes center stage in Palestinian struggle, </a:t>
            </a:r>
            <a:r>
              <a:rPr lang="en-US" altLang="en-US" sz="1800" dirty="0"/>
              <a:t>The Washington Post, 7/11/2018, </a:t>
            </a:r>
            <a:r>
              <a:rPr lang="en-US" altLang="en-US" sz="1000" dirty="0">
                <a:hlinkClick r:id="rId3"/>
              </a:rPr>
              <a:t>https://www.washingtonpost.com/world/middle_east/as-israeli-bulldozers-circle-a-tiny-village-takes-center-stage-in-palestinian-struggle/2018/07/10/528ad6c8-83ac-11e8-9e06-4db52ac42e05_story.html?utm_term=.8a00f50dc554</a:t>
            </a:r>
            <a:r>
              <a:rPr lang="en-US" altLang="en-US" sz="1000" dirty="0"/>
              <a:t> </a:t>
            </a:r>
          </a:p>
        </p:txBody>
      </p:sp>
      <p:sp>
        <p:nvSpPr>
          <p:cNvPr id="176132" name="Rectangle 2"/>
          <p:cNvSpPr>
            <a:spLocks noChangeArrowheads="1"/>
          </p:cNvSpPr>
          <p:nvPr/>
        </p:nvSpPr>
        <p:spPr bwMode="auto">
          <a:xfrm>
            <a:off x="0" y="0"/>
            <a:ext cx="5372100"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400" b="1" dirty="0">
                <a:solidFill>
                  <a:schemeClr val="tx2"/>
                </a:solidFill>
              </a:rPr>
              <a:t>Israel's bulldozers vs the Bedouin Arabs</a:t>
            </a:r>
          </a:p>
          <a:p>
            <a:pPr eaLnBrk="1" hangingPunct="1">
              <a:spcBef>
                <a:spcPct val="0"/>
              </a:spcBef>
              <a:buFontTx/>
              <a:buNone/>
            </a:pPr>
            <a:r>
              <a:rPr lang="en-US" altLang="en-US" sz="1600" dirty="0">
                <a:solidFill>
                  <a:schemeClr val="tx2"/>
                </a:solidFill>
              </a:rPr>
              <a:t>At the top of an unmarked track leading into the small village of </a:t>
            </a:r>
            <a:r>
              <a:rPr lang="en-US" altLang="en-US" sz="1600" dirty="0" err="1">
                <a:solidFill>
                  <a:schemeClr val="tx2"/>
                </a:solidFill>
              </a:rPr>
              <a:t>Alsra</a:t>
            </a:r>
            <a:r>
              <a:rPr lang="en-US" altLang="en-US" sz="1600" dirty="0">
                <a:solidFill>
                  <a:schemeClr val="tx2"/>
                </a:solidFill>
              </a:rPr>
              <a:t>, in the Negev desert, somebody has placed a triangular road sign barring the entry of bulldozers. They will come, nevertheless, for every family in this village has been served with a demolition order by the Israeli authorities</a:t>
            </a:r>
            <a:endParaRPr lang="en-US" altLang="en-US" sz="1600" dirty="0"/>
          </a:p>
          <a:p>
            <a:pPr eaLnBrk="1" hangingPunct="1">
              <a:spcBef>
                <a:spcPct val="0"/>
              </a:spcBef>
              <a:buFontTx/>
              <a:buNone/>
            </a:pPr>
            <a:r>
              <a:rPr lang="en-US" altLang="en-US" sz="200" dirty="0"/>
              <a:t>The indigenous Bedouin Arabs have eked out an existence in the desert for generations, but despite being citizens of Israel, their communities do not exist officially. </a:t>
            </a:r>
            <a:r>
              <a:rPr lang="en-US" altLang="en-US" sz="200" dirty="0" err="1"/>
              <a:t>Alsra</a:t>
            </a:r>
            <a:r>
              <a:rPr lang="en-US" altLang="en-US" sz="200" dirty="0"/>
              <a:t>, and others like it, does not appear on any official map; does not connect to any roads, and does not receive basic services from the state, such as electricity or sewage treatment.</a:t>
            </a:r>
          </a:p>
          <a:p>
            <a:pPr eaLnBrk="1" hangingPunct="1">
              <a:spcBef>
                <a:spcPct val="0"/>
              </a:spcBef>
              <a:buFontTx/>
              <a:buNone/>
            </a:pPr>
            <a:r>
              <a:rPr lang="en-US" altLang="en-US" sz="200" dirty="0"/>
              <a:t>By contrast, Jewish families have been encouraged to settle in this part of the country to make the desert "bloom" and small, gated farming communities – fully serviced with water and electricity – have sprung up close to the Bedouin villages.   </a:t>
            </a:r>
            <a:r>
              <a:rPr lang="en-US" altLang="en-US" sz="1800" dirty="0">
                <a:solidFill>
                  <a:schemeClr val="tx2"/>
                </a:solidFill>
              </a:rPr>
              <a:t>Belfast Telegraph, 11/4/2011</a:t>
            </a:r>
            <a:r>
              <a:rPr lang="en-US" altLang="en-US" sz="1800" dirty="0"/>
              <a:t>, </a:t>
            </a:r>
            <a:r>
              <a:rPr lang="en-US" altLang="en-US" sz="900" dirty="0">
                <a:hlinkClick r:id="rId4"/>
              </a:rPr>
              <a:t>http://www.belfasttelegraph.co.uk/news/world-news/israels-bulldozers-vs-the-bedouin-arabs-28676938.html</a:t>
            </a:r>
            <a:r>
              <a:rPr lang="en-US" altLang="en-US" sz="900" dirty="0"/>
              <a:t> </a:t>
            </a:r>
          </a:p>
        </p:txBody>
      </p:sp>
      <p:sp>
        <p:nvSpPr>
          <p:cNvPr id="4" name="Rectangle 3"/>
          <p:cNvSpPr/>
          <p:nvPr/>
        </p:nvSpPr>
        <p:spPr>
          <a:xfrm>
            <a:off x="-1" y="6041479"/>
            <a:ext cx="5372099" cy="861774"/>
          </a:xfrm>
          <a:prstGeom prst="rect">
            <a:avLst/>
          </a:prstGeom>
        </p:spPr>
        <p:txBody>
          <a:bodyPr wrap="square">
            <a:spAutoFit/>
          </a:bodyPr>
          <a:lstStyle/>
          <a:p>
            <a:pPr lvl="0"/>
            <a:r>
              <a:rPr lang="en-US" sz="1400" dirty="0">
                <a:solidFill>
                  <a:schemeClr val="tx2"/>
                </a:solidFill>
              </a:rPr>
              <a:t>Negev: Bedouin-owned Properties Demolished by Israeli Forces</a:t>
            </a:r>
            <a:r>
              <a:rPr lang="en-US" sz="1400" dirty="0">
                <a:solidFill>
                  <a:srgbClr val="FFFFFF"/>
                </a:solidFill>
              </a:rPr>
              <a:t>, IMEMC News, 8/19/2016, </a:t>
            </a:r>
            <a:r>
              <a:rPr lang="en-US" sz="500" dirty="0">
                <a:solidFill>
                  <a:srgbClr val="FFFFFF"/>
                </a:solidFill>
                <a:hlinkClick r:id="rId5"/>
              </a:rPr>
              <a:t>http://imemc.org/article/negev-bedouin-owned-properties-demolished-by-israeli-forces/</a:t>
            </a:r>
            <a:r>
              <a:rPr lang="en-US" sz="500" dirty="0">
                <a:solidFill>
                  <a:srgbClr val="FFFFFF"/>
                </a:solidFill>
              </a:rPr>
              <a:t> </a:t>
            </a:r>
          </a:p>
          <a:p>
            <a:pPr lvl="0"/>
            <a:r>
              <a:rPr lang="en-US" sz="1400" dirty="0">
                <a:solidFill>
                  <a:schemeClr val="tx2"/>
                </a:solidFill>
              </a:rPr>
              <a:t>A Southern Israeli Village's Fate: Bedouin Out, Jews In, </a:t>
            </a:r>
            <a:r>
              <a:rPr lang="en-US" sz="1200" dirty="0" err="1">
                <a:solidFill>
                  <a:srgbClr val="FFFFFF"/>
                </a:solidFill>
              </a:rPr>
              <a:t>Haaretz</a:t>
            </a:r>
            <a:r>
              <a:rPr lang="en-US" sz="1200" dirty="0">
                <a:solidFill>
                  <a:srgbClr val="FFFFFF"/>
                </a:solidFill>
              </a:rPr>
              <a:t>, 9/8/2017</a:t>
            </a:r>
            <a:r>
              <a:rPr lang="en-US" sz="800" dirty="0">
                <a:solidFill>
                  <a:srgbClr val="FFFFFF"/>
                </a:solidFill>
              </a:rPr>
              <a:t>, </a:t>
            </a:r>
            <a:r>
              <a:rPr lang="en-US" sz="800" dirty="0">
                <a:solidFill>
                  <a:srgbClr val="FFFFFF"/>
                </a:solidFill>
                <a:hlinkClick r:id="rId6"/>
              </a:rPr>
              <a:t>http://www.haaretz.com/israel-news/.premium-1.811082</a:t>
            </a:r>
            <a:r>
              <a:rPr lang="en-US" sz="800" dirty="0">
                <a:solidFill>
                  <a:srgbClr val="FFFFFF"/>
                </a:solidFill>
              </a:rPr>
              <a:t>  </a:t>
            </a:r>
          </a:p>
        </p:txBody>
      </p:sp>
      <p:pic>
        <p:nvPicPr>
          <p:cNvPr id="1026" name="Picture 2" descr="http://imemc.org/wp-content/uploads/2016/08/bedouin-alra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175000"/>
            <a:ext cx="5257800" cy="29210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bwMode="auto">
          <a:xfrm>
            <a:off x="0" y="3123932"/>
            <a:ext cx="53721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5372100" y="3123932"/>
            <a:ext cx="0" cy="373406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 name="Straight Connector 2"/>
          <p:cNvCxnSpPr/>
          <p:nvPr/>
        </p:nvCxnSpPr>
        <p:spPr bwMode="auto">
          <a:xfrm>
            <a:off x="-1" y="6477000"/>
            <a:ext cx="53720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5372098" y="4953000"/>
            <a:ext cx="378777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6930"/>
            <a:ext cx="1969255" cy="1476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7155" name="TextBox 6"/>
          <p:cNvSpPr txBox="1">
            <a:spLocks noChangeArrowheads="1"/>
          </p:cNvSpPr>
          <p:nvPr/>
        </p:nvSpPr>
        <p:spPr bwMode="auto">
          <a:xfrm>
            <a:off x="0" y="0"/>
            <a:ext cx="4724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000" b="1" dirty="0">
                <a:solidFill>
                  <a:schemeClr val="tx2"/>
                </a:solidFill>
                <a:cs typeface="Times New Roman" pitchFamily="18" charset="0"/>
              </a:rPr>
              <a:t>'This is our land': Protests at plan to remove Bedouins from ancestral villages</a:t>
            </a:r>
          </a:p>
        </p:txBody>
      </p:sp>
      <p:sp>
        <p:nvSpPr>
          <p:cNvPr id="177156" name="Rectangle 7"/>
          <p:cNvSpPr>
            <a:spLocks noChangeArrowheads="1"/>
          </p:cNvSpPr>
          <p:nvPr/>
        </p:nvSpPr>
        <p:spPr bwMode="auto">
          <a:xfrm>
            <a:off x="0" y="1447800"/>
            <a:ext cx="9144000" cy="28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Stun grenades, tear gas, flying rocks and a dispute over land – the scene might be familiar, but the players are less so. Used to running battles with Palestinians over territory, Israel is now facing opposition from another group of people who do not want to leave their homes: the Bedouin. In northern Israel, a plan to remove tens of thousands of Bedouins from their ancestral villages and resettle them in specially designed towns is meeting resistance. Israel’s Bedouin do not want to move. And that is increasingly becoming a problem, not only for the Bedouin themselves, but also for the Israeli government, which is behind the unpopular plan. The protests are getting bigger, and they are attracting more attention. Last Thursday, more than 1,000 largely Arab protesters, many of them bused in from towns and cities across the country, held demonstrations against the so-called “</a:t>
            </a:r>
            <a:r>
              <a:rPr lang="en-US" altLang="en-US" sz="1400" dirty="0" err="1"/>
              <a:t>Prawer</a:t>
            </a:r>
            <a:r>
              <a:rPr lang="en-US" altLang="en-US" sz="1400" dirty="0"/>
              <a:t> plan”, which, if  implemented, will lead to the removal of between 40,000 and 70,000 – depending on who you ask – Bedouin from 35 of their traditional villages. </a:t>
            </a:r>
            <a:r>
              <a:rPr lang="en-US" altLang="en-US" sz="1400" dirty="0">
                <a:solidFill>
                  <a:schemeClr val="tx2"/>
                </a:solidFill>
                <a:cs typeface="Times New Roman" pitchFamily="18" charset="0"/>
              </a:rPr>
              <a:t>The Independent, 8/7/2013</a:t>
            </a:r>
            <a:r>
              <a:rPr lang="en-US" altLang="en-US" sz="1200" dirty="0">
                <a:solidFill>
                  <a:schemeClr val="tx2"/>
                </a:solidFill>
                <a:cs typeface="Times New Roman" pitchFamily="18" charset="0"/>
              </a:rPr>
              <a:t>, </a:t>
            </a:r>
            <a:r>
              <a:rPr lang="en-US" altLang="en-US" sz="300" dirty="0">
                <a:solidFill>
                  <a:schemeClr val="tx2"/>
                </a:solidFill>
                <a:cs typeface="Times New Roman" pitchFamily="18" charset="0"/>
                <a:hlinkClick r:id="rId3"/>
              </a:rPr>
              <a:t>http://www.independent.co.uk/news/world/middle-east/this-is-our-land-protests-at-plan-to-remove-bedouins-from-ancestral-villages-8748966.html</a:t>
            </a:r>
            <a:r>
              <a:rPr lang="en-US" altLang="en-US" sz="300" dirty="0">
                <a:solidFill>
                  <a:schemeClr val="tx2"/>
                </a:solidFill>
                <a:cs typeface="Times New Roman" pitchFamily="18" charset="0"/>
              </a:rPr>
              <a:t> </a:t>
            </a:r>
          </a:p>
          <a:p>
            <a:pPr eaLnBrk="1" hangingPunct="1">
              <a:spcBef>
                <a:spcPct val="0"/>
              </a:spcBef>
              <a:buFontTx/>
              <a:buNone/>
            </a:pPr>
            <a:endParaRPr lang="en-US" altLang="en-US" sz="1200" dirty="0">
              <a:cs typeface="Times New Roman" pitchFamily="18" charset="0"/>
            </a:endParaRPr>
          </a:p>
          <a:p>
            <a:pPr eaLnBrk="1" hangingPunct="1">
              <a:spcBef>
                <a:spcPct val="0"/>
              </a:spcBef>
              <a:buFontTx/>
              <a:buNone/>
            </a:pPr>
            <a:endParaRPr lang="en-US" altLang="en-US" sz="1200" dirty="0">
              <a:cs typeface="Times New Roman" pitchFamily="18" charset="0"/>
            </a:endParaRPr>
          </a:p>
          <a:p>
            <a:pPr eaLnBrk="1" hangingPunct="1">
              <a:spcBef>
                <a:spcPct val="0"/>
              </a:spcBef>
              <a:buFontTx/>
              <a:buNone/>
            </a:pPr>
            <a:endParaRPr lang="en-US" altLang="en-US" sz="1200" dirty="0">
              <a:cs typeface="Times New Roman" pitchFamily="18" charset="0"/>
            </a:endParaRPr>
          </a:p>
          <a:p>
            <a:pPr eaLnBrk="1" hangingPunct="1">
              <a:spcBef>
                <a:spcPct val="0"/>
              </a:spcBef>
              <a:buFontTx/>
              <a:buNone/>
            </a:pPr>
            <a:r>
              <a:rPr lang="en-US" altLang="en-US" sz="1200" dirty="0">
                <a:cs typeface="Times New Roman" pitchFamily="18" charset="0"/>
                <a:hlinkClick r:id="rId4"/>
              </a:rPr>
              <a:t>/</a:t>
            </a:r>
            <a:r>
              <a:rPr lang="en-US" altLang="en-US" sz="1200" dirty="0">
                <a:cs typeface="Times New Roman" pitchFamily="18" charset="0"/>
              </a:rPr>
              <a:t> </a:t>
            </a:r>
          </a:p>
        </p:txBody>
      </p:sp>
      <p:sp>
        <p:nvSpPr>
          <p:cNvPr id="177157" name="Rectangle 8"/>
          <p:cNvSpPr>
            <a:spLocks noChangeArrowheads="1"/>
          </p:cNvSpPr>
          <p:nvPr/>
        </p:nvSpPr>
        <p:spPr bwMode="auto">
          <a:xfrm>
            <a:off x="6693655" y="0"/>
            <a:ext cx="2450345"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300" dirty="0">
                <a:solidFill>
                  <a:schemeClr val="tx2"/>
                </a:solidFill>
                <a:cs typeface="Times New Roman" pitchFamily="18" charset="0"/>
              </a:rPr>
              <a:t>The so-called '</a:t>
            </a:r>
            <a:r>
              <a:rPr lang="en-US" altLang="en-US" sz="2300" dirty="0" err="1">
                <a:solidFill>
                  <a:schemeClr val="tx2"/>
                </a:solidFill>
                <a:cs typeface="Times New Roman" pitchFamily="18" charset="0"/>
              </a:rPr>
              <a:t>Prawer</a:t>
            </a:r>
            <a:r>
              <a:rPr lang="en-US" altLang="en-US" sz="2300" dirty="0">
                <a:solidFill>
                  <a:schemeClr val="tx2"/>
                </a:solidFill>
                <a:cs typeface="Times New Roman" pitchFamily="18" charset="0"/>
              </a:rPr>
              <a:t> plan' is being fought in and outside Israel</a:t>
            </a:r>
          </a:p>
        </p:txBody>
      </p:sp>
      <p:sp>
        <p:nvSpPr>
          <p:cNvPr id="2" name="Rectangle 1"/>
          <p:cNvSpPr/>
          <p:nvPr/>
        </p:nvSpPr>
        <p:spPr>
          <a:xfrm>
            <a:off x="0" y="3352800"/>
            <a:ext cx="5385748" cy="3200876"/>
          </a:xfrm>
          <a:prstGeom prst="rect">
            <a:avLst/>
          </a:prstGeom>
        </p:spPr>
        <p:txBody>
          <a:bodyPr wrap="square">
            <a:spAutoFit/>
          </a:bodyPr>
          <a:lstStyle/>
          <a:p>
            <a:pPr lvl="0"/>
            <a:r>
              <a:rPr lang="en-US" altLang="en-US" sz="3000" b="1" dirty="0">
                <a:solidFill>
                  <a:srgbClr val="FFFF00"/>
                </a:solidFill>
                <a:cs typeface="Times New Roman" pitchFamily="18" charset="0"/>
              </a:rPr>
              <a:t>Palestinian village demolished for the ‘100th time since 2010’ </a:t>
            </a:r>
          </a:p>
          <a:p>
            <a:pPr lvl="0"/>
            <a:r>
              <a:rPr lang="en-US" altLang="en-US" sz="1400" dirty="0">
                <a:solidFill>
                  <a:srgbClr val="FFFFFF"/>
                </a:solidFill>
                <a:cs typeface="Times New Roman" pitchFamily="18" charset="0"/>
              </a:rPr>
              <a:t>Israel has demolished the Arab village of Al-</a:t>
            </a:r>
            <a:r>
              <a:rPr lang="en-US" altLang="en-US" sz="1400" dirty="0" err="1">
                <a:solidFill>
                  <a:srgbClr val="FFFFFF"/>
                </a:solidFill>
                <a:cs typeface="Times New Roman" pitchFamily="18" charset="0"/>
              </a:rPr>
              <a:t>Araqeeb</a:t>
            </a:r>
            <a:r>
              <a:rPr lang="en-US" altLang="en-US" sz="1400" dirty="0">
                <a:solidFill>
                  <a:srgbClr val="FFFFFF"/>
                </a:solidFill>
                <a:cs typeface="Times New Roman" pitchFamily="18" charset="0"/>
              </a:rPr>
              <a:t> in the Negev “for </a:t>
            </a:r>
            <a:r>
              <a:rPr lang="en-US" altLang="en-US" sz="1300" dirty="0">
                <a:solidFill>
                  <a:srgbClr val="FFFFFF"/>
                </a:solidFill>
                <a:cs typeface="Times New Roman" pitchFamily="18" charset="0"/>
              </a:rPr>
              <a:t>the 100th time since July 2010” and the second time since the beginning of Ramadan, locals and activists say.  “A large number of Israeli police accompanied with bulldozers stormed the village [on Wednesday] at dawn and demolished all the houses, tents and other facilities,” local activist Aziz Al-</a:t>
            </a:r>
            <a:r>
              <a:rPr lang="en-US" altLang="en-US" sz="1300" dirty="0" err="1">
                <a:solidFill>
                  <a:srgbClr val="FFFFFF"/>
                </a:solidFill>
                <a:cs typeface="Times New Roman" pitchFamily="18" charset="0"/>
              </a:rPr>
              <a:t>Touri</a:t>
            </a:r>
            <a:r>
              <a:rPr lang="en-US" altLang="en-US" sz="1300" dirty="0">
                <a:solidFill>
                  <a:srgbClr val="FFFFFF"/>
                </a:solidFill>
                <a:cs typeface="Times New Roman" pitchFamily="18" charset="0"/>
              </a:rPr>
              <a:t> told The Middle East Monitor media outlet. Israeli authorities claimed that they leveled the village because it was constructed on state land and didn’t have the necessary building permits… The residents of these villages are full Israeli citizens, but the state doesn’t provide them with water, electricity, infrastructure, or sewage systems.  </a:t>
            </a:r>
            <a:r>
              <a:rPr lang="en-US" altLang="en-US" sz="1300" dirty="0">
                <a:solidFill>
                  <a:schemeClr val="tx2"/>
                </a:solidFill>
                <a:cs typeface="Times New Roman" pitchFamily="18" charset="0"/>
              </a:rPr>
              <a:t>RT, 7/4/2016</a:t>
            </a:r>
            <a:r>
              <a:rPr lang="en-US" altLang="en-US" sz="1400" dirty="0">
                <a:solidFill>
                  <a:srgbClr val="FFFFFF"/>
                </a:solidFill>
                <a:cs typeface="Times New Roman" pitchFamily="18" charset="0"/>
              </a:rPr>
              <a:t>, </a:t>
            </a:r>
            <a:r>
              <a:rPr lang="en-US" altLang="en-US" sz="1000" dirty="0">
                <a:solidFill>
                  <a:srgbClr val="FFFFFF"/>
                </a:solidFill>
                <a:cs typeface="Times New Roman" pitchFamily="18" charset="0"/>
                <a:hlinkClick r:id="rId4"/>
              </a:rPr>
              <a:t>https://www.rt.com/news/349419-israel-palestinian-village-demolishion</a:t>
            </a:r>
            <a:endParaRPr lang="en-US" sz="1000" dirty="0"/>
          </a:p>
        </p:txBody>
      </p:sp>
      <p:pic>
        <p:nvPicPr>
          <p:cNvPr id="1026" name="Picture 2" descr="Bedouins attend Friday prayer under a tent in the Al-Araqib village, located between Beersheba and Rahat in the Israeli Negev desert. © Hazem Bad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5748" y="3565875"/>
            <a:ext cx="3731265" cy="20729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385748" y="5562600"/>
            <a:ext cx="3722166" cy="954107"/>
          </a:xfrm>
          <a:prstGeom prst="rect">
            <a:avLst/>
          </a:prstGeom>
        </p:spPr>
        <p:txBody>
          <a:bodyPr wrap="square">
            <a:spAutoFit/>
          </a:bodyPr>
          <a:lstStyle/>
          <a:p>
            <a:r>
              <a:rPr lang="en-US" sz="1400" dirty="0">
                <a:solidFill>
                  <a:schemeClr val="tx2"/>
                </a:solidFill>
              </a:rPr>
              <a:t>Bedouins attend Friday prayer under a tent in the Al-</a:t>
            </a:r>
            <a:r>
              <a:rPr lang="en-US" sz="1400" dirty="0" err="1">
                <a:solidFill>
                  <a:schemeClr val="tx2"/>
                </a:solidFill>
              </a:rPr>
              <a:t>Araqib</a:t>
            </a:r>
            <a:r>
              <a:rPr lang="en-US" sz="1400" dirty="0">
                <a:solidFill>
                  <a:schemeClr val="tx2"/>
                </a:solidFill>
              </a:rPr>
              <a:t> village, located between Beersheba and </a:t>
            </a:r>
            <a:r>
              <a:rPr lang="en-US" sz="1400" dirty="0" err="1">
                <a:solidFill>
                  <a:schemeClr val="tx2"/>
                </a:solidFill>
              </a:rPr>
              <a:t>Rahat</a:t>
            </a:r>
            <a:r>
              <a:rPr lang="en-US" sz="1400" dirty="0">
                <a:solidFill>
                  <a:schemeClr val="tx2"/>
                </a:solidFill>
              </a:rPr>
              <a:t> in the Israeli Negev desert. © </a:t>
            </a:r>
            <a:r>
              <a:rPr lang="en-US" sz="1400" dirty="0" err="1">
                <a:solidFill>
                  <a:schemeClr val="tx2"/>
                </a:solidFill>
              </a:rPr>
              <a:t>Hazem</a:t>
            </a:r>
            <a:r>
              <a:rPr lang="en-US" sz="1400" dirty="0">
                <a:solidFill>
                  <a:schemeClr val="tx2"/>
                </a:solidFill>
              </a:rPr>
              <a:t> Bader / AFP </a:t>
            </a:r>
          </a:p>
        </p:txBody>
      </p:sp>
      <p:cxnSp>
        <p:nvCxnSpPr>
          <p:cNvPr id="5" name="Straight Connector 4"/>
          <p:cNvCxnSpPr/>
          <p:nvPr/>
        </p:nvCxnSpPr>
        <p:spPr bwMode="auto">
          <a:xfrm>
            <a:off x="0" y="3429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 name="Rectangle 3"/>
          <p:cNvSpPr/>
          <p:nvPr/>
        </p:nvSpPr>
        <p:spPr>
          <a:xfrm>
            <a:off x="0" y="6442502"/>
            <a:ext cx="9144000" cy="415498"/>
          </a:xfrm>
          <a:prstGeom prst="rect">
            <a:avLst/>
          </a:prstGeom>
        </p:spPr>
        <p:txBody>
          <a:bodyPr wrap="square">
            <a:spAutoFit/>
          </a:bodyPr>
          <a:lstStyle/>
          <a:p>
            <a:r>
              <a:rPr lang="en-US" sz="1800" b="1" dirty="0">
                <a:solidFill>
                  <a:schemeClr val="tx2"/>
                </a:solidFill>
              </a:rPr>
              <a:t>Israel okays 800 new homes in East Jerusalem, West Bank,</a:t>
            </a:r>
            <a:r>
              <a:rPr lang="en-US" sz="1800" dirty="0"/>
              <a:t> Times of Israel, 7/4/2016, </a:t>
            </a:r>
            <a:r>
              <a:rPr lang="en-US" sz="300" dirty="0">
                <a:hlinkClick r:id="rId6"/>
              </a:rPr>
              <a:t>http://www.timesofisrael.com/israel-okays-800-new-housing-units-in-east-jerusalem-surrounding-area/</a:t>
            </a:r>
            <a:r>
              <a:rPr lang="en-US" sz="300" dirty="0"/>
              <a:t> </a:t>
            </a:r>
          </a:p>
        </p:txBody>
      </p:sp>
      <p:cxnSp>
        <p:nvCxnSpPr>
          <p:cNvPr id="9" name="Straight Connector 8"/>
          <p:cNvCxnSpPr/>
          <p:nvPr/>
        </p:nvCxnSpPr>
        <p:spPr bwMode="auto">
          <a:xfrm>
            <a:off x="0" y="6477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a:xfrm>
            <a:off x="-23813" y="0"/>
            <a:ext cx="9144001" cy="1828800"/>
          </a:xfrm>
        </p:spPr>
        <p:txBody>
          <a:bodyPr/>
          <a:lstStyle/>
          <a:p>
            <a:r>
              <a:rPr lang="en-US" altLang="en-US" b="1" dirty="0"/>
              <a:t>They came, they razed, they left: A visit to a destroyed Palestinian village</a:t>
            </a:r>
            <a:br>
              <a:rPr lang="en-US" altLang="en-US" b="1" dirty="0"/>
            </a:br>
            <a:r>
              <a:rPr lang="en-US" altLang="en-US" sz="1600" dirty="0"/>
              <a:t>The tiny village of </a:t>
            </a:r>
            <a:r>
              <a:rPr lang="en-US" altLang="en-US" sz="1600" dirty="0" err="1"/>
              <a:t>Homsa</a:t>
            </a:r>
            <a:r>
              <a:rPr lang="en-US" altLang="en-US" sz="1600" dirty="0"/>
              <a:t> was the latest victims of Israel's systematic policy of destruction of Palestinian homes in the Jordan Rift. </a:t>
            </a:r>
            <a:r>
              <a:rPr lang="en-US" altLang="en-US" sz="1600" dirty="0" err="1">
                <a:solidFill>
                  <a:schemeClr val="tx1"/>
                </a:solidFill>
              </a:rPr>
              <a:t>Haaretz</a:t>
            </a:r>
            <a:r>
              <a:rPr lang="en-US" altLang="en-US" sz="1600" dirty="0">
                <a:solidFill>
                  <a:schemeClr val="tx1"/>
                </a:solidFill>
              </a:rPr>
              <a:t>, 4/12/2014, </a:t>
            </a:r>
            <a:r>
              <a:rPr lang="en-US" altLang="en-US" sz="1400" dirty="0">
                <a:solidFill>
                  <a:schemeClr val="tx1"/>
                </a:solidFill>
                <a:hlinkClick r:id="rId2"/>
              </a:rPr>
              <a:t>http://www.haaretz.com/weekend/twilight-zone/.premium-1.585009</a:t>
            </a:r>
            <a:endParaRPr lang="en-US" altLang="en-US" sz="1400" dirty="0">
              <a:solidFill>
                <a:schemeClr val="tx1"/>
              </a:solidFill>
            </a:endParaRPr>
          </a:p>
        </p:txBody>
      </p:sp>
      <p:sp>
        <p:nvSpPr>
          <p:cNvPr id="178179" name="Content Placeholder 2"/>
          <p:cNvSpPr>
            <a:spLocks noGrp="1"/>
          </p:cNvSpPr>
          <p:nvPr>
            <p:ph idx="1"/>
          </p:nvPr>
        </p:nvSpPr>
        <p:spPr>
          <a:xfrm>
            <a:off x="-25400" y="1828800"/>
            <a:ext cx="9164638" cy="838200"/>
          </a:xfrm>
        </p:spPr>
        <p:txBody>
          <a:bodyPr/>
          <a:lstStyle/>
          <a:p>
            <a:pPr marL="0" indent="0">
              <a:buFontTx/>
              <a:buNone/>
            </a:pPr>
            <a:r>
              <a:rPr lang="en-US" altLang="en-US" sz="1600" dirty="0"/>
              <a:t>Israel is continuing to destroy systematically the villages of shepherds who live in the Jordan Rift. Last week, the Civil Administration demolished </a:t>
            </a:r>
            <a:r>
              <a:rPr lang="en-US" altLang="en-US" sz="1600" dirty="0" err="1"/>
              <a:t>Homsa</a:t>
            </a:r>
            <a:r>
              <a:rPr lang="en-US" altLang="en-US" sz="1600" dirty="0"/>
              <a:t>, another tiny Palestinian village. In January, 160 residents of the valley were made homeless; last year, twice as many were left homeless as in the year before. </a:t>
            </a:r>
          </a:p>
        </p:txBody>
      </p:sp>
      <p:pic>
        <p:nvPicPr>
          <p:cNvPr id="178180" name="Picture 2" descr="The remains of Hom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667000"/>
            <a:ext cx="5183188"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86200" y="4916488"/>
            <a:ext cx="5257800" cy="1938337"/>
          </a:xfrm>
          <a:prstGeom prst="rect">
            <a:avLst/>
          </a:prstGeom>
        </p:spPr>
        <p:txBody>
          <a:bodyPr>
            <a:spAutoFit/>
          </a:bodyPr>
          <a:lstStyle/>
          <a:p>
            <a:pPr>
              <a:defRPr/>
            </a:pPr>
            <a:r>
              <a:rPr lang="en-US" sz="1800" b="1" dirty="0">
                <a:solidFill>
                  <a:schemeClr val="tx2"/>
                </a:solidFill>
                <a:effectLst>
                  <a:outerShdw blurRad="38100" dist="38100" dir="2700000" algn="tl">
                    <a:srgbClr val="000000">
                      <a:alpha val="43137"/>
                    </a:srgbClr>
                  </a:outerShdw>
                </a:effectLst>
              </a:rPr>
              <a:t>Report: 75,000 Bedouin in Negev have limited or no running water----</a:t>
            </a:r>
            <a:r>
              <a:rPr lang="en-US" sz="1400" dirty="0">
                <a:solidFill>
                  <a:schemeClr val="tx2"/>
                </a:solidFill>
              </a:rPr>
              <a:t>Health Ministry does not supervise water quality in the Bedouin villages, yet they pay a higher water rate, report claims. Tens of thousands of Bedouin living in rural Negev communities that the government does not recognize as legal have no running water. Many others have restricted access to water and pay much more for it than other communities, a recent report finds. </a:t>
            </a:r>
          </a:p>
          <a:p>
            <a:pPr>
              <a:defRPr/>
            </a:pPr>
            <a:r>
              <a:rPr lang="en-US" sz="1400" dirty="0" err="1"/>
              <a:t>Haaretz</a:t>
            </a:r>
            <a:r>
              <a:rPr lang="en-US" sz="1400" dirty="0"/>
              <a:t>, 7/6/2014, </a:t>
            </a:r>
            <a:r>
              <a:rPr lang="en-US" sz="1000" dirty="0">
                <a:hlinkClick r:id="rId4"/>
              </a:rPr>
              <a:t>http://www.haaretz.com/news/national</a:t>
            </a:r>
            <a:r>
              <a:rPr lang="en-US" sz="1000" dirty="0">
                <a:solidFill>
                  <a:schemeClr val="tx2"/>
                </a:solidFill>
                <a:hlinkClick r:id="rId4"/>
              </a:rPr>
              <a:t>/.premium-1.603248</a:t>
            </a:r>
            <a:r>
              <a:rPr lang="en-US" sz="1000" dirty="0">
                <a:solidFill>
                  <a:schemeClr val="tx2"/>
                </a:solidFill>
              </a:rPr>
              <a:t> </a:t>
            </a:r>
          </a:p>
        </p:txBody>
      </p:sp>
      <p:sp>
        <p:nvSpPr>
          <p:cNvPr id="178182" name="TextBox 2"/>
          <p:cNvSpPr txBox="1">
            <a:spLocks noChangeArrowheads="1"/>
          </p:cNvSpPr>
          <p:nvPr/>
        </p:nvSpPr>
        <p:spPr bwMode="auto">
          <a:xfrm>
            <a:off x="0" y="2689225"/>
            <a:ext cx="38862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a:solidFill>
                  <a:schemeClr val="tx2"/>
                </a:solidFill>
              </a:rPr>
              <a:t>Israel steps up pace of Bedouin home demolitions </a:t>
            </a:r>
          </a:p>
          <a:p>
            <a:pPr eaLnBrk="1" hangingPunct="1">
              <a:spcBef>
                <a:spcPct val="0"/>
              </a:spcBef>
              <a:buFontTx/>
              <a:buNone/>
            </a:pPr>
            <a:r>
              <a:rPr lang="en-US" altLang="en-US" sz="1800" dirty="0"/>
              <a:t>The targeted area, east of Jerusalem, is slated for an expansion of the settlement of </a:t>
            </a:r>
            <a:r>
              <a:rPr lang="en-US" altLang="en-US" sz="1800" dirty="0" err="1"/>
              <a:t>Ma’aleh</a:t>
            </a:r>
            <a:r>
              <a:rPr lang="en-US" altLang="en-US" sz="1800" dirty="0"/>
              <a:t> </a:t>
            </a:r>
            <a:r>
              <a:rPr lang="en-US" altLang="en-US" sz="1800" dirty="0" err="1"/>
              <a:t>Adumim</a:t>
            </a:r>
            <a:r>
              <a:rPr lang="en-US" altLang="en-US" sz="1800" dirty="0"/>
              <a:t>.</a:t>
            </a:r>
          </a:p>
          <a:p>
            <a:pPr eaLnBrk="1" hangingPunct="1">
              <a:spcBef>
                <a:spcPct val="0"/>
              </a:spcBef>
              <a:buFontTx/>
              <a:buNone/>
            </a:pPr>
            <a:r>
              <a:rPr lang="en-US" altLang="en-US" sz="1800" dirty="0"/>
              <a:t>The Civil Administration in the West Bank has stepped up demolitions of Bedouin buildings in the E-1 area east of Jerusalem since April. The area is slated for an expansion of the settlement of </a:t>
            </a:r>
            <a:r>
              <a:rPr lang="en-US" altLang="en-US" sz="1800" dirty="0" err="1"/>
              <a:t>Ma’aleh</a:t>
            </a:r>
            <a:r>
              <a:rPr lang="en-US" altLang="en-US" sz="1800" dirty="0"/>
              <a:t> </a:t>
            </a:r>
            <a:r>
              <a:rPr lang="en-US" altLang="en-US" sz="1800" dirty="0" err="1"/>
              <a:t>Adumim</a:t>
            </a:r>
            <a:r>
              <a:rPr lang="en-US" altLang="en-US" sz="1800" dirty="0"/>
              <a:t>. </a:t>
            </a:r>
            <a:r>
              <a:rPr lang="en-US" altLang="en-US" sz="1800" dirty="0" err="1">
                <a:solidFill>
                  <a:schemeClr val="tx2"/>
                </a:solidFill>
              </a:rPr>
              <a:t>Haaretz</a:t>
            </a:r>
            <a:r>
              <a:rPr lang="en-US" altLang="en-US" sz="1800" dirty="0">
                <a:solidFill>
                  <a:schemeClr val="tx2"/>
                </a:solidFill>
              </a:rPr>
              <a:t>, 9/24/2014, </a:t>
            </a:r>
            <a:r>
              <a:rPr lang="en-US" altLang="en-US" sz="1600" dirty="0">
                <a:solidFill>
                  <a:schemeClr val="tx2"/>
                </a:solidFill>
                <a:hlinkClick r:id="rId5"/>
              </a:rPr>
              <a:t>http://www.haaretz.com/news/diplomacy-defense/.premium-1.617537</a:t>
            </a:r>
            <a:r>
              <a:rPr lang="en-US" altLang="en-US" sz="1600" dirty="0">
                <a:solidFill>
                  <a:schemeClr val="tx2"/>
                </a:solidFill>
              </a:rPr>
              <a:t> </a:t>
            </a:r>
          </a:p>
        </p:txBody>
      </p:sp>
      <p:cxnSp>
        <p:nvCxnSpPr>
          <p:cNvPr id="178183" name="Straight Connector 4"/>
          <p:cNvCxnSpPr>
            <a:cxnSpLocks noChangeShapeType="1"/>
          </p:cNvCxnSpPr>
          <p:nvPr/>
        </p:nvCxnSpPr>
        <p:spPr bwMode="auto">
          <a:xfrm>
            <a:off x="0" y="2667000"/>
            <a:ext cx="3886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78184" name="Straight Connector 6"/>
          <p:cNvCxnSpPr>
            <a:cxnSpLocks noChangeShapeType="1"/>
          </p:cNvCxnSpPr>
          <p:nvPr/>
        </p:nvCxnSpPr>
        <p:spPr bwMode="auto">
          <a:xfrm>
            <a:off x="3886200" y="4916488"/>
            <a:ext cx="0" cy="194151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checkpoint - Nir Kafri - February 11 2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260475"/>
            <a:ext cx="9158288"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Rectangle 1"/>
          <p:cNvSpPr>
            <a:spLocks noChangeArrowheads="1"/>
          </p:cNvSpPr>
          <p:nvPr/>
        </p:nvSpPr>
        <p:spPr bwMode="auto">
          <a:xfrm>
            <a:off x="12700" y="6550025"/>
            <a:ext cx="9144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Palestinians waiting to cross through the </a:t>
            </a:r>
            <a:r>
              <a:rPr lang="en-US" altLang="en-US" sz="1400" dirty="0" err="1"/>
              <a:t>Hawara</a:t>
            </a:r>
            <a:r>
              <a:rPr lang="en-US" altLang="en-US" sz="1400" dirty="0"/>
              <a:t> checkpoint near Nablus. Photo by </a:t>
            </a:r>
            <a:r>
              <a:rPr lang="en-US" altLang="en-US" sz="1400" dirty="0" err="1"/>
              <a:t>Nir</a:t>
            </a:r>
            <a:r>
              <a:rPr lang="en-US" altLang="en-US" sz="1400" dirty="0"/>
              <a:t> </a:t>
            </a:r>
            <a:r>
              <a:rPr lang="en-US" altLang="en-US" sz="1400" dirty="0" err="1"/>
              <a:t>Kafri</a:t>
            </a:r>
            <a:r>
              <a:rPr lang="en-US" altLang="en-US" sz="1400" dirty="0"/>
              <a:t>. February 11, 2011</a:t>
            </a:r>
          </a:p>
        </p:txBody>
      </p:sp>
      <p:sp>
        <p:nvSpPr>
          <p:cNvPr id="179204" name="TextBox 2"/>
          <p:cNvSpPr txBox="1">
            <a:spLocks noChangeArrowheads="1"/>
          </p:cNvSpPr>
          <p:nvPr/>
        </p:nvSpPr>
        <p:spPr bwMode="auto">
          <a:xfrm>
            <a:off x="4763" y="0"/>
            <a:ext cx="91487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4000" b="1">
                <a:solidFill>
                  <a:schemeClr val="tx2"/>
                </a:solidFill>
              </a:rPr>
              <a:t>Israel has 101 different types of permits governing Palestinian movement</a:t>
            </a:r>
          </a:p>
          <a:p>
            <a:pPr algn="ctr" eaLnBrk="1" hangingPunct="1">
              <a:spcBef>
                <a:spcPct val="0"/>
              </a:spcBef>
              <a:buFontTx/>
              <a:buNone/>
            </a:pPr>
            <a:r>
              <a:rPr lang="en-US" altLang="en-US" sz="1600" b="1">
                <a:solidFill>
                  <a:schemeClr val="tx2"/>
                </a:solidFill>
              </a:rPr>
              <a:t>Over the decades permit regimen grows into vast, triple-digit bureaucracy</a:t>
            </a:r>
          </a:p>
          <a:p>
            <a:pPr algn="ctr" eaLnBrk="1" hangingPunct="1">
              <a:spcBef>
                <a:spcPct val="0"/>
              </a:spcBef>
              <a:buFontTx/>
              <a:buNone/>
            </a:pPr>
            <a:r>
              <a:rPr lang="en-US" altLang="en-US" sz="1100" b="1">
                <a:solidFill>
                  <a:schemeClr val="tx2"/>
                </a:solidFill>
              </a:rPr>
              <a:t>Haaretz, 12/23/2011</a:t>
            </a:r>
            <a:r>
              <a:rPr lang="en-US" altLang="en-US" sz="1100" b="1"/>
              <a:t>, </a:t>
            </a:r>
            <a:r>
              <a:rPr lang="en-US" altLang="en-US" sz="1100">
                <a:hlinkClick r:id="rId3"/>
              </a:rPr>
              <a:t>http://www.haaretz.com/print-edition/news/israel-has-101-different-types-of-permits-governing-palestinian-movement-1.403039</a:t>
            </a:r>
            <a:r>
              <a:rPr lang="en-US" altLang="en-US" sz="1100"/>
              <a:t> </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a:xfrm>
            <a:off x="0" y="33338"/>
            <a:ext cx="6629400" cy="1905000"/>
          </a:xfrm>
        </p:spPr>
        <p:txBody>
          <a:bodyPr/>
          <a:lstStyle/>
          <a:p>
            <a:r>
              <a:rPr lang="en-US" altLang="en-US" sz="4000" b="1"/>
              <a:t>Amnesty International warns Israel against use of force in 'Land Day' demonstrations</a:t>
            </a:r>
          </a:p>
        </p:txBody>
      </p:sp>
      <p:sp>
        <p:nvSpPr>
          <p:cNvPr id="180227" name="Content Placeholder 2"/>
          <p:cNvSpPr>
            <a:spLocks noGrp="1"/>
          </p:cNvSpPr>
          <p:nvPr>
            <p:ph idx="1"/>
          </p:nvPr>
        </p:nvSpPr>
        <p:spPr>
          <a:xfrm>
            <a:off x="12700" y="2165350"/>
            <a:ext cx="9131300" cy="4692650"/>
          </a:xfrm>
        </p:spPr>
        <p:txBody>
          <a:bodyPr/>
          <a:lstStyle/>
          <a:p>
            <a:pPr marL="0" indent="0">
              <a:buFontTx/>
              <a:buNone/>
            </a:pPr>
            <a:r>
              <a:rPr lang="en-US" altLang="en-US" sz="2000" dirty="0"/>
              <a:t>Amnesty International made a public statement on Saturday strictly warning, "Israel must not use violence to quash Land Day demonstrations on Sunday." The press release made open the organization's fear that Israeli security forces plan to "launch a violent crackdown on planned Palestinian protests."</a:t>
            </a:r>
          </a:p>
          <a:p>
            <a:pPr marL="0" indent="0">
              <a:buFontTx/>
              <a:buNone/>
            </a:pPr>
            <a:r>
              <a:rPr lang="en-US" altLang="en-US" sz="2000" dirty="0"/>
              <a:t>Israeli Arabs will mark the annual Land Day on Sunday, with protests planned across the country. </a:t>
            </a:r>
          </a:p>
          <a:p>
            <a:pPr marL="0" indent="0">
              <a:buFontTx/>
              <a:buNone/>
            </a:pPr>
            <a:r>
              <a:rPr lang="en-US" altLang="en-US" sz="2000" dirty="0"/>
              <a:t>The annual event commemorates six Israeli Arabs killed by security forces during riots on March 30, 1976, which were held to protest the state appropriation of Arab land in the Galilee. </a:t>
            </a:r>
          </a:p>
          <a:p>
            <a:pPr marL="0" indent="0">
              <a:buFontTx/>
              <a:buNone/>
            </a:pPr>
            <a:r>
              <a:rPr lang="en-US" altLang="en-US" sz="2000" dirty="0"/>
              <a:t>Last year protesters around the country numbered in the thousands with many carrying Palestinian flags and chanting “from the river to the sea, Palestine will be free” and “with blood and fire, we will liberate al-Aksa,” among other chants.</a:t>
            </a:r>
            <a:endParaRPr lang="en-US" altLang="en-US" sz="2000" dirty="0">
              <a:solidFill>
                <a:schemeClr val="tx2"/>
              </a:solidFill>
            </a:endParaRPr>
          </a:p>
          <a:p>
            <a:pPr marL="0" indent="0">
              <a:buFontTx/>
              <a:buNone/>
            </a:pPr>
            <a:r>
              <a:rPr lang="en-US" altLang="en-US" sz="2000" dirty="0">
                <a:solidFill>
                  <a:schemeClr val="tx2"/>
                </a:solidFill>
              </a:rPr>
              <a:t>The Jerusalem Post, 3/30/2014, </a:t>
            </a:r>
            <a:r>
              <a:rPr lang="en-US" altLang="en-US" sz="2000" dirty="0">
                <a:solidFill>
                  <a:schemeClr val="tx2"/>
                </a:solidFill>
                <a:hlinkClick r:id="rId2"/>
              </a:rPr>
              <a:t>http://www.jpost.com/National-News/Amnesty-International-warns-Israel-against-use-of-force-in-Land-Day-demonstrations-346859</a:t>
            </a:r>
            <a:r>
              <a:rPr lang="en-US" altLang="en-US" sz="2000" dirty="0">
                <a:solidFill>
                  <a:schemeClr val="tx2"/>
                </a:solidFill>
              </a:rPr>
              <a:t> </a:t>
            </a:r>
          </a:p>
        </p:txBody>
      </p:sp>
      <p:pic>
        <p:nvPicPr>
          <p:cNvPr id="180228" name="Picture 2" descr="Child throws stone during Land Day prot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813" y="3175"/>
            <a:ext cx="262255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9" name="Rectangle 3"/>
          <p:cNvSpPr>
            <a:spLocks noChangeArrowheads="1"/>
          </p:cNvSpPr>
          <p:nvPr/>
        </p:nvSpPr>
        <p:spPr bwMode="auto">
          <a:xfrm>
            <a:off x="6500813" y="1676400"/>
            <a:ext cx="2587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solidFill>
                  <a:schemeClr val="tx2"/>
                </a:solidFill>
              </a:rPr>
              <a:t>Child throws stone during Land Day protest Photo: Marc Israel Sellem</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Mai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076325"/>
            <a:ext cx="5462623"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1" name="Rectangle 1"/>
          <p:cNvSpPr>
            <a:spLocks noChangeArrowheads="1"/>
          </p:cNvSpPr>
          <p:nvPr/>
        </p:nvSpPr>
        <p:spPr bwMode="auto">
          <a:xfrm>
            <a:off x="3733800" y="4800600"/>
            <a:ext cx="5410198"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300" dirty="0">
                <a:solidFill>
                  <a:schemeClr val="tx2"/>
                </a:solidFill>
              </a:rPr>
              <a:t>A Palestinian woman touches her face after an Israeli border police officer sprayed her with pepper spray during confrontations at a Land Day protest outside Jerusalem's Old City March 30, </a:t>
            </a:r>
            <a:r>
              <a:rPr lang="en-US" altLang="en-US" sz="2400" dirty="0">
                <a:solidFill>
                  <a:schemeClr val="tx2"/>
                </a:solidFill>
              </a:rPr>
              <a:t>2014.</a:t>
            </a:r>
            <a:r>
              <a:rPr lang="en-US" altLang="en-US" sz="1800" dirty="0">
                <a:solidFill>
                  <a:schemeClr val="tx2"/>
                </a:solidFill>
              </a:rPr>
              <a:t> REUTERS/Baz Ratner, </a:t>
            </a:r>
            <a:r>
              <a:rPr lang="en-US" altLang="en-US" sz="1400" dirty="0">
                <a:solidFill>
                  <a:schemeClr val="tx2"/>
                </a:solidFill>
                <a:hlinkClick r:id="rId3"/>
              </a:rPr>
              <a:t>http://blogs.reuters.com/fullfoc</a:t>
            </a:r>
            <a:r>
              <a:rPr lang="en-US" altLang="en-US" sz="1400" b="1" dirty="0">
                <a:solidFill>
                  <a:schemeClr val="tx2"/>
                </a:solidFill>
                <a:hlinkClick r:id="rId3"/>
              </a:rPr>
              <a:t>us/2014/04/03/editors-choice-34/#a=6</a:t>
            </a:r>
            <a:r>
              <a:rPr lang="en-US" altLang="en-US" sz="1400" b="1" dirty="0">
                <a:solidFill>
                  <a:schemeClr val="tx2"/>
                </a:solidFill>
              </a:rPr>
              <a:t> </a:t>
            </a:r>
          </a:p>
        </p:txBody>
      </p:sp>
      <p:sp>
        <p:nvSpPr>
          <p:cNvPr id="181252" name="TextBox 2"/>
          <p:cNvSpPr txBox="1">
            <a:spLocks noChangeArrowheads="1"/>
          </p:cNvSpPr>
          <p:nvPr/>
        </p:nvSpPr>
        <p:spPr bwMode="auto">
          <a:xfrm>
            <a:off x="3137153" y="-14288"/>
            <a:ext cx="600684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6400" b="1" dirty="0">
                <a:solidFill>
                  <a:schemeClr val="tx2"/>
                </a:solidFill>
              </a:rPr>
              <a:t>Land Day</a:t>
            </a:r>
          </a:p>
        </p:txBody>
      </p:sp>
      <p:sp>
        <p:nvSpPr>
          <p:cNvPr id="2" name="Rectangle 1"/>
          <p:cNvSpPr/>
          <p:nvPr/>
        </p:nvSpPr>
        <p:spPr>
          <a:xfrm>
            <a:off x="-12700" y="-38100"/>
            <a:ext cx="3746500" cy="7017306"/>
          </a:xfrm>
          <a:prstGeom prst="rect">
            <a:avLst/>
          </a:prstGeom>
        </p:spPr>
        <p:txBody>
          <a:bodyPr wrap="square">
            <a:spAutoFit/>
          </a:bodyPr>
          <a:lstStyle/>
          <a:p>
            <a:r>
              <a:rPr lang="en-US" sz="6400" b="1" dirty="0">
                <a:solidFill>
                  <a:schemeClr val="tx2"/>
                </a:solidFill>
              </a:rPr>
              <a:t>The 1967 Six-Day War:</a:t>
            </a:r>
          </a:p>
          <a:p>
            <a:r>
              <a:rPr lang="en-US" sz="1800" dirty="0">
                <a:hlinkClick r:id="rId4"/>
              </a:rPr>
              <a:t>http://www.washingtonreport.me/a-pre-planned-war-of-choice.html</a:t>
            </a:r>
            <a:r>
              <a:rPr lang="en-US" sz="1800" dirty="0"/>
              <a:t> </a:t>
            </a:r>
          </a:p>
          <a:p>
            <a:endParaRPr lang="en-US" sz="1800" dirty="0"/>
          </a:p>
          <a:p>
            <a:r>
              <a:rPr lang="en-US" sz="1800" dirty="0">
                <a:hlinkClick r:id="rId5"/>
              </a:rPr>
              <a:t>http://www.washingtonreport.me/six-days-in-june.html</a:t>
            </a:r>
            <a:r>
              <a:rPr lang="en-US" sz="1800" dirty="0"/>
              <a:t>  </a:t>
            </a:r>
          </a:p>
          <a:p>
            <a:endParaRPr lang="en-US" sz="1800" dirty="0"/>
          </a:p>
          <a:p>
            <a:r>
              <a:rPr lang="en-US" sz="1800" dirty="0">
                <a:hlinkClick r:id="rId6"/>
              </a:rPr>
              <a:t>http://www.washingtonreport.me/uss-liberty.html</a:t>
            </a:r>
            <a:r>
              <a:rPr lang="en-US" sz="1800" dirty="0"/>
              <a:t> </a:t>
            </a:r>
          </a:p>
          <a:p>
            <a:endParaRPr lang="en-US" sz="1800" dirty="0"/>
          </a:p>
          <a:p>
            <a:r>
              <a:rPr lang="en-US" sz="1800" dirty="0">
                <a:hlinkClick r:id="rId7"/>
              </a:rPr>
              <a:t>http://www.washingtonreport.me/the-golan-heights.html</a:t>
            </a:r>
            <a:r>
              <a:rPr lang="en-US" sz="1800" dirty="0"/>
              <a:t> </a:t>
            </a:r>
          </a:p>
          <a:p>
            <a:endParaRPr lang="en-US" sz="1800" dirty="0"/>
          </a:p>
          <a:p>
            <a:r>
              <a:rPr lang="en-US" sz="1800" dirty="0">
                <a:hlinkClick r:id="rId8"/>
              </a:rPr>
              <a:t>http://www.washingtonreport.me/50-years-later.html</a:t>
            </a:r>
            <a:r>
              <a:rPr lang="en-US" sz="1800" dirty="0"/>
              <a:t> </a:t>
            </a:r>
          </a:p>
        </p:txBody>
      </p:sp>
      <p:cxnSp>
        <p:nvCxnSpPr>
          <p:cNvPr id="4" name="Straight Connector 3"/>
          <p:cNvCxnSpPr/>
          <p:nvPr/>
        </p:nvCxnSpPr>
        <p:spPr bwMode="auto">
          <a:xfrm>
            <a:off x="3657600" y="-14288"/>
            <a:ext cx="0" cy="68722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0"/>
            <a:ext cx="2133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5" name="Rectangle 4"/>
          <p:cNvSpPr>
            <a:spLocks noChangeArrowheads="1"/>
          </p:cNvSpPr>
          <p:nvPr/>
        </p:nvSpPr>
        <p:spPr bwMode="auto">
          <a:xfrm>
            <a:off x="0" y="0"/>
            <a:ext cx="7010400" cy="695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dirty="0">
                <a:solidFill>
                  <a:schemeClr val="tx2"/>
                </a:solidFill>
              </a:rPr>
              <a:t>Stages of Ethnic Cleansing of Muslims and Christians from Palestine by Jewish Settlers:</a:t>
            </a:r>
          </a:p>
          <a:p>
            <a:pPr>
              <a:spcBef>
                <a:spcPct val="0"/>
              </a:spcBef>
              <a:buFontTx/>
              <a:buNone/>
            </a:pPr>
            <a:r>
              <a:rPr lang="en-US" altLang="en-US" sz="1800" b="1" u="sng" dirty="0"/>
              <a:t>1948 war</a:t>
            </a:r>
            <a:r>
              <a:rPr lang="en-US" altLang="en-US" sz="1800" b="1" dirty="0"/>
              <a:t>: </a:t>
            </a:r>
            <a:r>
              <a:rPr lang="en-US" altLang="en-US" sz="1800" dirty="0"/>
              <a:t>(1) creation of Israel, (2) the ethnic cleansing of the Palestinians from 13 cities and 600 villages (i.e.., </a:t>
            </a:r>
            <a:r>
              <a:rPr lang="en-US" altLang="en-US" sz="1800" dirty="0" err="1"/>
              <a:t>Deir</a:t>
            </a:r>
            <a:r>
              <a:rPr lang="en-US" altLang="en-US" sz="1800" dirty="0"/>
              <a:t> Yassin massacre 4/9-11/1948), and (3) the birth of Palestinian refugees</a:t>
            </a:r>
          </a:p>
          <a:p>
            <a:pPr>
              <a:spcBef>
                <a:spcPct val="0"/>
              </a:spcBef>
              <a:buFontTx/>
              <a:buNone/>
            </a:pPr>
            <a:r>
              <a:rPr lang="en-US" altLang="en-US" sz="1800" b="1" u="sng" dirty="0"/>
              <a:t>1967 war</a:t>
            </a:r>
            <a:r>
              <a:rPr lang="en-US" altLang="en-US" sz="1800" b="1" dirty="0"/>
              <a:t>:</a:t>
            </a:r>
            <a:r>
              <a:rPr lang="en-US" altLang="en-US" sz="1800" dirty="0"/>
              <a:t> (1) Israel occupied all of Palestine and (2) continued the ethnic cleansing</a:t>
            </a:r>
          </a:p>
          <a:p>
            <a:pPr>
              <a:spcBef>
                <a:spcPct val="0"/>
              </a:spcBef>
              <a:buFontTx/>
              <a:buNone/>
            </a:pPr>
            <a:r>
              <a:rPr lang="en-US" altLang="en-US" sz="1800" b="1" u="sng" dirty="0"/>
              <a:t>After 1967</a:t>
            </a:r>
            <a:r>
              <a:rPr lang="en-US" altLang="en-US" sz="1800" b="1" dirty="0"/>
              <a:t>:</a:t>
            </a:r>
            <a:r>
              <a:rPr lang="en-US" altLang="en-US" sz="1800" dirty="0"/>
              <a:t> the Israeli government and Jewish settlers built settlements in the conquered territories of the West Bank and the Gaza Strip &amp; continued the ethnic cleansing of the Palestinians through (1) </a:t>
            </a:r>
            <a:r>
              <a:rPr lang="en-US" altLang="en-US" sz="1800" dirty="0">
                <a:solidFill>
                  <a:schemeClr val="tx2"/>
                </a:solidFill>
              </a:rPr>
              <a:t>eviction,</a:t>
            </a:r>
            <a:r>
              <a:rPr lang="en-US" altLang="en-US" sz="1800" dirty="0"/>
              <a:t> (2) e</a:t>
            </a:r>
            <a:r>
              <a:rPr lang="en-US" altLang="en-US" sz="1800" dirty="0">
                <a:solidFill>
                  <a:schemeClr val="tx2"/>
                </a:solidFill>
              </a:rPr>
              <a:t>xpropriation</a:t>
            </a:r>
            <a:r>
              <a:rPr lang="en-US" altLang="en-US" sz="1800" dirty="0"/>
              <a:t>, (3) </a:t>
            </a:r>
            <a:r>
              <a:rPr lang="en-US" altLang="en-US" sz="1800" dirty="0">
                <a:solidFill>
                  <a:schemeClr val="tx2"/>
                </a:solidFill>
              </a:rPr>
              <a:t>border closures</a:t>
            </a:r>
            <a:r>
              <a:rPr lang="en-US" altLang="en-US" sz="1800" dirty="0"/>
              <a:t>, (4) </a:t>
            </a:r>
            <a:r>
              <a:rPr lang="en-US" altLang="en-US" sz="1800" dirty="0">
                <a:solidFill>
                  <a:schemeClr val="tx2"/>
                </a:solidFill>
              </a:rPr>
              <a:t>abuse at checkpoints</a:t>
            </a:r>
            <a:r>
              <a:rPr lang="en-US" altLang="en-US" sz="1800" dirty="0"/>
              <a:t>, (5) </a:t>
            </a:r>
            <a:r>
              <a:rPr lang="en-US" altLang="en-US" sz="1800" dirty="0">
                <a:solidFill>
                  <a:schemeClr val="tx2"/>
                </a:solidFill>
              </a:rPr>
              <a:t>house demolitions</a:t>
            </a:r>
            <a:r>
              <a:rPr lang="en-US" altLang="en-US" sz="1800" dirty="0"/>
              <a:t>, (6) </a:t>
            </a:r>
            <a:r>
              <a:rPr lang="en-US" altLang="en-US" sz="1800" dirty="0">
                <a:solidFill>
                  <a:schemeClr val="tx2"/>
                </a:solidFill>
              </a:rPr>
              <a:t>olive tree uprooting</a:t>
            </a:r>
            <a:r>
              <a:rPr lang="en-US" altLang="en-US" sz="1800" dirty="0"/>
              <a:t>, (7) s</a:t>
            </a:r>
            <a:r>
              <a:rPr lang="en-US" altLang="en-US" sz="1800" dirty="0">
                <a:solidFill>
                  <a:schemeClr val="tx2"/>
                </a:solidFill>
              </a:rPr>
              <a:t>anction</a:t>
            </a:r>
            <a:r>
              <a:rPr lang="en-US" altLang="en-US" sz="1800" dirty="0"/>
              <a:t>s, (8) </a:t>
            </a:r>
            <a:r>
              <a:rPr lang="en-US" altLang="en-US" sz="1800" dirty="0">
                <a:solidFill>
                  <a:schemeClr val="tx2"/>
                </a:solidFill>
              </a:rPr>
              <a:t>assassination of military and political activists</a:t>
            </a:r>
            <a:r>
              <a:rPr lang="en-US" altLang="en-US" sz="1800" dirty="0"/>
              <a:t>, (9) </a:t>
            </a:r>
            <a:r>
              <a:rPr lang="en-US" altLang="en-US" sz="1800" dirty="0">
                <a:solidFill>
                  <a:schemeClr val="tx2"/>
                </a:solidFill>
              </a:rPr>
              <a:t>large military  operations</a:t>
            </a:r>
            <a:r>
              <a:rPr lang="en-US" altLang="en-US" sz="1800" dirty="0"/>
              <a:t> (in the West Bank in 4/3-11/2002 and in the Gaza Strip in 2008/2009 and 2014); (10) </a:t>
            </a:r>
            <a:r>
              <a:rPr lang="en-US" altLang="en-US" sz="1800" dirty="0">
                <a:solidFill>
                  <a:schemeClr val="tx2"/>
                </a:solidFill>
              </a:rPr>
              <a:t>mass arrests</a:t>
            </a:r>
            <a:r>
              <a:rPr lang="en-US" altLang="en-US" sz="1800" dirty="0"/>
              <a:t>, (11) </a:t>
            </a:r>
            <a:r>
              <a:rPr lang="en-US" altLang="en-US" sz="1800" dirty="0">
                <a:solidFill>
                  <a:schemeClr val="tx2"/>
                </a:solidFill>
              </a:rPr>
              <a:t>walls of separation</a:t>
            </a:r>
            <a:r>
              <a:rPr lang="en-US" altLang="en-US" sz="1800" dirty="0"/>
              <a:t>, (12) </a:t>
            </a:r>
            <a:r>
              <a:rPr lang="en-US" altLang="en-US" sz="1800" dirty="0">
                <a:solidFill>
                  <a:schemeClr val="tx2"/>
                </a:solidFill>
              </a:rPr>
              <a:t>discriminatory legislation</a:t>
            </a:r>
            <a:r>
              <a:rPr lang="en-US" altLang="en-US" sz="1800" dirty="0"/>
              <a:t>, (13) </a:t>
            </a:r>
            <a:r>
              <a:rPr lang="en-US" altLang="en-US" sz="1800" dirty="0">
                <a:solidFill>
                  <a:schemeClr val="tx2"/>
                </a:solidFill>
              </a:rPr>
              <a:t>denial of right to return, </a:t>
            </a:r>
            <a:r>
              <a:rPr lang="en-US" altLang="en-US" sz="1800" dirty="0"/>
              <a:t>and (14) </a:t>
            </a:r>
            <a:r>
              <a:rPr lang="en-US" altLang="en-US" sz="1800" dirty="0">
                <a:solidFill>
                  <a:schemeClr val="tx2"/>
                </a:solidFill>
              </a:rPr>
              <a:t>other means </a:t>
            </a:r>
            <a:r>
              <a:rPr lang="en-US" altLang="en-US" sz="1800" dirty="0"/>
              <a:t>(see the headline story below):</a:t>
            </a:r>
          </a:p>
          <a:p>
            <a:pPr>
              <a:spcBef>
                <a:spcPct val="0"/>
              </a:spcBef>
              <a:buFontTx/>
              <a:buNone/>
            </a:pPr>
            <a:endParaRPr lang="en-US" altLang="en-US" sz="800" dirty="0"/>
          </a:p>
          <a:p>
            <a:pPr>
              <a:spcBef>
                <a:spcPct val="0"/>
              </a:spcBef>
              <a:buFontTx/>
              <a:buNone/>
            </a:pPr>
            <a:r>
              <a:rPr lang="en-US" altLang="en-US" sz="1600" b="1" dirty="0">
                <a:solidFill>
                  <a:schemeClr val="tx2"/>
                </a:solidFill>
              </a:rPr>
              <a:t>3,000 trees to be planted in Israel to memorialize Newtown victims</a:t>
            </a:r>
            <a:r>
              <a:rPr lang="en-US" altLang="en-US" sz="1600" dirty="0">
                <a:solidFill>
                  <a:schemeClr val="tx2"/>
                </a:solidFill>
              </a:rPr>
              <a:t>: NEW YORK (JTA) – More than 2,000 people have donated funds to plant a grove of more than 3,000 trees in Israel in memory of the victims of the Newtown shooting... The idea for the Newtown grove grew from a request made by Veronique </a:t>
            </a:r>
            <a:r>
              <a:rPr lang="en-US" altLang="en-US" sz="1600" dirty="0" err="1">
                <a:solidFill>
                  <a:schemeClr val="tx2"/>
                </a:solidFill>
              </a:rPr>
              <a:t>Pozner</a:t>
            </a:r>
            <a:r>
              <a:rPr lang="en-US" altLang="en-US" sz="1600" dirty="0">
                <a:solidFill>
                  <a:schemeClr val="tx2"/>
                </a:solidFill>
              </a:rPr>
              <a:t>, whose son, Noah, was the only Jewish victim of the shooting at the Connecticut school</a:t>
            </a:r>
            <a:r>
              <a:rPr lang="en-US" altLang="en-US" sz="1600" dirty="0"/>
              <a:t>. --Jewish Telegraphic Agency, December 31, 2012, </a:t>
            </a:r>
            <a:r>
              <a:rPr lang="en-US" altLang="en-US" sz="1200" dirty="0">
                <a:solidFill>
                  <a:schemeClr val="tx2"/>
                </a:solidFill>
                <a:hlinkClick r:id="rId4"/>
              </a:rPr>
              <a:t>http://www.jta.org/news/article/2012/12/31/3115736/3000-trees-to-be-planted-in-israel-to-memorialize-newtown-victims</a:t>
            </a:r>
            <a:endParaRPr lang="en-US" altLang="en-US" sz="1200" dirty="0">
              <a:solidFill>
                <a:schemeClr val="tx2"/>
              </a:solidFill>
            </a:endParaRPr>
          </a:p>
        </p:txBody>
      </p:sp>
      <p:cxnSp>
        <p:nvCxnSpPr>
          <p:cNvPr id="182276" name="Straight Connector 3"/>
          <p:cNvCxnSpPr>
            <a:cxnSpLocks noChangeShapeType="1"/>
          </p:cNvCxnSpPr>
          <p:nvPr/>
        </p:nvCxnSpPr>
        <p:spPr bwMode="auto">
          <a:xfrm>
            <a:off x="0" y="4953000"/>
            <a:ext cx="6553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a:xfrm>
            <a:off x="0" y="0"/>
            <a:ext cx="9144000" cy="2133600"/>
          </a:xfrm>
        </p:spPr>
        <p:txBody>
          <a:bodyPr/>
          <a:lstStyle/>
          <a:p>
            <a:r>
              <a:rPr lang="en-US" altLang="en-US" sz="4800" b="1"/>
              <a:t>Arab-Israeli Wars and other conflicts have cost the Middle East trillions of dollars</a:t>
            </a:r>
          </a:p>
        </p:txBody>
      </p:sp>
      <p:sp>
        <p:nvSpPr>
          <p:cNvPr id="183299" name="Content Placeholder 2"/>
          <p:cNvSpPr>
            <a:spLocks noGrp="1"/>
          </p:cNvSpPr>
          <p:nvPr>
            <p:ph idx="1"/>
          </p:nvPr>
        </p:nvSpPr>
        <p:spPr>
          <a:xfrm>
            <a:off x="0" y="2057400"/>
            <a:ext cx="4191000" cy="4800600"/>
          </a:xfrm>
        </p:spPr>
        <p:txBody>
          <a:bodyPr/>
          <a:lstStyle/>
          <a:p>
            <a:pPr algn="ctr">
              <a:buFontTx/>
              <a:buNone/>
            </a:pPr>
            <a:r>
              <a:rPr lang="en-US" altLang="en-US" sz="5400" b="1" dirty="0"/>
              <a:t>Six major Arab-Israeli wars</a:t>
            </a:r>
          </a:p>
          <a:p>
            <a:pPr algn="ctr">
              <a:buFontTx/>
              <a:buNone/>
            </a:pPr>
            <a:r>
              <a:rPr lang="en-US" altLang="en-US" sz="2000" dirty="0"/>
              <a:t>1948</a:t>
            </a:r>
          </a:p>
          <a:p>
            <a:pPr algn="ctr">
              <a:buFontTx/>
              <a:buNone/>
            </a:pPr>
            <a:r>
              <a:rPr lang="en-US" altLang="en-US" sz="2000" dirty="0"/>
              <a:t>1956</a:t>
            </a:r>
          </a:p>
          <a:p>
            <a:pPr algn="ctr">
              <a:buFontTx/>
              <a:buNone/>
            </a:pPr>
            <a:r>
              <a:rPr lang="en-US" altLang="en-US" sz="2000" dirty="0"/>
              <a:t>1967</a:t>
            </a:r>
          </a:p>
          <a:p>
            <a:pPr algn="ctr">
              <a:buFontTx/>
              <a:buNone/>
            </a:pPr>
            <a:r>
              <a:rPr lang="en-US" altLang="en-US" sz="2000" dirty="0"/>
              <a:t>1973</a:t>
            </a:r>
          </a:p>
          <a:p>
            <a:pPr algn="ctr">
              <a:buFontTx/>
              <a:buNone/>
            </a:pPr>
            <a:r>
              <a:rPr lang="en-US" altLang="en-US" sz="2000" dirty="0"/>
              <a:t>1982</a:t>
            </a:r>
          </a:p>
          <a:p>
            <a:pPr algn="ctr">
              <a:buFontTx/>
              <a:buNone/>
            </a:pPr>
            <a:r>
              <a:rPr lang="en-US" altLang="en-US" sz="2000" dirty="0"/>
              <a:t>2006</a:t>
            </a:r>
          </a:p>
          <a:p>
            <a:pPr>
              <a:buFontTx/>
              <a:buNone/>
            </a:pPr>
            <a:endParaRPr lang="en-US" altLang="en-US" sz="6600" dirty="0"/>
          </a:p>
        </p:txBody>
      </p:sp>
      <p:sp>
        <p:nvSpPr>
          <p:cNvPr id="183300" name="TextBox 3"/>
          <p:cNvSpPr txBox="1">
            <a:spLocks noChangeArrowheads="1"/>
          </p:cNvSpPr>
          <p:nvPr/>
        </p:nvSpPr>
        <p:spPr bwMode="auto">
          <a:xfrm>
            <a:off x="4114800" y="2133600"/>
            <a:ext cx="5029200"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600" dirty="0"/>
              <a:t>A January 2009 study by India’s </a:t>
            </a:r>
            <a:r>
              <a:rPr lang="en-US" altLang="en-US" sz="3600" i="1" dirty="0"/>
              <a:t>Strategic Foresight Group</a:t>
            </a:r>
            <a:r>
              <a:rPr lang="en-US" altLang="en-US" sz="3600" dirty="0"/>
              <a:t> concluded that </a:t>
            </a:r>
            <a:r>
              <a:rPr lang="en-US" altLang="en-US" sz="3600" b="1" dirty="0">
                <a:solidFill>
                  <a:schemeClr val="tx2"/>
                </a:solidFill>
              </a:rPr>
              <a:t>20 years of conflict has cost the Middle East $12 trillion. </a:t>
            </a:r>
          </a:p>
          <a:p>
            <a:pPr eaLnBrk="1" hangingPunct="1">
              <a:spcBef>
                <a:spcPct val="0"/>
              </a:spcBef>
              <a:buFontTx/>
              <a:buNone/>
            </a:pPr>
            <a:r>
              <a:rPr lang="en-US" altLang="en-US" sz="3600" dirty="0"/>
              <a:t>Reuters, 1/23/2009</a:t>
            </a:r>
            <a:r>
              <a:rPr lang="en-US" altLang="en-US" sz="1800" dirty="0"/>
              <a:t>, </a:t>
            </a:r>
            <a:r>
              <a:rPr lang="en-US" altLang="en-US" sz="1800" b="1" dirty="0">
                <a:hlinkClick r:id="rId2"/>
              </a:rPr>
              <a:t>http://in.reuters.com/article/domesticNews/idINLN69708120090123</a:t>
            </a:r>
            <a:endParaRPr lang="en-US" altLang="en-US" sz="1800" b="1" dirty="0"/>
          </a:p>
          <a:p>
            <a:pPr eaLnBrk="1" hangingPunct="1">
              <a:spcBef>
                <a:spcPct val="0"/>
              </a:spcBef>
              <a:buFontTx/>
              <a:buNone/>
            </a:pPr>
            <a:endParaRPr lang="en-US" altLang="en-US" b="1" dirty="0"/>
          </a:p>
          <a:p>
            <a:pPr eaLnBrk="1" hangingPunct="1">
              <a:spcBef>
                <a:spcPct val="0"/>
              </a:spcBef>
              <a:buFontTx/>
              <a:buNone/>
            </a:pPr>
            <a:endParaRPr lang="en-US" altLang="en-US" sz="1800" dirty="0"/>
          </a:p>
        </p:txBody>
      </p:sp>
      <p:cxnSp>
        <p:nvCxnSpPr>
          <p:cNvPr id="183301" name="Straight Connector 5"/>
          <p:cNvCxnSpPr>
            <a:cxnSpLocks noChangeShapeType="1"/>
          </p:cNvCxnSpPr>
          <p:nvPr/>
        </p:nvCxnSpPr>
        <p:spPr bwMode="auto">
          <a:xfrm rot="5400000">
            <a:off x="1790701" y="4533900"/>
            <a:ext cx="4648200" cy="31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3302" name="Straight Connector 7"/>
          <p:cNvCxnSpPr>
            <a:cxnSpLocks noChangeShapeType="1"/>
          </p:cNvCxnSpPr>
          <p:nvPr/>
        </p:nvCxnSpPr>
        <p:spPr bwMode="auto">
          <a:xfrm>
            <a:off x="0" y="2209800"/>
            <a:ext cx="91440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1_534606_1_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990600"/>
            <a:ext cx="38100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3"/>
          <p:cNvSpPr>
            <a:spLocks noChangeArrowheads="1"/>
          </p:cNvSpPr>
          <p:nvPr/>
        </p:nvSpPr>
        <p:spPr bwMode="auto">
          <a:xfrm>
            <a:off x="2057400" y="984250"/>
            <a:ext cx="3276600" cy="3508375"/>
          </a:xfrm>
          <a:prstGeom prst="rect">
            <a:avLst/>
          </a:prstGeom>
          <a:noFill/>
          <a:ln w="9525">
            <a:noFill/>
            <a:miter lim="800000"/>
            <a:headEnd/>
            <a:tailEnd/>
          </a:ln>
        </p:spPr>
        <p:txBody>
          <a:bodyPr lIns="0" tIns="0" rIns="0" bIns="0" anchor="ctr">
            <a:spAutoFit/>
          </a:bodyPr>
          <a:lstStyle/>
          <a:p>
            <a:pPr>
              <a:defRPr/>
            </a:pPr>
            <a:r>
              <a:rPr lang="en-US" sz="1800" b="1" dirty="0">
                <a:solidFill>
                  <a:schemeClr val="tx2"/>
                </a:solidFill>
                <a:effectLst>
                  <a:outerShdw blurRad="38100" dist="38100" dir="2700000" algn="tl">
                    <a:srgbClr val="000000">
                      <a:alpha val="43137"/>
                    </a:srgbClr>
                  </a:outerShdw>
                </a:effectLst>
              </a:rPr>
              <a:t>Top Left: </a:t>
            </a:r>
            <a:r>
              <a:rPr lang="en-US" sz="1800" b="1" dirty="0">
                <a:effectLst>
                  <a:outerShdw blurRad="38100" dist="38100" dir="2700000" algn="tl">
                    <a:srgbClr val="000000">
                      <a:alpha val="43137"/>
                    </a:srgbClr>
                  </a:outerShdw>
                </a:effectLst>
              </a:rPr>
              <a:t>President Clinton appears to pause while drinking from a cup with an Israeli flag printed on it--</a:t>
            </a:r>
            <a:r>
              <a:rPr lang="en-US" sz="1800" i="1" dirty="0"/>
              <a:t>Al-</a:t>
            </a:r>
            <a:r>
              <a:rPr lang="en-US" sz="1800" i="1" dirty="0" err="1"/>
              <a:t>Majalla</a:t>
            </a:r>
            <a:r>
              <a:rPr lang="en-US" sz="1800" i="1" dirty="0"/>
              <a:t> </a:t>
            </a:r>
            <a:r>
              <a:rPr lang="en-US" sz="1800" dirty="0"/>
              <a:t>Magazine’s cover-page photo,  11/2000</a:t>
            </a:r>
          </a:p>
          <a:p>
            <a:pPr>
              <a:defRPr/>
            </a:pPr>
            <a:endParaRPr lang="en-US" sz="200" b="1" dirty="0">
              <a:solidFill>
                <a:schemeClr val="tx2"/>
              </a:solidFill>
              <a:effectLst>
                <a:outerShdw blurRad="38100" dist="38100" dir="2700000" algn="tl">
                  <a:srgbClr val="000000">
                    <a:alpha val="43137"/>
                  </a:srgbClr>
                </a:outerShdw>
              </a:effectLst>
            </a:endParaRPr>
          </a:p>
          <a:p>
            <a:pPr>
              <a:defRPr/>
            </a:pPr>
            <a:r>
              <a:rPr lang="en-US" sz="1800" b="1" dirty="0">
                <a:solidFill>
                  <a:schemeClr val="tx2"/>
                </a:solidFill>
                <a:effectLst>
                  <a:outerShdw blurRad="38100" dist="38100" dir="2700000" algn="tl">
                    <a:srgbClr val="000000">
                      <a:alpha val="43137"/>
                    </a:srgbClr>
                  </a:outerShdw>
                </a:effectLst>
              </a:rPr>
              <a:t>Top Right: </a:t>
            </a:r>
            <a:r>
              <a:rPr lang="en-US" sz="1800" b="1" dirty="0"/>
              <a:t>President Bush offers chocolates wrapped in Israeli flags to Israeli Prime Minister Sharon during their </a:t>
            </a:r>
            <a:r>
              <a:rPr lang="en-US" sz="1800" b="1" dirty="0">
                <a:cs typeface="Arial" pitchFamily="34" charset="0"/>
              </a:rPr>
              <a:t>meeting at Bush's ranch in Crawford, Texas, 4/11/2005</a:t>
            </a:r>
            <a:r>
              <a:rPr lang="en-US" sz="1800" dirty="0">
                <a:cs typeface="Arial" pitchFamily="34" charset="0"/>
              </a:rPr>
              <a:t>, Palestine Report</a:t>
            </a:r>
            <a:r>
              <a:rPr lang="en-US" sz="200" dirty="0">
                <a:cs typeface="Arial" pitchFamily="34" charset="0"/>
              </a:rPr>
              <a:t>, http://www.palestinereport.ps/article.php?article=733 </a:t>
            </a:r>
            <a:r>
              <a:rPr lang="en-US" sz="200" b="1" dirty="0">
                <a:effectLst>
                  <a:outerShdw blurRad="38100" dist="38100" dir="2700000" algn="tl">
                    <a:srgbClr val="000000">
                      <a:alpha val="43137"/>
                    </a:srgbClr>
                  </a:outerShdw>
                </a:effectLst>
              </a:rPr>
              <a:t>4/11/20</a:t>
            </a:r>
            <a:r>
              <a:rPr lang="en-US" sz="200" dirty="0"/>
              <a:t>05,,  </a:t>
            </a:r>
            <a:r>
              <a:rPr lang="en-US" sz="200" dirty="0">
                <a:hlinkClick r:id="rId4"/>
              </a:rPr>
              <a:t>http://raedinthemiddle.blogspot.com/2005/04/bush-and-sharon.html</a:t>
            </a:r>
            <a:endParaRPr lang="en-US" sz="200" dirty="0"/>
          </a:p>
        </p:txBody>
      </p:sp>
      <p:pic>
        <p:nvPicPr>
          <p:cNvPr id="184324" name="Picture 4" descr="clinton in majall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90600"/>
            <a:ext cx="2057400"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Box 5"/>
          <p:cNvSpPr txBox="1">
            <a:spLocks noChangeArrowheads="1"/>
          </p:cNvSpPr>
          <p:nvPr/>
        </p:nvSpPr>
        <p:spPr bwMode="auto">
          <a:xfrm>
            <a:off x="3505200" y="0"/>
            <a:ext cx="2743200" cy="646113"/>
          </a:xfrm>
          <a:prstGeom prst="rect">
            <a:avLst/>
          </a:prstGeom>
          <a:noFill/>
          <a:ln w="9525">
            <a:noFill/>
            <a:miter lim="800000"/>
            <a:headEnd/>
            <a:tailEnd/>
          </a:ln>
        </p:spPr>
        <p:txBody>
          <a:bodyPr>
            <a:spAutoFit/>
          </a:bodyPr>
          <a:lstStyle/>
          <a:p>
            <a:pPr>
              <a:defRPr/>
            </a:pPr>
            <a:r>
              <a:rPr lang="en-US" sz="1800" b="1" dirty="0">
                <a:solidFill>
                  <a:schemeClr val="tx2"/>
                </a:solidFill>
                <a:effectLst>
                  <a:outerShdw blurRad="38100" dist="38100" dir="2700000" algn="tl">
                    <a:srgbClr val="000000">
                      <a:alpha val="43137"/>
                    </a:srgbClr>
                  </a:outerShdw>
                </a:effectLst>
              </a:rPr>
              <a:t>“Why Do They Hate Us?” </a:t>
            </a:r>
            <a:r>
              <a:rPr lang="en-US" sz="1800" dirty="0">
                <a:effectLst>
                  <a:outerShdw blurRad="38100" dist="38100" dir="2700000" algn="tl">
                    <a:srgbClr val="000000">
                      <a:alpha val="43137"/>
                    </a:srgbClr>
                  </a:outerShdw>
                </a:effectLst>
              </a:rPr>
              <a:t>President George W. Bush</a:t>
            </a:r>
          </a:p>
        </p:txBody>
      </p:sp>
      <p:pic>
        <p:nvPicPr>
          <p:cNvPr id="184326" name="Picture 2" descr="http://www.aljazeera.net/mritems/images/2008/7/24/1_823606_1_3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40005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858000" y="3903663"/>
            <a:ext cx="2286000" cy="3000375"/>
          </a:xfrm>
          <a:prstGeom prst="rect">
            <a:avLst/>
          </a:prstGeom>
        </p:spPr>
        <p:txBody>
          <a:bodyPr>
            <a:spAutoFit/>
          </a:bodyPr>
          <a:lstStyle/>
          <a:p>
            <a:pPr>
              <a:defRPr/>
            </a:pPr>
            <a:r>
              <a:rPr lang="en-US" sz="1800" b="1" dirty="0">
                <a:solidFill>
                  <a:schemeClr val="bg2"/>
                </a:solidFill>
                <a:effectLst>
                  <a:outerShdw blurRad="38100" dist="38100" dir="2700000" algn="tl">
                    <a:srgbClr val="000000">
                      <a:alpha val="43137"/>
                    </a:srgbClr>
                  </a:outerShdw>
                </a:effectLst>
                <a:cs typeface="Arial" pitchFamily="34" charset="0"/>
              </a:rPr>
              <a:t>“It is critical that we send a message around the world we will stand with Israel, we want them around not just for 60 years, but for 600 years. ” --- </a:t>
            </a:r>
            <a:r>
              <a:rPr lang="en-US" sz="1500" b="1" dirty="0">
                <a:solidFill>
                  <a:schemeClr val="tx2"/>
                </a:solidFill>
                <a:effectLst>
                  <a:outerShdw blurRad="38100" dist="38100" dir="2700000" algn="tl">
                    <a:srgbClr val="000000">
                      <a:alpha val="43137"/>
                    </a:srgbClr>
                  </a:outerShdw>
                </a:effectLst>
                <a:cs typeface="Arial" pitchFamily="34" charset="0"/>
              </a:rPr>
              <a:t>Democratic presidential candidate Barack Obama (CNN.com, 5/8/2008) </a:t>
            </a:r>
          </a:p>
        </p:txBody>
      </p:sp>
      <p:sp>
        <p:nvSpPr>
          <p:cNvPr id="184328" name="TextBox 8"/>
          <p:cNvSpPr txBox="1">
            <a:spLocks noChangeArrowheads="1"/>
          </p:cNvSpPr>
          <p:nvPr/>
        </p:nvSpPr>
        <p:spPr bwMode="auto">
          <a:xfrm>
            <a:off x="5334000" y="5411788"/>
            <a:ext cx="160020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eaLnBrk="1" hangingPunct="1">
              <a:spcBef>
                <a:spcPct val="0"/>
              </a:spcBef>
              <a:buFontTx/>
              <a:buNone/>
            </a:pPr>
            <a:r>
              <a:rPr lang="ar-SA" altLang="en-US" sz="800" b="1" dirty="0"/>
              <a:t>أوباما يصلي أمام ما يسميه اليهود حائط المبكى في القدس المحتلة</a:t>
            </a:r>
            <a:endParaRPr lang="en-US" altLang="en-US" sz="800" b="1" dirty="0"/>
          </a:p>
          <a:p>
            <a:pPr eaLnBrk="1" hangingPunct="1">
              <a:spcBef>
                <a:spcPct val="0"/>
              </a:spcBef>
              <a:buFontTx/>
              <a:buNone/>
            </a:pPr>
            <a:r>
              <a:rPr lang="en-US" altLang="en-US" sz="1200" b="1" dirty="0">
                <a:solidFill>
                  <a:schemeClr val="tx2"/>
                </a:solidFill>
              </a:rPr>
              <a:t>“Obama prays facing what the Jews call the Wailing Wall in occupied Jerusalem”</a:t>
            </a:r>
            <a:r>
              <a:rPr lang="ar-SA" altLang="en-US" sz="1200" b="1" dirty="0">
                <a:solidFill>
                  <a:schemeClr val="tx2"/>
                </a:solidFill>
              </a:rPr>
              <a:t> </a:t>
            </a:r>
            <a:r>
              <a:rPr lang="en-US" altLang="en-US" sz="1200" i="1" dirty="0"/>
              <a:t>Aljazeera.net</a:t>
            </a:r>
            <a:r>
              <a:rPr lang="en-US" altLang="en-US" sz="1200" dirty="0"/>
              <a:t>, 7/21/1429 AH</a:t>
            </a:r>
            <a:endParaRPr lang="en-US" altLang="en-US" sz="1200" dirty="0">
              <a:solidFill>
                <a:schemeClr val="tx2"/>
              </a:solidFill>
            </a:endParaRPr>
          </a:p>
        </p:txBody>
      </p:sp>
      <p:sp>
        <p:nvSpPr>
          <p:cNvPr id="10" name="Rectangle 9"/>
          <p:cNvSpPr/>
          <p:nvPr/>
        </p:nvSpPr>
        <p:spPr>
          <a:xfrm>
            <a:off x="304800" y="0"/>
            <a:ext cx="3200400" cy="1077913"/>
          </a:xfrm>
          <a:prstGeom prst="rect">
            <a:avLst/>
          </a:prstGeom>
        </p:spPr>
        <p:txBody>
          <a:bodyPr>
            <a:spAutoFit/>
          </a:bodyPr>
          <a:lstStyle/>
          <a:p>
            <a:pPr>
              <a:defRPr/>
            </a:pPr>
            <a:r>
              <a:rPr lang="en-US" sz="1600" b="1" dirty="0">
                <a:solidFill>
                  <a:schemeClr val="tx2"/>
                </a:solidFill>
              </a:rPr>
              <a:t>“</a:t>
            </a:r>
            <a:r>
              <a:rPr lang="en-US" sz="1600" dirty="0">
                <a:solidFill>
                  <a:schemeClr val="tx2"/>
                </a:solidFill>
              </a:rPr>
              <a:t>a passionate attachment of one nation for another produces a variety of evils.” </a:t>
            </a:r>
            <a:r>
              <a:rPr lang="en-US" sz="1400" dirty="0"/>
              <a:t>President George Washington’s Farewell Address, 179</a:t>
            </a:r>
            <a:r>
              <a:rPr lang="en-US" sz="1600" dirty="0"/>
              <a:t>6</a:t>
            </a:r>
            <a:endParaRPr lang="en-US" sz="1600" b="1" dirty="0">
              <a:effectLst>
                <a:outerShdw blurRad="38100" dist="38100" dir="2700000" algn="tl">
                  <a:srgbClr val="000000">
                    <a:alpha val="43137"/>
                  </a:srgbClr>
                </a:outerShdw>
              </a:effectLst>
            </a:endParaRPr>
          </a:p>
        </p:txBody>
      </p:sp>
      <p:sp>
        <p:nvSpPr>
          <p:cNvPr id="184330" name="TextBox 10"/>
          <p:cNvSpPr txBox="1">
            <a:spLocks noChangeArrowheads="1"/>
          </p:cNvSpPr>
          <p:nvPr/>
        </p:nvSpPr>
        <p:spPr bwMode="auto">
          <a:xfrm>
            <a:off x="990600" y="1600200"/>
            <a:ext cx="1066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tx2"/>
                </a:solidFill>
              </a:rPr>
              <a:t>“For these reasons America does not like us”</a:t>
            </a:r>
          </a:p>
        </p:txBody>
      </p:sp>
      <p:cxnSp>
        <p:nvCxnSpPr>
          <p:cNvPr id="184331" name="Straight Connector 11"/>
          <p:cNvCxnSpPr>
            <a:cxnSpLocks noChangeShapeType="1"/>
          </p:cNvCxnSpPr>
          <p:nvPr/>
        </p:nvCxnSpPr>
        <p:spPr bwMode="auto">
          <a:xfrm rot="10800000">
            <a:off x="2057400" y="4419600"/>
            <a:ext cx="3276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84332" name="TextBox 13"/>
          <p:cNvSpPr txBox="1">
            <a:spLocks noChangeArrowheads="1"/>
          </p:cNvSpPr>
          <p:nvPr/>
        </p:nvSpPr>
        <p:spPr bwMode="auto">
          <a:xfrm>
            <a:off x="457200" y="4343400"/>
            <a:ext cx="48768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“[Israel is] the most cruel and racist regime… Wasn’t the military action against Iraq planned by the Zionists and their allies”? </a:t>
            </a:r>
            <a:r>
              <a:rPr lang="en-US" altLang="en-US" sz="1800" b="1" dirty="0"/>
              <a:t>---</a:t>
            </a:r>
            <a:r>
              <a:rPr lang="en-US" altLang="en-US" sz="1800" dirty="0"/>
              <a:t>Iranian President Mahmoud Ahmadinejad</a:t>
            </a:r>
            <a:r>
              <a:rPr lang="en-US" altLang="en-US" sz="200" b="1" dirty="0"/>
              <a:t>, UN anti-racism conference, Geneva, Switzerland, 4/20/2009 </a:t>
            </a:r>
          </a:p>
          <a:p>
            <a:pPr eaLnBrk="1" hangingPunct="1">
              <a:spcBef>
                <a:spcPct val="0"/>
              </a:spcBef>
              <a:buFontTx/>
              <a:buNone/>
            </a:pPr>
            <a:r>
              <a:rPr lang="en-US" altLang="en-US" sz="1800" b="1" dirty="0">
                <a:solidFill>
                  <a:schemeClr val="tx2"/>
                </a:solidFill>
              </a:rPr>
              <a:t>“Palestine is Arab” </a:t>
            </a:r>
            <a:r>
              <a:rPr lang="en-US" altLang="en-US" sz="1800" dirty="0"/>
              <a:t>were the final words of Iraq’s President Saddam Hussein</a:t>
            </a:r>
          </a:p>
          <a:p>
            <a:pPr eaLnBrk="1" hangingPunct="1">
              <a:spcBef>
                <a:spcPct val="0"/>
              </a:spcBef>
              <a:buFontTx/>
              <a:buNone/>
            </a:pPr>
            <a:r>
              <a:rPr lang="en-US" altLang="en-US" sz="1800" b="1" dirty="0">
                <a:solidFill>
                  <a:schemeClr val="tx2"/>
                </a:solidFill>
              </a:rPr>
              <a:t>“We swore that America wouldn't live in security until we live it truly in Palestine”</a:t>
            </a:r>
            <a:r>
              <a:rPr lang="en-US" altLang="en-US" sz="1800" b="1" dirty="0"/>
              <a:t> </a:t>
            </a:r>
            <a:r>
              <a:rPr lang="en-US" altLang="en-US" sz="1800" dirty="0"/>
              <a:t>---Al-Qaeda leader Osama Bin Laden</a:t>
            </a:r>
            <a:r>
              <a:rPr lang="en-US" altLang="en-US" sz="1600" dirty="0"/>
              <a:t> </a:t>
            </a:r>
            <a:r>
              <a:rPr lang="en-US" altLang="en-US" sz="100" dirty="0"/>
              <a:t>“So [you believers], say, ‘</a:t>
            </a:r>
            <a:r>
              <a:rPr lang="en-US" altLang="en-US" sz="100" dirty="0">
                <a:solidFill>
                  <a:schemeClr val="tx2"/>
                </a:solidFill>
              </a:rPr>
              <a:t>We believe in God and in what was sent down to us and what was sent down to Abraham, Ishmael, Isaac, Jacob, and the Tribes, and what was given to Moses, Jesus, and all the prophets by their Lord. We make no distinction between any of them, and we devote ourselves to Him</a:t>
            </a:r>
            <a:r>
              <a:rPr lang="en-US" altLang="en-US" sz="100" dirty="0"/>
              <a:t>’” Quran 2:136</a:t>
            </a:r>
          </a:p>
        </p:txBody>
      </p:sp>
      <p:cxnSp>
        <p:nvCxnSpPr>
          <p:cNvPr id="184333" name="Straight Connector 15"/>
          <p:cNvCxnSpPr>
            <a:cxnSpLocks noChangeShapeType="1"/>
            <a:stCxn id="30723" idx="3"/>
          </p:cNvCxnSpPr>
          <p:nvPr/>
        </p:nvCxnSpPr>
        <p:spPr bwMode="auto">
          <a:xfrm flipH="1">
            <a:off x="2057400" y="2738438"/>
            <a:ext cx="3276600" cy="476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184334" name="Picture 5" descr="Saddam Hussein execute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562600"/>
            <a:ext cx="4746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5" name="Picture 17" descr="http://www.aljazeera.net/mritems/images/2001/9/11/1_54100_1_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6248400"/>
            <a:ext cx="4873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36" name="Rectangle 16"/>
          <p:cNvSpPr>
            <a:spLocks noChangeArrowheads="1"/>
          </p:cNvSpPr>
          <p:nvPr/>
        </p:nvSpPr>
        <p:spPr bwMode="auto">
          <a:xfrm>
            <a:off x="6172200" y="0"/>
            <a:ext cx="2971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“Let him [Bush] tell us why we did not strike Sweden, for example”</a:t>
            </a:r>
            <a:r>
              <a:rPr lang="en-US" altLang="en-US" sz="1800" b="1" dirty="0"/>
              <a:t>--- </a:t>
            </a:r>
            <a:r>
              <a:rPr lang="en-US" altLang="en-US" sz="1800" dirty="0"/>
              <a:t>Bin Laden</a:t>
            </a:r>
          </a:p>
        </p:txBody>
      </p:sp>
      <p:cxnSp>
        <p:nvCxnSpPr>
          <p:cNvPr id="184337" name="Straight Connector 18"/>
          <p:cNvCxnSpPr>
            <a:cxnSpLocks noChangeShapeType="1"/>
          </p:cNvCxnSpPr>
          <p:nvPr/>
        </p:nvCxnSpPr>
        <p:spPr bwMode="auto">
          <a:xfrm>
            <a:off x="1981200" y="990600"/>
            <a:ext cx="34290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4338" name="Straight Connector 20"/>
          <p:cNvCxnSpPr>
            <a:cxnSpLocks noChangeShapeType="1"/>
          </p:cNvCxnSpPr>
          <p:nvPr/>
        </p:nvCxnSpPr>
        <p:spPr bwMode="auto">
          <a:xfrm rot="5400000">
            <a:off x="3010694" y="494506"/>
            <a:ext cx="9906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4339" name="Straight Connector 22"/>
          <p:cNvCxnSpPr>
            <a:cxnSpLocks noChangeShapeType="1"/>
          </p:cNvCxnSpPr>
          <p:nvPr/>
        </p:nvCxnSpPr>
        <p:spPr bwMode="auto">
          <a:xfrm rot="5400000">
            <a:off x="5677694" y="494506"/>
            <a:ext cx="9906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184340" name="Picture 22" descr="http://www.fairnews.ir/Portals/0/ahmadi_nijad_41_m.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572000"/>
            <a:ext cx="533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1" name="Picture 2" descr="http://www.whitehouse.gov/assets/presidents/896x504/1gw_header.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352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p:cNvSpPr>
            <a:spLocks noGrp="1"/>
          </p:cNvSpPr>
          <p:nvPr>
            <p:ph type="title"/>
          </p:nvPr>
        </p:nvSpPr>
        <p:spPr>
          <a:xfrm>
            <a:off x="0" y="0"/>
            <a:ext cx="9144000" cy="1143000"/>
          </a:xfrm>
        </p:spPr>
        <p:txBody>
          <a:bodyPr/>
          <a:lstStyle/>
          <a:p>
            <a:r>
              <a:rPr lang="en-US" altLang="en-US" sz="3600" b="1" dirty="0"/>
              <a:t>Presidential candidate John McCain views the Iraq war in light of Israel’s security</a:t>
            </a:r>
            <a:endParaRPr lang="en-US" altLang="en-US" sz="3600" dirty="0"/>
          </a:p>
        </p:txBody>
      </p:sp>
      <p:pic>
        <p:nvPicPr>
          <p:cNvPr id="185347" name="Picture 5" descr="http://www.ccun.org/images/2008/July/24%20p/john%20mccain%20at%20the%20Western%20Wall%2019mar8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090613"/>
            <a:ext cx="8382000" cy="559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04800" y="1219200"/>
            <a:ext cx="4343400" cy="3600986"/>
          </a:xfrm>
          <a:prstGeom prst="rect">
            <a:avLst/>
          </a:prstGeom>
          <a:noFill/>
        </p:spPr>
        <p:txBody>
          <a:bodyPr>
            <a:spAutoFit/>
          </a:bodyPr>
          <a:lstStyle/>
          <a:p>
            <a:pPr>
              <a:defRPr/>
            </a:pPr>
            <a:r>
              <a:rPr lang="en-US" sz="3200" b="1" dirty="0">
                <a:solidFill>
                  <a:schemeClr val="bg2"/>
                </a:solidFill>
                <a:effectLst>
                  <a:outerShdw blurRad="38100" dist="38100" dir="2700000" algn="tl">
                    <a:srgbClr val="000000">
                      <a:alpha val="43137"/>
                    </a:srgbClr>
                  </a:outerShdw>
                </a:effectLst>
              </a:rPr>
              <a:t>“If you believe that the State of Israel will be more secure if the United States fails in Iraq, you and I have a disagreement.” --- </a:t>
            </a:r>
          </a:p>
          <a:p>
            <a:pPr>
              <a:defRPr/>
            </a:pPr>
            <a:r>
              <a:rPr lang="en-US" sz="1800" b="1" i="1" dirty="0">
                <a:solidFill>
                  <a:schemeClr val="bg2"/>
                </a:solidFill>
                <a:effectLst>
                  <a:outerShdw blurRad="38100" dist="38100" dir="2700000" algn="tl">
                    <a:srgbClr val="000000">
                      <a:alpha val="43137"/>
                    </a:srgbClr>
                  </a:outerShdw>
                </a:effectLst>
              </a:rPr>
              <a:t>Republican presidential candidate John McCain (JTA, 10/30/2007) in Jerusalem</a:t>
            </a:r>
            <a:endParaRPr lang="en-US" sz="1800" dirty="0">
              <a:solidFill>
                <a:schemeClr val="bg2"/>
              </a:solidFill>
              <a:effectLst>
                <a:outerShdw blurRad="38100" dist="38100" dir="2700000" algn="tl">
                  <a:srgbClr val="000000">
                    <a:alpha val="43137"/>
                  </a:srgbClr>
                </a:outerShdw>
              </a:effectLst>
            </a:endParaRPr>
          </a:p>
        </p:txBody>
      </p:sp>
      <p:sp>
        <p:nvSpPr>
          <p:cNvPr id="185349" name="Rectangle 4"/>
          <p:cNvSpPr>
            <a:spLocks noChangeArrowheads="1"/>
          </p:cNvSpPr>
          <p:nvPr/>
        </p:nvSpPr>
        <p:spPr bwMode="auto">
          <a:xfrm>
            <a:off x="4368800" y="4191000"/>
            <a:ext cx="430212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dirty="0">
                <a:solidFill>
                  <a:schemeClr val="tx2"/>
                </a:solidFill>
              </a:rPr>
              <a:t>“The threats to Israel's security are large and growing and America's commitment must grow as well.”--</a:t>
            </a:r>
            <a:r>
              <a:rPr lang="en-US" altLang="en-US" sz="1800" dirty="0">
                <a:solidFill>
                  <a:schemeClr val="tx2"/>
                </a:solidFill>
              </a:rPr>
              <a:t>McCain, </a:t>
            </a:r>
            <a:r>
              <a:rPr lang="en-US" altLang="en-US" sz="1800" dirty="0" err="1">
                <a:solidFill>
                  <a:schemeClr val="tx2"/>
                </a:solidFill>
              </a:rPr>
              <a:t>Haaretz</a:t>
            </a:r>
            <a:r>
              <a:rPr lang="en-US" altLang="en-US" sz="1800" dirty="0">
                <a:solidFill>
                  <a:schemeClr val="tx2"/>
                </a:solidFill>
              </a:rPr>
              <a:t>, 10/29/2008 </a:t>
            </a:r>
            <a:r>
              <a:rPr lang="en-US" altLang="en-US" sz="200" b="1" u="sng" dirty="0">
                <a:solidFill>
                  <a:schemeClr val="tx2"/>
                </a:solidFill>
              </a:rPr>
              <a:t>http://haaretz.com/hasen/spages/1032258.html </a:t>
            </a:r>
          </a:p>
        </p:txBody>
      </p:sp>
      <p:sp>
        <p:nvSpPr>
          <p:cNvPr id="185350" name="Rectangle 5"/>
          <p:cNvSpPr>
            <a:spLocks noChangeArrowheads="1"/>
          </p:cNvSpPr>
          <p:nvPr/>
        </p:nvSpPr>
        <p:spPr bwMode="auto">
          <a:xfrm>
            <a:off x="457200" y="4648200"/>
            <a:ext cx="3581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000" dirty="0"/>
              <a:t>Google, </a:t>
            </a:r>
            <a:r>
              <a:rPr lang="en-US" altLang="en-US" sz="1000" dirty="0">
                <a:hlinkClick r:id="rId3"/>
              </a:rPr>
              <a:t>http://www.ccun.org/images/2008/July/24%20p/john%20mccain%20at%20the%20Western%20Wall%2019mar8ap.jpg</a:t>
            </a:r>
            <a:r>
              <a:rPr lang="en-US" altLang="en-US" sz="1000" dirty="0"/>
              <a:t> </a:t>
            </a:r>
          </a:p>
        </p:txBody>
      </p:sp>
      <p:sp>
        <p:nvSpPr>
          <p:cNvPr id="185351" name="Rectangle 1"/>
          <p:cNvSpPr>
            <a:spLocks noChangeArrowheads="1"/>
          </p:cNvSpPr>
          <p:nvPr/>
        </p:nvSpPr>
        <p:spPr bwMode="auto">
          <a:xfrm>
            <a:off x="4984749" y="4953000"/>
            <a:ext cx="3686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hlinkClick r:id="rId4"/>
              </a:rPr>
              <a:t>http://www.youtube.com/watch?v=kRx7naNRs5w</a:t>
            </a:r>
            <a:r>
              <a:rPr lang="en-US" altLang="en-US" sz="1200" dirty="0"/>
              <a:t> </a:t>
            </a:r>
          </a:p>
        </p:txBody>
      </p:sp>
      <p:sp>
        <p:nvSpPr>
          <p:cNvPr id="2" name="Rectangle 1"/>
          <p:cNvSpPr/>
          <p:nvPr/>
        </p:nvSpPr>
        <p:spPr>
          <a:xfrm>
            <a:off x="215900" y="5334000"/>
            <a:ext cx="8382000" cy="1585049"/>
          </a:xfrm>
          <a:prstGeom prst="rect">
            <a:avLst/>
          </a:prstGeom>
        </p:spPr>
        <p:txBody>
          <a:bodyPr wrap="square">
            <a:spAutoFit/>
          </a:bodyPr>
          <a:lstStyle/>
          <a:p>
            <a:r>
              <a:rPr lang="en-US" sz="1800" dirty="0"/>
              <a:t>UNESCO votes to condemn Israel’s sovereignty in Jerusalem, </a:t>
            </a:r>
            <a:r>
              <a:rPr lang="en-US" sz="1000" dirty="0"/>
              <a:t>Jewish Telegraphic Agency, 5/2/2017, </a:t>
            </a:r>
            <a:r>
              <a:rPr lang="en-US" sz="500" dirty="0">
                <a:hlinkClick r:id="rId5"/>
              </a:rPr>
              <a:t>http://www.jta.org/2017/05/02/news-opinion/israel-middle-east/unesco-votes-to-condemn-israels-presence-in-jerusalem</a:t>
            </a:r>
            <a:r>
              <a:rPr lang="en-US" sz="500" dirty="0"/>
              <a:t>  </a:t>
            </a:r>
          </a:p>
          <a:p>
            <a:endParaRPr lang="en-US" sz="500" dirty="0"/>
          </a:p>
          <a:p>
            <a:r>
              <a:rPr lang="en-US" sz="1800" dirty="0"/>
              <a:t>Trump 'seriously considering' moving U.S. embassy to Jerusalem, VP Pence says</a:t>
            </a:r>
            <a:r>
              <a:rPr lang="en-US" sz="500" dirty="0"/>
              <a:t>, i24 news, 3/27, 2017</a:t>
            </a:r>
            <a:r>
              <a:rPr lang="en-US" sz="1400" dirty="0"/>
              <a:t>, </a:t>
            </a:r>
            <a:r>
              <a:rPr lang="en-US" sz="500" dirty="0">
                <a:hlinkClick r:id="rId6"/>
              </a:rPr>
              <a:t>https://www.i24news.tv/en/news/israel/diplomacy-defense/141158-170327-u-s-stands-without-apology-for-israel-vp-pence-says</a:t>
            </a:r>
            <a:r>
              <a:rPr lang="en-US" sz="500" dirty="0"/>
              <a:t> </a:t>
            </a:r>
          </a:p>
          <a:p>
            <a:endParaRPr lang="en-US" sz="500" dirty="0"/>
          </a:p>
          <a:p>
            <a:endParaRPr lang="en-US" sz="500" dirty="0"/>
          </a:p>
          <a:p>
            <a:r>
              <a:rPr lang="en-US" sz="1800" dirty="0"/>
              <a:t>UNESCO declares Hebron's Old City Palestinian World Heritage site, BBC, 7/7/2017, </a:t>
            </a:r>
            <a:r>
              <a:rPr lang="en-US" sz="1800" dirty="0">
                <a:hlinkClick r:id="rId7"/>
              </a:rPr>
              <a:t>http://www.bbc.com/news/world-middle-east-40530396</a:t>
            </a:r>
            <a:endParaRPr lang="en-US" sz="1800" dirty="0"/>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1"/>
          <p:cNvSpPr>
            <a:spLocks noChangeArrowheads="1"/>
          </p:cNvSpPr>
          <p:nvPr/>
        </p:nvSpPr>
        <p:spPr bwMode="auto">
          <a:xfrm>
            <a:off x="0" y="2362200"/>
            <a:ext cx="7467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t>“I am a Zionist …You don't have to be a Jew to be a Zionist”</a:t>
            </a:r>
            <a:r>
              <a:rPr lang="en-US" altLang="en-US" sz="2800" dirty="0"/>
              <a:t> ---Biden, Shalom TV, 3/27/2007 </a:t>
            </a:r>
          </a:p>
        </p:txBody>
      </p:sp>
      <p:pic>
        <p:nvPicPr>
          <p:cNvPr id="186371" name="Picture 4" descr="Vice President Joe Bid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514600"/>
            <a:ext cx="17526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2" name="TextBox 3"/>
          <p:cNvSpPr txBox="1">
            <a:spLocks noChangeArrowheads="1"/>
          </p:cNvSpPr>
          <p:nvPr/>
        </p:nvSpPr>
        <p:spPr bwMode="auto">
          <a:xfrm>
            <a:off x="7467600" y="5287963"/>
            <a:ext cx="16764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solidFill>
                  <a:schemeClr val="tx2"/>
                </a:solidFill>
              </a:rPr>
              <a:t>Vice President Joseph Biden was a Senator from Delaware for 36 years—The White House</a:t>
            </a:r>
          </a:p>
        </p:txBody>
      </p:sp>
      <p:sp>
        <p:nvSpPr>
          <p:cNvPr id="186373" name="TextBox 4"/>
          <p:cNvSpPr txBox="1">
            <a:spLocks noChangeArrowheads="1"/>
          </p:cNvSpPr>
          <p:nvPr/>
        </p:nvSpPr>
        <p:spPr bwMode="auto">
          <a:xfrm>
            <a:off x="-41275" y="0"/>
            <a:ext cx="91852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6600" b="1">
                <a:solidFill>
                  <a:schemeClr val="tx2"/>
                </a:solidFill>
              </a:rPr>
              <a:t>Senator Biden speaks his mind and makes </a:t>
            </a:r>
            <a:r>
              <a:rPr lang="en-US" altLang="en-US" sz="6600" b="1" i="1">
                <a:solidFill>
                  <a:schemeClr val="tx2"/>
                </a:solidFill>
              </a:rPr>
              <a:t>no gaffe</a:t>
            </a:r>
          </a:p>
        </p:txBody>
      </p:sp>
      <p:sp>
        <p:nvSpPr>
          <p:cNvPr id="186374" name="Rectangle 5"/>
          <p:cNvSpPr>
            <a:spLocks noChangeArrowheads="1"/>
          </p:cNvSpPr>
          <p:nvPr/>
        </p:nvSpPr>
        <p:spPr bwMode="auto">
          <a:xfrm>
            <a:off x="0" y="3429000"/>
            <a:ext cx="7391400"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900" b="1" dirty="0">
              <a:solidFill>
                <a:schemeClr val="tx2"/>
              </a:solidFill>
            </a:endParaRPr>
          </a:p>
          <a:p>
            <a:pPr eaLnBrk="1" hangingPunct="1">
              <a:spcBef>
                <a:spcPct val="0"/>
              </a:spcBef>
              <a:buFontTx/>
              <a:buNone/>
            </a:pPr>
            <a:r>
              <a:rPr lang="en-US" altLang="en-US" sz="2400" b="1" dirty="0">
                <a:solidFill>
                  <a:schemeClr val="tx2"/>
                </a:solidFill>
              </a:rPr>
              <a:t>“With all the change you will hear about, there is one enduring, essential principle that will not change; and that is our commitment to the peace and security of the state of Israel.”--</a:t>
            </a:r>
            <a:r>
              <a:rPr lang="en-US" altLang="en-US" sz="2400" b="1" i="1" dirty="0"/>
              <a:t>Vice President Joseph Biden, 5/5/2009 </a:t>
            </a:r>
            <a:r>
              <a:rPr lang="en-US" altLang="en-US" sz="200" b="1" i="1" dirty="0"/>
              <a:t>http://www.aipac.org/Publications/SpeechesByPolicymakers/VicePresidentBidenPC09.pdf</a:t>
            </a:r>
          </a:p>
          <a:p>
            <a:pPr eaLnBrk="1" hangingPunct="1">
              <a:spcBef>
                <a:spcPct val="0"/>
              </a:spcBef>
              <a:buFontTx/>
              <a:buNone/>
            </a:pPr>
            <a:endParaRPr lang="en-US" altLang="en-US" sz="1800" b="1" i="1" dirty="0"/>
          </a:p>
          <a:p>
            <a:pPr eaLnBrk="1" hangingPunct="1">
              <a:spcBef>
                <a:spcPct val="0"/>
              </a:spcBef>
              <a:buFontTx/>
              <a:buNone/>
            </a:pPr>
            <a:r>
              <a:rPr lang="en-US" altLang="en-US" sz="2000" b="1" dirty="0"/>
              <a:t>“</a:t>
            </a:r>
            <a:r>
              <a:rPr lang="en-US" altLang="en-US" sz="2000" b="1" dirty="0">
                <a:solidFill>
                  <a:schemeClr val="tx2"/>
                </a:solidFill>
              </a:rPr>
              <a:t>There is no space between the United States and Israel </a:t>
            </a:r>
            <a:r>
              <a:rPr lang="en-US" altLang="en-US" sz="2000" b="1" dirty="0"/>
              <a:t>when it comes to Israel’s security, and for that reason and many others addressing Iran’s nuclear program has been one of our administration’s priorities” </a:t>
            </a:r>
            <a:r>
              <a:rPr lang="en-US" altLang="en-US" sz="1800" dirty="0"/>
              <a:t>–</a:t>
            </a:r>
            <a:r>
              <a:rPr lang="en-US" altLang="en-US" sz="1800" b="1" i="1" dirty="0">
                <a:solidFill>
                  <a:schemeClr val="tx2"/>
                </a:solidFill>
              </a:rPr>
              <a:t>Vice President Joseph Biden, 3/9/2010</a:t>
            </a:r>
            <a:r>
              <a:rPr lang="en-US" altLang="en-US" sz="200" dirty="0">
                <a:solidFill>
                  <a:schemeClr val="tx2"/>
                </a:solidFill>
              </a:rPr>
              <a:t>, JTA, http://jta.org/news/article/2010/03/09/1010996/biden-no-space-between-us-israel</a:t>
            </a:r>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0" y="0"/>
            <a:ext cx="9144000" cy="1524000"/>
          </a:xfrm>
        </p:spPr>
        <p:txBody>
          <a:bodyPr/>
          <a:lstStyle/>
          <a:p>
            <a:r>
              <a:rPr lang="en-US" altLang="en-US" sz="4800" b="1"/>
              <a:t>UN votes for new sanctions on Iran over nuclear issue</a:t>
            </a:r>
            <a:r>
              <a:rPr lang="en-US" altLang="en-US" sz="6000" b="1"/>
              <a:t> </a:t>
            </a:r>
            <a:endParaRPr lang="en-US" altLang="en-US" sz="6000"/>
          </a:p>
        </p:txBody>
      </p:sp>
      <p:sp>
        <p:nvSpPr>
          <p:cNvPr id="187395" name="Content Placeholder 2"/>
          <p:cNvSpPr>
            <a:spLocks noGrp="1"/>
          </p:cNvSpPr>
          <p:nvPr>
            <p:ph idx="1"/>
          </p:nvPr>
        </p:nvSpPr>
        <p:spPr>
          <a:xfrm>
            <a:off x="0" y="1447800"/>
            <a:ext cx="9144000" cy="5410200"/>
          </a:xfrm>
        </p:spPr>
        <p:txBody>
          <a:bodyPr/>
          <a:lstStyle/>
          <a:p>
            <a:r>
              <a:rPr lang="en-US" altLang="en-US" sz="1800" dirty="0"/>
              <a:t>The UN Security Council has voted in </a:t>
            </a:r>
            <a:r>
              <a:rPr lang="en-US" altLang="en-US" sz="1800" dirty="0" err="1"/>
              <a:t>favour</a:t>
            </a:r>
            <a:r>
              <a:rPr lang="en-US" altLang="en-US" sz="1800" dirty="0"/>
              <a:t> of fresh sanctions against Iran over its nuclear </a:t>
            </a:r>
            <a:r>
              <a:rPr lang="en-US" altLang="en-US" sz="1800" dirty="0" err="1"/>
              <a:t>programme</a:t>
            </a:r>
            <a:r>
              <a:rPr lang="en-US" altLang="en-US" sz="1800" dirty="0"/>
              <a:t>. The council voted 12 to two, with one abstention, in </a:t>
            </a:r>
            <a:r>
              <a:rPr lang="en-US" altLang="en-US" sz="1800" dirty="0" err="1"/>
              <a:t>favour</a:t>
            </a:r>
            <a:r>
              <a:rPr lang="en-US" altLang="en-US" sz="1800" dirty="0"/>
              <a:t> of a fourth round of sanctions, including tighter finance curbs and an expanded arms embargo.  US President Barack Obama said the sanctions were an unmistakable message on stopping the spread of nuclear arms.  Iran's President Mahmoud Ahmadinejad said the sanctions should be thrown in the dustbin like a "used handkerchief".  The US and its allies fear Iran is secretly trying to build a nuclear bomb, but Tehran insists its </a:t>
            </a:r>
            <a:r>
              <a:rPr lang="en-US" altLang="en-US" sz="1800" dirty="0" err="1"/>
              <a:t>programme</a:t>
            </a:r>
            <a:r>
              <a:rPr lang="en-US" altLang="en-US" sz="1800" dirty="0"/>
              <a:t> is aimed solely at peaceful energy use. </a:t>
            </a:r>
            <a:r>
              <a:rPr lang="en-US" altLang="en-US" sz="1800" dirty="0">
                <a:solidFill>
                  <a:schemeClr val="tx2"/>
                </a:solidFill>
              </a:rPr>
              <a:t>BBC, 6/9/2010,  </a:t>
            </a:r>
            <a:r>
              <a:rPr lang="en-US" altLang="en-US" sz="1800" dirty="0">
                <a:hlinkClick r:id="rId2"/>
              </a:rPr>
              <a:t>http://news.bbc.co.uk/2/hi/middle_east/10276276.stm</a:t>
            </a:r>
            <a:endParaRPr lang="en-US" altLang="en-US" sz="1800" dirty="0"/>
          </a:p>
          <a:p>
            <a:endParaRPr lang="en-US" altLang="en-US" sz="1600" dirty="0"/>
          </a:p>
          <a:p>
            <a:r>
              <a:rPr lang="en-US" altLang="en-US" b="1" dirty="0">
                <a:solidFill>
                  <a:schemeClr val="tx2"/>
                </a:solidFill>
              </a:rPr>
              <a:t>Israel Makes Case to China for Iran Sanctions</a:t>
            </a:r>
          </a:p>
          <a:p>
            <a:r>
              <a:rPr lang="en-US" altLang="en-US" sz="1600" dirty="0"/>
              <a:t>“JERUSALEM — During the many months China has wavered over whether to join the American-led effort to impose sanctions on Iran, Israeli officials have been waging their own quiet campaign to convince the Chinese that Iran should be punished for its renegade nuclear program... 'The Chinese didn’t seem too surprised by the evidence we showed them, but they really sat up in their chairs when we described what a pre-emptive attack would do to the region and on oil supplies they have come to depend on, said an Israeli official with knowledge of the meeting and who asked for anonymity so as not to upset his Chinese counterparts... Israel’s outsized allure also stemmed from China’s regard for the country’s military prowess and a deeply held affection for Karl Marx and Albert Einstein, cornerstones of a Chinese fascination with Jews." </a:t>
            </a:r>
            <a:r>
              <a:rPr lang="en-US" altLang="en-US" sz="1600" dirty="0">
                <a:solidFill>
                  <a:schemeClr val="tx2"/>
                </a:solidFill>
              </a:rPr>
              <a:t>The New York Times, 6/8/2010</a:t>
            </a:r>
          </a:p>
        </p:txBody>
      </p:sp>
      <p:cxnSp>
        <p:nvCxnSpPr>
          <p:cNvPr id="187396" name="Straight Connector 4"/>
          <p:cNvCxnSpPr>
            <a:cxnSpLocks noChangeShapeType="1"/>
          </p:cNvCxnSpPr>
          <p:nvPr/>
        </p:nvCxnSpPr>
        <p:spPr bwMode="auto">
          <a:xfrm>
            <a:off x="0" y="3886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1"/>
          <p:cNvSpPr>
            <a:spLocks noGrp="1"/>
          </p:cNvSpPr>
          <p:nvPr>
            <p:ph type="title"/>
          </p:nvPr>
        </p:nvSpPr>
        <p:spPr>
          <a:xfrm>
            <a:off x="0" y="0"/>
            <a:ext cx="9144000" cy="1752600"/>
          </a:xfrm>
        </p:spPr>
        <p:txBody>
          <a:bodyPr/>
          <a:lstStyle/>
          <a:p>
            <a:r>
              <a:rPr lang="en-US" altLang="en-US" sz="4200" b="1" dirty="0"/>
              <a:t>“They hate us because of things they see us doing to their part of the world</a:t>
            </a:r>
            <a:r>
              <a:rPr lang="en-US" altLang="en-US" sz="4000" b="1" dirty="0"/>
              <a:t> that they definitely do not like</a:t>
            </a:r>
            <a:r>
              <a:rPr lang="en-US" altLang="en-US" sz="4200" b="1" dirty="0"/>
              <a:t>”</a:t>
            </a:r>
          </a:p>
        </p:txBody>
      </p:sp>
      <p:sp>
        <p:nvSpPr>
          <p:cNvPr id="188419" name="Content Placeholder 2"/>
          <p:cNvSpPr>
            <a:spLocks noGrp="1"/>
          </p:cNvSpPr>
          <p:nvPr>
            <p:ph idx="1"/>
          </p:nvPr>
        </p:nvSpPr>
        <p:spPr>
          <a:xfrm>
            <a:off x="0" y="1828800"/>
            <a:ext cx="9144000" cy="5029200"/>
          </a:xfrm>
        </p:spPr>
        <p:txBody>
          <a:bodyPr/>
          <a:lstStyle/>
          <a:p>
            <a:r>
              <a:rPr lang="en-US" altLang="en-US" sz="2800" dirty="0"/>
              <a:t>“So we will mercilessly, viciously, effectively attack and destroy all kinds of symptoms. When the rubble has settled and the dust is gone, the disease is still going to be out there untouched. Because we don't want to look at why, why it is that all of these people hate us. It's not because of freedom. It's not because Britney Spears has a belly button or because we export hamburgers. They hate us because of things they see us doing to their part of the world that they definitely do not like.” </a:t>
            </a:r>
            <a:r>
              <a:rPr lang="en-US" altLang="en-US" sz="1800" dirty="0"/>
              <a:t>---Edward Peck, former chief of mission at the American embassy in Iraq, former ambassador to </a:t>
            </a:r>
            <a:r>
              <a:rPr lang="en-US" altLang="en-US" sz="1800" i="1" dirty="0"/>
              <a:t>Mauritania</a:t>
            </a:r>
            <a:r>
              <a:rPr lang="en-US" altLang="en-US" sz="1800" dirty="0"/>
              <a:t>, deputy director of covert intelligence programs at the State Department and deputy director of the White House Task Force on Terrorism in the Reagan Administration, in a CNN interview on October 11, 2001.</a:t>
            </a:r>
          </a:p>
          <a:p>
            <a:pPr>
              <a:buFontTx/>
              <a:buNone/>
            </a:pPr>
            <a:r>
              <a:rPr lang="en-US" altLang="en-US" sz="1200" dirty="0"/>
              <a:t>Leonard Fein, “If We Judge a Man by His Words,” </a:t>
            </a:r>
            <a:r>
              <a:rPr lang="en-US" altLang="en-US" sz="1200" i="1" dirty="0"/>
              <a:t>Forward</a:t>
            </a:r>
            <a:r>
              <a:rPr lang="en-US" altLang="en-US" sz="1200" dirty="0"/>
              <a:t>, New York, 4/4/2008 (Vol. 111, </a:t>
            </a:r>
            <a:r>
              <a:rPr lang="en-US" altLang="en-US" sz="1200" dirty="0" err="1"/>
              <a:t>Iss</a:t>
            </a:r>
            <a:r>
              <a:rPr lang="en-US" altLang="en-US" sz="1200" dirty="0"/>
              <a:t>. 31699; pg. 14, 1 </a:t>
            </a:r>
            <a:r>
              <a:rPr lang="en-US" altLang="en-US" sz="1200" dirty="0" err="1"/>
              <a:t>pgs</a:t>
            </a:r>
            <a:r>
              <a:rPr lang="en-US" altLang="en-US" sz="1200" dirty="0"/>
              <a:t>).</a:t>
            </a:r>
          </a:p>
          <a:p>
            <a:endParaRPr lang="en-US" altLang="en-US" dirty="0"/>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Hillaryandsu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6425" y="0"/>
            <a:ext cx="345757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3" name="Rectangle 3"/>
          <p:cNvSpPr>
            <a:spLocks noChangeArrowheads="1"/>
          </p:cNvSpPr>
          <p:nvPr/>
        </p:nvSpPr>
        <p:spPr bwMode="auto">
          <a:xfrm>
            <a:off x="5686425" y="2514600"/>
            <a:ext cx="345757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dirty="0"/>
              <a:t>“Hillary Clinton kissing </a:t>
            </a:r>
            <a:r>
              <a:rPr lang="en-US" altLang="en-US" dirty="0" err="1"/>
              <a:t>Suha</a:t>
            </a:r>
            <a:r>
              <a:rPr lang="en-US" altLang="en-US" dirty="0"/>
              <a:t> Arafat [wife of Palestinian President Arafat], a November 1999 political mistake that she recovered from”</a:t>
            </a:r>
            <a:r>
              <a:rPr lang="en-US" altLang="en-US" sz="3600" dirty="0"/>
              <a:t> </a:t>
            </a:r>
          </a:p>
          <a:p>
            <a:pPr eaLnBrk="1" hangingPunct="1">
              <a:spcBef>
                <a:spcPct val="0"/>
              </a:spcBef>
              <a:buFontTx/>
              <a:buNone/>
            </a:pPr>
            <a:r>
              <a:rPr lang="en-US" altLang="en-US" sz="1800" dirty="0"/>
              <a:t>Source: Wikipedia, 3/20/2008, </a:t>
            </a:r>
            <a:r>
              <a:rPr lang="en-US" altLang="en-US" sz="100" dirty="0"/>
              <a:t>http://en.wikipedia.org/wiki/United_States_Senate_election_in_New_York%2C_2000 </a:t>
            </a:r>
          </a:p>
          <a:p>
            <a:pPr eaLnBrk="1" hangingPunct="1">
              <a:spcBef>
                <a:spcPct val="0"/>
              </a:spcBef>
              <a:buFontTx/>
              <a:buNone/>
            </a:pPr>
            <a:r>
              <a:rPr lang="en-US" altLang="en-US" sz="100" dirty="0"/>
              <a:t>http://en.wikipedia.org/wiki/Image:Hillaryandsuha.jpg</a:t>
            </a:r>
          </a:p>
        </p:txBody>
      </p:sp>
      <p:sp>
        <p:nvSpPr>
          <p:cNvPr id="189444" name="Text Box 4"/>
          <p:cNvSpPr txBox="1">
            <a:spLocks noChangeArrowheads="1"/>
          </p:cNvSpPr>
          <p:nvPr/>
        </p:nvSpPr>
        <p:spPr bwMode="auto">
          <a:xfrm>
            <a:off x="0" y="0"/>
            <a:ext cx="3590925"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b="1" dirty="0">
                <a:solidFill>
                  <a:schemeClr val="tx2"/>
                </a:solidFill>
              </a:rPr>
              <a:t>Hillary Clinton's rival defends handshake with Arafat</a:t>
            </a:r>
            <a:br>
              <a:rPr lang="en-US" altLang="en-US" sz="2000" b="1" dirty="0">
                <a:solidFill>
                  <a:schemeClr val="tx2"/>
                </a:solidFill>
              </a:rPr>
            </a:br>
            <a:r>
              <a:rPr lang="en-US" altLang="en-US" sz="1800" dirty="0"/>
              <a:t>NEW YORK (AP) -- First the kiss, now the handshake. Hillary Rodham Clinton's rival for New York's open senate seat found himself under fire after a photograph of him shaking Palestinian leader Yasser Arafat's hand two years ago resurfaced. </a:t>
            </a:r>
            <a:r>
              <a:rPr lang="en-US" altLang="en-US" sz="100" dirty="0"/>
              <a:t>he photograph, which appeared in Sunday's New York Post, was taken by a White House photographer in 1998 when Rep. Rick Lazio visited the Mideast with President Clinton and other U.S. officials</a:t>
            </a:r>
            <a:r>
              <a:rPr lang="en-US" altLang="en-US" sz="200" dirty="0"/>
              <a:t>.</a:t>
            </a:r>
            <a:r>
              <a:rPr lang="en-US" altLang="en-US" sz="2000" dirty="0"/>
              <a:t> </a:t>
            </a:r>
            <a:r>
              <a:rPr lang="fr-FR" altLang="en-US" sz="1800" dirty="0"/>
              <a:t>Source: CNN, 9/11/2000</a:t>
            </a:r>
            <a:r>
              <a:rPr lang="fr-FR" altLang="en-US" sz="1200" dirty="0"/>
              <a:t>, </a:t>
            </a:r>
            <a:r>
              <a:rPr lang="fr-FR" altLang="en-US" sz="100" dirty="0">
                <a:hlinkClick r:id="rId3"/>
              </a:rPr>
              <a:t>http://archives.cnn.com/2000/ALLPOLITICS/stories/09/11/lazio.arafat.ap/</a:t>
            </a:r>
            <a:endParaRPr lang="fr-FR" altLang="en-US" sz="100" dirty="0"/>
          </a:p>
          <a:p>
            <a:pPr eaLnBrk="1" hangingPunct="1">
              <a:spcBef>
                <a:spcPct val="0"/>
              </a:spcBef>
              <a:buFontTx/>
              <a:buNone/>
            </a:pPr>
            <a:endParaRPr lang="fr-FR" altLang="en-US" sz="100" dirty="0"/>
          </a:p>
        </p:txBody>
      </p:sp>
      <p:sp>
        <p:nvSpPr>
          <p:cNvPr id="189445" name="Line 5"/>
          <p:cNvSpPr>
            <a:spLocks noChangeShapeType="1"/>
          </p:cNvSpPr>
          <p:nvPr/>
        </p:nvSpPr>
        <p:spPr bwMode="auto">
          <a:xfrm>
            <a:off x="5686425" y="2500313"/>
            <a:ext cx="0" cy="43576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89446" name="Picture 7" descr="Lazio shakes hands with Yasser Araf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0925" y="0"/>
            <a:ext cx="20955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2981325"/>
            <a:ext cx="5686425" cy="3724275"/>
          </a:xfrm>
          <a:prstGeom prst="rect">
            <a:avLst/>
          </a:prstGeom>
        </p:spPr>
        <p:txBody>
          <a:bodyPr>
            <a:spAutoFit/>
          </a:bodyPr>
          <a:lstStyle/>
          <a:p>
            <a:pPr>
              <a:defRPr/>
            </a:pPr>
            <a:r>
              <a:rPr lang="en-US" sz="3200" b="1" dirty="0">
                <a:solidFill>
                  <a:srgbClr val="FFFF00"/>
                </a:solidFill>
              </a:rPr>
              <a:t>The flashpoint in the area of foreign policy in the New York Senate race can be summed up in one word: Israel</a:t>
            </a:r>
          </a:p>
          <a:p>
            <a:pPr>
              <a:defRPr/>
            </a:pPr>
            <a:r>
              <a:rPr lang="en-US" sz="1800" dirty="0">
                <a:solidFill>
                  <a:srgbClr val="FFFFFF"/>
                </a:solidFill>
              </a:rPr>
              <a:t>Rick Lazio and Hillary Rodham Clinton disagree more sharply about other foreign-policy issues - such as whether the United States should be isolationist or try to be the world's policeman - but the Mideast, and the quest for the Jewish vote, has gotten most of the attention. New York Post, 10/31/2000</a:t>
            </a:r>
            <a:r>
              <a:rPr lang="en-US" sz="1050" dirty="0">
                <a:solidFill>
                  <a:srgbClr val="FFFFFF"/>
                </a:solidFill>
              </a:rPr>
              <a:t>, </a:t>
            </a:r>
            <a:r>
              <a:rPr lang="en-US" sz="1050" dirty="0">
                <a:solidFill>
                  <a:srgbClr val="FFFFFF"/>
                </a:solidFill>
                <a:hlinkClick r:id="rId5"/>
              </a:rPr>
              <a:t>http://www.nypost.com/p/news/item_UufpsL70tsPX9r8UBXCOxO</a:t>
            </a:r>
            <a:r>
              <a:rPr lang="en-US" sz="1050" dirty="0">
                <a:solidFill>
                  <a:srgbClr val="FFFFFF"/>
                </a:solidFill>
              </a:rPr>
              <a:t> </a:t>
            </a:r>
          </a:p>
        </p:txBody>
      </p:sp>
      <p:sp>
        <p:nvSpPr>
          <p:cNvPr id="189448" name="Rectangle 6"/>
          <p:cNvSpPr>
            <a:spLocks noChangeArrowheads="1"/>
          </p:cNvSpPr>
          <p:nvPr/>
        </p:nvSpPr>
        <p:spPr bwMode="auto">
          <a:xfrm>
            <a:off x="3590925" y="2522538"/>
            <a:ext cx="2200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a:solidFill>
                  <a:schemeClr val="tx2"/>
                </a:solidFill>
              </a:rPr>
              <a:t>Lazio's controversial handshake with Arafat</a:t>
            </a:r>
          </a:p>
        </p:txBody>
      </p:sp>
      <p:cxnSp>
        <p:nvCxnSpPr>
          <p:cNvPr id="189449" name="Straight Connector 8"/>
          <p:cNvCxnSpPr>
            <a:cxnSpLocks noChangeShapeType="1"/>
          </p:cNvCxnSpPr>
          <p:nvPr/>
        </p:nvCxnSpPr>
        <p:spPr bwMode="auto">
          <a:xfrm>
            <a:off x="3590925" y="2514600"/>
            <a:ext cx="0" cy="59213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9450" name="Straight Connector 10"/>
          <p:cNvCxnSpPr>
            <a:cxnSpLocks noChangeShapeType="1"/>
          </p:cNvCxnSpPr>
          <p:nvPr/>
        </p:nvCxnSpPr>
        <p:spPr bwMode="auto">
          <a:xfrm>
            <a:off x="3590925" y="3106738"/>
            <a:ext cx="20955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89451" name="Rectangle 11"/>
          <p:cNvSpPr>
            <a:spLocks noChangeArrowheads="1"/>
          </p:cNvSpPr>
          <p:nvPr/>
        </p:nvSpPr>
        <p:spPr bwMode="auto">
          <a:xfrm>
            <a:off x="3590925" y="2286000"/>
            <a:ext cx="22018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800"/>
              <a:t>http://news.bbc.co.uk/2/hi/americas/923248.stm</a:t>
            </a:r>
          </a:p>
        </p:txBody>
      </p:sp>
    </p:spTree>
  </p:cSld>
  <p:clrMapOvr>
    <a:masterClrMapping/>
  </p:clrMapOvr>
  <p:transition spd="slow"/>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p:cNvSpPr>
            <a:spLocks noGrp="1"/>
          </p:cNvSpPr>
          <p:nvPr>
            <p:ph type="title"/>
          </p:nvPr>
        </p:nvSpPr>
        <p:spPr>
          <a:xfrm>
            <a:off x="0" y="0"/>
            <a:ext cx="9144000" cy="2057401"/>
          </a:xfrm>
        </p:spPr>
        <p:txBody>
          <a:bodyPr/>
          <a:lstStyle/>
          <a:p>
            <a:pPr algn="l">
              <a:spcBef>
                <a:spcPct val="20000"/>
              </a:spcBef>
            </a:pPr>
            <a:r>
              <a:rPr lang="en-US" sz="3200" b="1" dirty="0"/>
              <a:t>“I’ve proudly stood with the State of Israel for my entire career, making sure it always has the resources it needs to maintain its qualitative military edge”—</a:t>
            </a:r>
            <a:r>
              <a:rPr lang="en-US" sz="1800" dirty="0">
                <a:solidFill>
                  <a:schemeClr val="tx1"/>
                </a:solidFill>
              </a:rPr>
              <a:t>Hillary Clinton, JTA, 4/18/2016, </a:t>
            </a:r>
            <a:r>
              <a:rPr lang="en-US" sz="300" dirty="0">
                <a:hlinkClick r:id="rId2"/>
              </a:rPr>
              <a:t>http://www.jta.org/2016/04/18/news-opinion/united-states/ahead-of-ny-primary-hillary-clinton-links-her-policies-to-ancient-lessons-of-passover</a:t>
            </a:r>
            <a:r>
              <a:rPr lang="en-US" sz="300" dirty="0"/>
              <a:t>  </a:t>
            </a:r>
            <a:br>
              <a:rPr lang="en-US" sz="1000" dirty="0"/>
            </a:br>
            <a:endParaRPr lang="en-US" altLang="en-US" sz="1000" b="1" dirty="0"/>
          </a:p>
        </p:txBody>
      </p:sp>
      <p:sp>
        <p:nvSpPr>
          <p:cNvPr id="190467" name="Content Placeholder 2"/>
          <p:cNvSpPr>
            <a:spLocks noGrp="1"/>
          </p:cNvSpPr>
          <p:nvPr>
            <p:ph idx="1"/>
          </p:nvPr>
        </p:nvSpPr>
        <p:spPr>
          <a:xfrm>
            <a:off x="-2" y="1964611"/>
            <a:ext cx="5903553" cy="3985418"/>
          </a:xfrm>
        </p:spPr>
        <p:txBody>
          <a:bodyPr/>
          <a:lstStyle/>
          <a:p>
            <a:pPr marL="0" indent="0">
              <a:buFontTx/>
              <a:buNone/>
            </a:pPr>
            <a:r>
              <a:rPr lang="en-US" altLang="en-US" sz="1800" dirty="0"/>
              <a:t>“</a:t>
            </a:r>
            <a:r>
              <a:rPr lang="en-US" altLang="en-US" sz="1800" b="1" dirty="0"/>
              <a:t>Haim </a:t>
            </a:r>
            <a:r>
              <a:rPr lang="en-US" altLang="en-US" sz="1800" b="1" dirty="0" err="1"/>
              <a:t>Saban</a:t>
            </a:r>
            <a:r>
              <a:rPr lang="en-US" altLang="en-US" sz="1800" b="1" dirty="0"/>
              <a:t>, who’s a friend, a colleague, a mentor, an inspiration to so many of us </a:t>
            </a:r>
            <a:r>
              <a:rPr lang="en-US" altLang="en-US" sz="1800" dirty="0"/>
              <a:t>here tonight. He certainly has always challenged me to make the most of America’s place in the world and especially our close friendship with Israel... President Obama and I stood before the international community and supported Israel’s right to defend itself from a threat no country would tolerate. The Iron Dome system – invented by Israel, underwritten by America – knocked rockets out of the sky like never before.” </a:t>
            </a:r>
            <a:r>
              <a:rPr lang="en-US" altLang="en-US" sz="1500" dirty="0">
                <a:solidFill>
                  <a:schemeClr val="tx2"/>
                </a:solidFill>
              </a:rPr>
              <a:t>U.S. Secretary of State, November 30, 2012</a:t>
            </a:r>
            <a:r>
              <a:rPr lang="en-US" altLang="en-US" sz="1800" dirty="0"/>
              <a:t>, </a:t>
            </a:r>
            <a:r>
              <a:rPr lang="en-US" altLang="en-US" sz="800" dirty="0">
                <a:hlinkClick r:id="rId3"/>
              </a:rPr>
              <a:t>http://www.state.gov/secretary/rm/2012/11/201343.htm</a:t>
            </a:r>
            <a:r>
              <a:rPr lang="en-US" altLang="en-US" sz="800" dirty="0"/>
              <a:t> </a:t>
            </a:r>
          </a:p>
          <a:p>
            <a:pPr marL="0" indent="0">
              <a:buFontTx/>
              <a:buNone/>
            </a:pPr>
            <a:r>
              <a:rPr lang="en-US" altLang="en-US" sz="2600" b="1" dirty="0">
                <a:solidFill>
                  <a:schemeClr val="tx2"/>
                </a:solidFill>
              </a:rPr>
              <a:t>During 2000 Senate campaign, Hillary Clinton "once took a Yiddish lesson” as a way to relate to her Jewish supporters</a:t>
            </a:r>
            <a:r>
              <a:rPr lang="en-US" altLang="en-US" sz="2000" dirty="0"/>
              <a:t>, </a:t>
            </a:r>
            <a:r>
              <a:rPr lang="en-US" altLang="en-US" sz="1800" dirty="0"/>
              <a:t>Jewish Telegraphic Agency, 12/24/2015, </a:t>
            </a:r>
            <a:r>
              <a:rPr lang="en-US" altLang="en-US" sz="800" dirty="0">
                <a:hlinkClick r:id="rId4"/>
              </a:rPr>
              <a:t>http://www.kveller.com/hillary-clinton-learned-how-to-say-kvell-during-2000-ny-sen-campaign/</a:t>
            </a:r>
            <a:r>
              <a:rPr lang="en-US" altLang="en-US" sz="800" dirty="0"/>
              <a:t> </a:t>
            </a:r>
            <a:r>
              <a:rPr lang="en-US" altLang="en-US" sz="1100" dirty="0"/>
              <a:t>  , </a:t>
            </a:r>
            <a:r>
              <a:rPr lang="en-US" altLang="en-US" sz="1800" dirty="0"/>
              <a:t>CPAN, 11/8/2001</a:t>
            </a:r>
            <a:r>
              <a:rPr lang="en-US" altLang="en-US" sz="1100" dirty="0"/>
              <a:t>,  </a:t>
            </a:r>
            <a:r>
              <a:rPr lang="en-US" altLang="en-US" sz="500" dirty="0">
                <a:hlinkClick r:id="rId5"/>
              </a:rPr>
              <a:t>http://www.c-span.org/video/?c4569711/2000-senate-campaign-hillary-clinton-took-yiddish-lesson</a:t>
            </a:r>
            <a:r>
              <a:rPr lang="en-US" altLang="en-US" sz="500" dirty="0"/>
              <a:t> </a:t>
            </a:r>
          </a:p>
        </p:txBody>
      </p:sp>
      <p:pic>
        <p:nvPicPr>
          <p:cNvPr id="190470" name="Picture 7" descr="http://photos1.blogger.com/blogger/7050/620/1600/hillary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3552" y="1905000"/>
            <a:ext cx="3240448" cy="495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1" name="Rectangle 6"/>
          <p:cNvSpPr>
            <a:spLocks noChangeArrowheads="1"/>
          </p:cNvSpPr>
          <p:nvPr/>
        </p:nvSpPr>
        <p:spPr bwMode="auto">
          <a:xfrm>
            <a:off x="5903552" y="1905000"/>
            <a:ext cx="1868848"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600" b="1" dirty="0">
                <a:solidFill>
                  <a:schemeClr val="bg2"/>
                </a:solidFill>
              </a:rPr>
              <a:t>Senator Hillary Rodham Clinton visits the Western Wall</a:t>
            </a:r>
            <a:r>
              <a:rPr lang="en-US" altLang="en-US" b="1" dirty="0">
                <a:solidFill>
                  <a:schemeClr val="bg2"/>
                </a:solidFill>
              </a:rPr>
              <a:t>—</a:t>
            </a:r>
            <a:r>
              <a:rPr lang="en-US" altLang="en-US" sz="1800" b="1" dirty="0">
                <a:solidFill>
                  <a:schemeClr val="bg2"/>
                </a:solidFill>
              </a:rPr>
              <a:t>11/14/2005, </a:t>
            </a:r>
            <a:r>
              <a:rPr lang="en-US" altLang="en-US" sz="200" b="1" dirty="0">
                <a:solidFill>
                  <a:schemeClr val="bg2"/>
                </a:solidFill>
              </a:rPr>
              <a:t>http://gatewaypundit.blogspot.com/2005/11/no-kisses-for-suha-as-hillary-condemns.html</a:t>
            </a:r>
            <a:endParaRPr lang="en-US" altLang="en-US" sz="200" dirty="0">
              <a:solidFill>
                <a:schemeClr val="bg2"/>
              </a:solidFill>
            </a:endParaRPr>
          </a:p>
        </p:txBody>
      </p:sp>
      <p:cxnSp>
        <p:nvCxnSpPr>
          <p:cNvPr id="190472" name="Straight Connector 2"/>
          <p:cNvCxnSpPr>
            <a:cxnSpLocks noChangeShapeType="1"/>
          </p:cNvCxnSpPr>
          <p:nvPr/>
        </p:nvCxnSpPr>
        <p:spPr bwMode="auto">
          <a:xfrm>
            <a:off x="0" y="1905000"/>
            <a:ext cx="590355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1" y="4800600"/>
            <a:ext cx="590355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defRPr/>
            </a:pPr>
            <a:r>
              <a:rPr lang="en-US" sz="3200" b="1" dirty="0">
                <a:latin typeface="+mn-lt"/>
                <a:ea typeface="+mn-ea"/>
                <a:cs typeface="+mn-cs"/>
              </a:rPr>
              <a:t>EXCERPTS from Secretary of State Hillary Clinton speech to AIPAC Policy Conference 2010</a:t>
            </a:r>
            <a:endParaRPr lang="en-US" sz="3200" dirty="0"/>
          </a:p>
        </p:txBody>
      </p:sp>
      <p:sp>
        <p:nvSpPr>
          <p:cNvPr id="191491" name="Content Placeholder 2"/>
          <p:cNvSpPr>
            <a:spLocks noGrp="1"/>
          </p:cNvSpPr>
          <p:nvPr>
            <p:ph idx="1"/>
          </p:nvPr>
        </p:nvSpPr>
        <p:spPr>
          <a:xfrm>
            <a:off x="0" y="1219200"/>
            <a:ext cx="9144000" cy="5638800"/>
          </a:xfrm>
        </p:spPr>
        <p:txBody>
          <a:bodyPr/>
          <a:lstStyle/>
          <a:p>
            <a:r>
              <a:rPr lang="en-US" altLang="en-US" sz="1300" dirty="0"/>
              <a:t>"Given the shared challenges we face, the relationship between the United States and Israel has never been more important. The United States has long recognized that a strong and secure Israel is vital to our own strategic interests. We know that the forces that threaten Israel also threatened the United States. And we firmly believe that when we strengthen Israel's security, we strengthen America's security." </a:t>
            </a:r>
          </a:p>
          <a:p>
            <a:r>
              <a:rPr lang="en-US" altLang="en-US" sz="1300" dirty="0"/>
              <a:t>"We know that to make progress in this region, there must be no gap between the United States and Israel on security. And there will not be. For President Obama, for me, and for this entire administration, our commitment to Israel's security and Israel's future is rock solid." </a:t>
            </a:r>
          </a:p>
          <a:p>
            <a:r>
              <a:rPr lang="en-US" altLang="en-US" sz="1300" dirty="0"/>
              <a:t>"Guaranteeing Israel's security is more than a policy position for me. It is a personal commitment that will never waiver." </a:t>
            </a:r>
          </a:p>
          <a:p>
            <a:r>
              <a:rPr lang="en-US" altLang="en-US" sz="1300" dirty="0"/>
              <a:t>"This administration will always stand up for Israel's right to defend itself." </a:t>
            </a:r>
          </a:p>
          <a:p>
            <a:r>
              <a:rPr lang="en-US" altLang="en-US" sz="1300" dirty="0"/>
              <a:t>"The Iranian leadership funds and arms terrorists who have murdered Americans and Israelis alike. </a:t>
            </a:r>
          </a:p>
          <a:p>
            <a:r>
              <a:rPr lang="en-US" altLang="en-US" sz="1300" dirty="0"/>
              <a:t>"The United States is determined to prevent Iran from acquiring nuclear weapons." </a:t>
            </a:r>
          </a:p>
          <a:p>
            <a:r>
              <a:rPr lang="en-US" altLang="en-US" sz="1300" dirty="0"/>
              <a:t>"Our aim is not incremental sanctions, but sanctions that will bite." </a:t>
            </a:r>
          </a:p>
          <a:p>
            <a:r>
              <a:rPr lang="en-US" altLang="en-US" sz="1300" dirty="0"/>
              <a:t>"We will not compromise our commitment to preventing Iran from acquiring these weapons." </a:t>
            </a:r>
          </a:p>
          <a:p>
            <a:r>
              <a:rPr lang="en-US" altLang="en-US" sz="1300" dirty="0"/>
              <a:t>"It is true that heightened security measures have reduced the number of suicide bombings" </a:t>
            </a:r>
          </a:p>
          <a:p>
            <a:r>
              <a:rPr lang="en-US" altLang="en-US" sz="1300" dirty="0"/>
              <a:t>"</a:t>
            </a:r>
            <a:r>
              <a:rPr lang="en-US" altLang="en-US" sz="1300" dirty="0" err="1"/>
              <a:t>Hizballah</a:t>
            </a:r>
            <a:r>
              <a:rPr lang="en-US" altLang="en-US" sz="1300" dirty="0"/>
              <a:t> has amazed tens of thousands of rockets on Israel's northern border. Hamas has a substantial number in Gaza." </a:t>
            </a:r>
          </a:p>
          <a:p>
            <a:r>
              <a:rPr lang="en-US" altLang="en-US" sz="1300" dirty="0"/>
              <a:t>"Our message to Hamas is clear: renounce violence, recognize Israel, and abide by previous signed agreements. And I will repeat today what I have said many times before: Gilad </a:t>
            </a:r>
            <a:r>
              <a:rPr lang="en-US" altLang="en-US" sz="1300" dirty="0" err="1"/>
              <a:t>Shalit</a:t>
            </a:r>
            <a:r>
              <a:rPr lang="en-US" altLang="en-US" sz="1300" dirty="0"/>
              <a:t> must be released immediately and reunited with his family." </a:t>
            </a:r>
          </a:p>
          <a:p>
            <a:r>
              <a:rPr lang="en-US" altLang="en-US" sz="1300" dirty="0"/>
              <a:t>"A comprehensive peace that is real and not a slogan, that is rooted in genuine recognition of Israel's right to exist in peace and security, and that offers the best way to ensure Israel's enduring survival and well-being." </a:t>
            </a:r>
          </a:p>
          <a:p>
            <a:r>
              <a:rPr lang="en-US" altLang="en-US" sz="1300" dirty="0"/>
              <a:t>Regarding Israel's Arab neighbors and the peace process, "their rhetoric must now be backed up by action." </a:t>
            </a:r>
          </a:p>
          <a:p>
            <a:r>
              <a:rPr lang="en-US" altLang="en-US" sz="1300" dirty="0"/>
              <a:t>"We commend Prime Minister Netanyahu for embracing the vision of the two-state solution and for acting to lift road-blocks and east movement throughout the West Bank." </a:t>
            </a:r>
          </a:p>
          <a:p>
            <a:r>
              <a:rPr lang="en-US" altLang="en-US" sz="1300" dirty="0"/>
              <a:t>"From addressing climate change and energy to hunger, poverty and disease, Israel has so much to offer. Look at the spread of high-tech start-ups, the influx of venture capital, the number of Nobel laureates." </a:t>
            </a:r>
          </a:p>
          <a:p>
            <a:r>
              <a:rPr lang="en-US" altLang="en-US" sz="1300" dirty="0"/>
              <a:t>AIPAC, </a:t>
            </a:r>
            <a:r>
              <a:rPr lang="en-US" altLang="en-US" sz="1300" dirty="0">
                <a:hlinkClick r:id="rId2"/>
              </a:rPr>
              <a:t>http://www.aipac.org/PC2010/webPlayer/mon_clinton10.asp</a:t>
            </a:r>
            <a:endParaRPr lang="en-US" altLang="en-US" sz="1300" dirty="0"/>
          </a:p>
          <a:p>
            <a:endParaRPr lang="en-US" altLang="en-US" dirty="0"/>
          </a:p>
        </p:txBody>
      </p:sp>
    </p:spTree>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itle 1"/>
          <p:cNvSpPr>
            <a:spLocks noGrp="1"/>
          </p:cNvSpPr>
          <p:nvPr>
            <p:ph type="title"/>
          </p:nvPr>
        </p:nvSpPr>
        <p:spPr>
          <a:xfrm>
            <a:off x="0" y="0"/>
            <a:ext cx="9144000" cy="1066800"/>
          </a:xfrm>
        </p:spPr>
        <p:txBody>
          <a:bodyPr/>
          <a:lstStyle/>
          <a:p>
            <a:r>
              <a:rPr lang="en-US" altLang="en-US" sz="3200" b="1" dirty="0"/>
              <a:t>EXCERPTS from Secretary of State Hillary Clinton speech to AIPAC Policy Conference 2010</a:t>
            </a:r>
            <a:endParaRPr lang="en-US" altLang="en-US" sz="3200" dirty="0"/>
          </a:p>
        </p:txBody>
      </p:sp>
      <p:sp>
        <p:nvSpPr>
          <p:cNvPr id="192515" name="Content Placeholder 2"/>
          <p:cNvSpPr>
            <a:spLocks noGrp="1"/>
          </p:cNvSpPr>
          <p:nvPr>
            <p:ph idx="1"/>
          </p:nvPr>
        </p:nvSpPr>
        <p:spPr>
          <a:xfrm>
            <a:off x="0" y="1143000"/>
            <a:ext cx="9144000" cy="5715000"/>
          </a:xfrm>
        </p:spPr>
        <p:txBody>
          <a:bodyPr/>
          <a:lstStyle/>
          <a:p>
            <a:r>
              <a:rPr lang="en-US" altLang="en-US" sz="1700" dirty="0"/>
              <a:t>And let me assure you, as I have assured you on previous occasions with large groups like this and small intimate settings, for President Obama and for me, and for this entire Administration, our commitment to Israel's security and Israel's future is rock solid, unwavering, enduring, and forever. (Applause.) </a:t>
            </a:r>
          </a:p>
          <a:p>
            <a:r>
              <a:rPr lang="en-US" altLang="en-US" sz="1700" dirty="0"/>
              <a:t>And why is that? Why is that? Is it because AIPAC can put 7,500 people into a room in the Convention Center? I don't think so. Is it because some of the most active Americans in politics and who care about our government also care about Israel? That's not the explanation. Our countries and our peoples are bound together by our shared values of freedom, equality, democracy, the right to live free from fear, and our common aspirations for a future of peace, security and prosperity, where we can see our children and our children's children, should we be so lucky - </a:t>
            </a:r>
            <a:r>
              <a:rPr lang="en-US" altLang="en-US" sz="1700" b="1" dirty="0">
                <a:solidFill>
                  <a:schemeClr val="tx2"/>
                </a:solidFill>
              </a:rPr>
              <a:t>and as a future mother of the bride [emphasis added]</a:t>
            </a:r>
            <a:r>
              <a:rPr lang="en-US" altLang="en-US" sz="1700" dirty="0"/>
              <a:t>, I'm certainly hoping for that - (applause) - to see those children, those generations come of age in peace, with the opportunity to fulfill their own God-given potentials. </a:t>
            </a:r>
          </a:p>
          <a:p>
            <a:r>
              <a:rPr lang="en-US" altLang="en-US" sz="1700" dirty="0"/>
              <a:t>Americans honor Israel as a homeland for a people too long oppressed and a democracy that has had to defend itself at every turn, a dream nurtured for generations and made real by men and women who refused to bow to the toughest of odds. In Israel's story, we see our own. We see, in fact, the story of all people who struggle for freedom and the right to chart their own destinies. </a:t>
            </a:r>
          </a:p>
          <a:p>
            <a:r>
              <a:rPr lang="en-US" altLang="en-US" sz="1700" dirty="0"/>
              <a:t>That's why it took President Harry Truman only 11 minutes to recognize the new nation of Israel - (applause) - and ever since, our two countries have stood in solidarity. So guaranteeing Israel's security is more than a policy position for me; it is a personal commitment that will never waver. (Applause.). </a:t>
            </a:r>
            <a:r>
              <a:rPr lang="en-US" altLang="en-US" sz="1800" dirty="0"/>
              <a:t>AIPAC, </a:t>
            </a:r>
            <a:r>
              <a:rPr lang="en-US" altLang="en-US" sz="1800" dirty="0">
                <a:hlinkClick r:id="rId2"/>
              </a:rPr>
              <a:t>http://www.aipac.org/PC2010/webPlayer/mon_clinton10.asp</a:t>
            </a:r>
            <a:endParaRPr lang="en-US" altLang="en-US" sz="1800" dirty="0"/>
          </a:p>
        </p:txBody>
      </p:sp>
    </p:spTree>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a:xfrm>
            <a:off x="0" y="0"/>
            <a:ext cx="9144000" cy="1905000"/>
          </a:xfrm>
        </p:spPr>
        <p:txBody>
          <a:bodyPr/>
          <a:lstStyle/>
          <a:p>
            <a:r>
              <a:rPr lang="en-US" altLang="en-US" b="1" dirty="0"/>
              <a:t>It's official - Chelsea Clinton to wed Jewish boyfriend </a:t>
            </a:r>
            <a:br>
              <a:rPr lang="en-US" altLang="en-US" dirty="0"/>
            </a:br>
            <a:r>
              <a:rPr lang="en-US" altLang="en-US" sz="1800" dirty="0"/>
              <a:t>By </a:t>
            </a:r>
            <a:r>
              <a:rPr lang="en-US" altLang="en-US" sz="1800" dirty="0" err="1"/>
              <a:t>Haaretz</a:t>
            </a:r>
            <a:r>
              <a:rPr lang="en-US" altLang="en-US" sz="1800" dirty="0"/>
              <a:t> Service and The Associated Press, 12/1/2009</a:t>
            </a:r>
          </a:p>
        </p:txBody>
      </p:sp>
      <p:sp>
        <p:nvSpPr>
          <p:cNvPr id="193539" name="Content Placeholder 2"/>
          <p:cNvSpPr>
            <a:spLocks noGrp="1"/>
          </p:cNvSpPr>
          <p:nvPr>
            <p:ph idx="1"/>
          </p:nvPr>
        </p:nvSpPr>
        <p:spPr>
          <a:xfrm>
            <a:off x="0" y="1905000"/>
            <a:ext cx="9144000" cy="4953000"/>
          </a:xfrm>
        </p:spPr>
        <p:txBody>
          <a:bodyPr/>
          <a:lstStyle/>
          <a:p>
            <a:r>
              <a:rPr lang="en-US" altLang="en-US" sz="2400" dirty="0"/>
              <a:t>“Chelsea Clinton, the daughter of America's most powerful political couple will soon wed a "member of the tribe," according to various media reports. </a:t>
            </a:r>
            <a:br>
              <a:rPr lang="en-US" altLang="en-US" sz="2400" dirty="0"/>
            </a:br>
            <a:br>
              <a:rPr lang="en-US" altLang="en-US" sz="2400" dirty="0"/>
            </a:br>
            <a:r>
              <a:rPr lang="en-US" altLang="en-US" sz="2400" dirty="0"/>
              <a:t>Clinton is set to marry her Jewish boyfriend Marc </a:t>
            </a:r>
            <a:r>
              <a:rPr lang="en-US" altLang="en-US" sz="2400" dirty="0" err="1"/>
              <a:t>Mezvinsky</a:t>
            </a:r>
            <a:r>
              <a:rPr lang="en-US" altLang="en-US" sz="2400" dirty="0"/>
              <a:t>, ABC News reported on Monday. </a:t>
            </a:r>
            <a:br>
              <a:rPr lang="en-US" altLang="en-US" sz="2400" dirty="0"/>
            </a:br>
            <a:br>
              <a:rPr lang="en-US" altLang="en-US" sz="2400" dirty="0"/>
            </a:br>
            <a:r>
              <a:rPr lang="en-US" altLang="en-US" sz="2400" dirty="0"/>
              <a:t>Clinton, the daughter of former President Bill Clinton and current Secretary of State Hillary Clinton, met </a:t>
            </a:r>
            <a:r>
              <a:rPr lang="en-US" altLang="en-US" sz="2400" dirty="0" err="1"/>
              <a:t>Mezvinsky</a:t>
            </a:r>
            <a:r>
              <a:rPr lang="en-US" altLang="en-US" sz="2400" dirty="0"/>
              <a:t> when both were teenagers in Washington, according to reports. They also both attended Stanford University in California.”</a:t>
            </a:r>
            <a:br>
              <a:rPr lang="en-US" altLang="en-US" dirty="0"/>
            </a:br>
            <a:endParaRPr lang="en-US" altLang="en-US" dirty="0"/>
          </a:p>
        </p:txBody>
      </p:sp>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http://www.aljazeera.net/mritems/images/2008/7/24/1_823606_1_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4038600" y="0"/>
            <a:ext cx="5105400" cy="6940361"/>
          </a:xfrm>
          <a:prstGeom prst="rect">
            <a:avLst/>
          </a:prstGeom>
        </p:spPr>
        <p:txBody>
          <a:bodyPr>
            <a:spAutoFit/>
          </a:bodyPr>
          <a:lstStyle/>
          <a:p>
            <a:pPr>
              <a:defRPr/>
            </a:pPr>
            <a:r>
              <a:rPr lang="en-US" sz="1400" b="1" dirty="0">
                <a:solidFill>
                  <a:schemeClr val="tx2"/>
                </a:solidFill>
                <a:effectLst>
                  <a:outerShdw blurRad="38100" dist="38100" dir="2700000" algn="tl">
                    <a:srgbClr val="000000">
                      <a:alpha val="43137"/>
                    </a:srgbClr>
                  </a:outerShdw>
                </a:effectLst>
                <a:cs typeface="Arial" pitchFamily="34" charset="0"/>
              </a:rPr>
              <a:t>“It is critical that we send a message around the world we will stand with Israel, we want them around not just for 60 years, but for 600 years. </a:t>
            </a:r>
            <a:r>
              <a:rPr lang="en-US" sz="1400" b="1" dirty="0">
                <a:solidFill>
                  <a:schemeClr val="tx2"/>
                </a:solidFill>
                <a:effectLst>
                  <a:outerShdw blurRad="38100" dist="38100" dir="2700000" algn="tl">
                    <a:srgbClr val="000000">
                      <a:alpha val="43137"/>
                    </a:srgbClr>
                  </a:outerShdw>
                </a:effectLst>
              </a:rPr>
              <a:t>And when I am president of the United States they will have an unwavering ally in me.</a:t>
            </a:r>
            <a:r>
              <a:rPr lang="en-US" sz="1400" b="1" dirty="0">
                <a:solidFill>
                  <a:schemeClr val="tx2"/>
                </a:solidFill>
                <a:effectLst>
                  <a:outerShdw blurRad="38100" dist="38100" dir="2700000" algn="tl">
                    <a:srgbClr val="000000">
                      <a:alpha val="43137"/>
                    </a:srgbClr>
                  </a:outerShdw>
                </a:effectLst>
                <a:cs typeface="Arial" pitchFamily="34" charset="0"/>
              </a:rPr>
              <a:t>” </a:t>
            </a:r>
            <a:r>
              <a:rPr lang="en-US" sz="1400" dirty="0">
                <a:solidFill>
                  <a:schemeClr val="bg2"/>
                </a:solidFill>
                <a:cs typeface="Arial" pitchFamily="34" charset="0"/>
              </a:rPr>
              <a:t>--- </a:t>
            </a:r>
            <a:r>
              <a:rPr lang="en-US" sz="1400" dirty="0">
                <a:solidFill>
                  <a:schemeClr val="bg2"/>
                </a:solidFill>
                <a:effectLst>
                  <a:outerShdw blurRad="38100" dist="38100" dir="2700000" algn="tl">
                    <a:srgbClr val="000000">
                      <a:alpha val="43137"/>
                    </a:srgbClr>
                  </a:outerShdw>
                </a:effectLst>
                <a:cs typeface="Arial" pitchFamily="34" charset="0"/>
              </a:rPr>
              <a:t>Democratic presidential candidate Barack Obama (CNN.com, 5/8/2008)</a:t>
            </a:r>
          </a:p>
          <a:p>
            <a:pPr>
              <a:defRPr/>
            </a:pPr>
            <a:r>
              <a:rPr lang="en-US" sz="1500" dirty="0">
                <a:solidFill>
                  <a:schemeClr val="bg2"/>
                </a:solidFill>
                <a:effectLst>
                  <a:outerShdw blurRad="38100" dist="38100" dir="2700000" algn="tl">
                    <a:srgbClr val="000000">
                      <a:alpha val="43137"/>
                    </a:srgbClr>
                  </a:outerShdw>
                </a:effectLst>
                <a:cs typeface="Arial" pitchFamily="34" charset="0"/>
              </a:rPr>
              <a:t> </a:t>
            </a:r>
          </a:p>
          <a:p>
            <a:pPr>
              <a:defRPr/>
            </a:pPr>
            <a:r>
              <a:rPr lang="en-US" sz="1600" b="1" dirty="0">
                <a:solidFill>
                  <a:schemeClr val="tx2"/>
                </a:solidFill>
                <a:effectLst>
                  <a:outerShdw blurRad="38100" dist="38100" dir="2700000" algn="tl">
                    <a:srgbClr val="000000">
                      <a:alpha val="43137"/>
                    </a:srgbClr>
                  </a:outerShdw>
                </a:effectLst>
              </a:rPr>
              <a:t>“I think when this is all over, people are going to say that Barack Obama is the first Jewish president.”</a:t>
            </a:r>
            <a:r>
              <a:rPr lang="en-US" sz="1600" dirty="0">
                <a:solidFill>
                  <a:schemeClr val="bg2"/>
                </a:solidFill>
              </a:rPr>
              <a:t>–--</a:t>
            </a:r>
            <a:r>
              <a:rPr lang="en-US" sz="1400" dirty="0" err="1">
                <a:solidFill>
                  <a:schemeClr val="bg2"/>
                </a:solidFill>
                <a:effectLst>
                  <a:outerShdw blurRad="38100" dist="38100" dir="2700000" algn="tl">
                    <a:srgbClr val="000000">
                      <a:alpha val="43137"/>
                    </a:srgbClr>
                  </a:outerShdw>
                </a:effectLst>
              </a:rPr>
              <a:t>Abner</a:t>
            </a:r>
            <a:r>
              <a:rPr lang="en-US" sz="1400" dirty="0">
                <a:solidFill>
                  <a:schemeClr val="bg2"/>
                </a:solidFill>
                <a:effectLst>
                  <a:outerShdw blurRad="38100" dist="38100" dir="2700000" algn="tl">
                    <a:srgbClr val="000000">
                      <a:alpha val="43137"/>
                    </a:srgbClr>
                  </a:outerShdw>
                </a:effectLst>
              </a:rPr>
              <a:t> </a:t>
            </a:r>
            <a:r>
              <a:rPr lang="en-US" sz="1400" dirty="0" err="1">
                <a:solidFill>
                  <a:schemeClr val="bg2"/>
                </a:solidFill>
                <a:effectLst>
                  <a:outerShdw blurRad="38100" dist="38100" dir="2700000" algn="tl">
                    <a:srgbClr val="000000">
                      <a:alpha val="43137"/>
                    </a:srgbClr>
                  </a:outerShdw>
                </a:effectLst>
              </a:rPr>
              <a:t>Mikva</a:t>
            </a:r>
            <a:r>
              <a:rPr lang="en-US" sz="1400" dirty="0">
                <a:solidFill>
                  <a:schemeClr val="bg2"/>
                </a:solidFill>
                <a:effectLst>
                  <a:outerShdw blurRad="38100" dist="38100" dir="2700000" algn="tl">
                    <a:srgbClr val="000000">
                      <a:alpha val="43137"/>
                    </a:srgbClr>
                  </a:outerShdw>
                </a:effectLst>
              </a:rPr>
              <a:t>, </a:t>
            </a:r>
            <a:r>
              <a:rPr lang="en-US" sz="1400" dirty="0">
                <a:solidFill>
                  <a:schemeClr val="bg2"/>
                </a:solidFill>
              </a:rPr>
              <a:t>former Congressman, Federal Judge, and White House Counsel to President Bill Clinton, Pauline </a:t>
            </a:r>
            <a:r>
              <a:rPr lang="en-US" sz="1400" dirty="0" err="1">
                <a:solidFill>
                  <a:schemeClr val="bg2"/>
                </a:solidFill>
              </a:rPr>
              <a:t>Dubkin</a:t>
            </a:r>
            <a:r>
              <a:rPr lang="en-US" sz="1400" dirty="0">
                <a:solidFill>
                  <a:schemeClr val="bg2"/>
                </a:solidFill>
              </a:rPr>
              <a:t> </a:t>
            </a:r>
            <a:r>
              <a:rPr lang="en-US" sz="1400" dirty="0" err="1">
                <a:solidFill>
                  <a:schemeClr val="bg2"/>
                </a:solidFill>
              </a:rPr>
              <a:t>Yearwood</a:t>
            </a:r>
            <a:r>
              <a:rPr lang="en-US" sz="1400" dirty="0">
                <a:solidFill>
                  <a:schemeClr val="bg2"/>
                </a:solidFill>
              </a:rPr>
              <a:t> , “Obama and the Jews,” Chicago Jewish News, 10/24/2008, </a:t>
            </a:r>
            <a:r>
              <a:rPr lang="en-US" sz="1000" dirty="0">
                <a:solidFill>
                  <a:schemeClr val="bg2"/>
                </a:solidFill>
                <a:hlinkClick r:id="rId4"/>
              </a:rPr>
              <a:t>http://www.chicagojewishnews.com/story.htm?sid=212226&amp;id=252218</a:t>
            </a:r>
            <a:endParaRPr lang="en-US" sz="1000" dirty="0">
              <a:solidFill>
                <a:schemeClr val="bg2"/>
              </a:solidFill>
            </a:endParaRPr>
          </a:p>
          <a:p>
            <a:pPr>
              <a:defRPr/>
            </a:pPr>
            <a:endParaRPr lang="en-US" sz="900" b="1" dirty="0">
              <a:solidFill>
                <a:schemeClr val="tx2"/>
              </a:solidFill>
              <a:effectLst>
                <a:outerShdw blurRad="38100" dist="38100" dir="2700000" algn="tl">
                  <a:srgbClr val="000000">
                    <a:alpha val="43137"/>
                  </a:srgbClr>
                </a:outerShdw>
              </a:effectLst>
            </a:endParaRPr>
          </a:p>
          <a:p>
            <a:pPr>
              <a:defRPr/>
            </a:pPr>
            <a:r>
              <a:rPr lang="en-US" sz="1400" b="1" dirty="0">
                <a:solidFill>
                  <a:schemeClr val="tx2"/>
                </a:solidFill>
                <a:effectLst>
                  <a:outerShdw blurRad="38100" dist="38100" dir="2700000" algn="tl">
                    <a:srgbClr val="000000">
                      <a:alpha val="43137"/>
                    </a:srgbClr>
                  </a:outerShdw>
                </a:effectLst>
              </a:rPr>
              <a:t>“I've got a Chief of Staff named </a:t>
            </a:r>
            <a:r>
              <a:rPr lang="en-US" sz="1400" b="1" dirty="0" err="1">
                <a:solidFill>
                  <a:schemeClr val="tx2"/>
                </a:solidFill>
                <a:effectLst>
                  <a:outerShdw blurRad="38100" dist="38100" dir="2700000" algn="tl">
                    <a:srgbClr val="000000">
                      <a:alpha val="43137"/>
                    </a:srgbClr>
                  </a:outerShdw>
                </a:effectLst>
              </a:rPr>
              <a:t>Rahm</a:t>
            </a:r>
            <a:r>
              <a:rPr lang="en-US" sz="1400" b="1" dirty="0">
                <a:solidFill>
                  <a:schemeClr val="tx2"/>
                </a:solidFill>
                <a:effectLst>
                  <a:outerShdw blurRad="38100" dist="38100" dir="2700000" algn="tl">
                    <a:srgbClr val="000000">
                      <a:alpha val="43137"/>
                    </a:srgbClr>
                  </a:outerShdw>
                </a:effectLst>
              </a:rPr>
              <a:t> Israel Emmanuel. My top political advisor is somebody who is a descendent of Holocaust survivors. My closeness to the Jewish American community was probably what propelled me to the U.S. Senate”</a:t>
            </a:r>
            <a:r>
              <a:rPr lang="en-US" sz="1400" b="1" dirty="0">
                <a:solidFill>
                  <a:schemeClr val="bg2"/>
                </a:solidFill>
                <a:effectLst>
                  <a:outerShdw blurRad="38100" dist="38100" dir="2700000" algn="tl">
                    <a:srgbClr val="000000">
                      <a:alpha val="43137"/>
                    </a:srgbClr>
                  </a:outerShdw>
                </a:effectLst>
              </a:rPr>
              <a:t>---</a:t>
            </a:r>
            <a:r>
              <a:rPr lang="en-US" sz="1400" dirty="0">
                <a:solidFill>
                  <a:schemeClr val="bg2"/>
                </a:solidFill>
              </a:rPr>
              <a:t>President Obama, </a:t>
            </a:r>
            <a:r>
              <a:rPr lang="en-US" sz="1400" dirty="0" err="1">
                <a:solidFill>
                  <a:schemeClr val="bg2"/>
                </a:solidFill>
              </a:rPr>
              <a:t>Haaretz</a:t>
            </a:r>
            <a:r>
              <a:rPr lang="en-US" sz="1400" dirty="0">
                <a:solidFill>
                  <a:schemeClr val="bg2"/>
                </a:solidFill>
              </a:rPr>
              <a:t>, 7/10/2010, </a:t>
            </a:r>
            <a:r>
              <a:rPr lang="en-US" sz="900" dirty="0">
                <a:solidFill>
                  <a:schemeClr val="bg2"/>
                </a:solidFill>
                <a:hlinkClick r:id="rId5"/>
              </a:rPr>
              <a:t>http://www.haaretz.com/news/diplomacy-defense/obama-israelis-suspicious-of-me-because-my-middle-name-is-hussein-1.300793</a:t>
            </a:r>
            <a:r>
              <a:rPr lang="en-US" sz="900" dirty="0">
                <a:solidFill>
                  <a:schemeClr val="bg2"/>
                </a:solidFill>
              </a:rPr>
              <a:t> </a:t>
            </a:r>
          </a:p>
          <a:p>
            <a:pPr>
              <a:defRPr/>
            </a:pPr>
            <a:endParaRPr lang="en-US" sz="900" b="1" dirty="0">
              <a:solidFill>
                <a:schemeClr val="tx2"/>
              </a:solidFill>
            </a:endParaRPr>
          </a:p>
          <a:p>
            <a:pPr>
              <a:defRPr/>
            </a:pPr>
            <a:r>
              <a:rPr lang="en-US" sz="1600" b="1" dirty="0">
                <a:solidFill>
                  <a:schemeClr val="tx2"/>
                </a:solidFill>
                <a:effectLst>
                  <a:outerShdw blurRad="38100" dist="38100" dir="2700000" algn="tl">
                    <a:srgbClr val="000000">
                      <a:alpha val="43137"/>
                    </a:srgbClr>
                  </a:outerShdw>
                </a:effectLst>
              </a:rPr>
              <a:t>“Obama to pick Jew for Supreme Court”--</a:t>
            </a:r>
            <a:r>
              <a:rPr lang="en-US" sz="1600" dirty="0">
                <a:solidFill>
                  <a:schemeClr val="bg2"/>
                </a:solidFill>
              </a:rPr>
              <a:t>Jerusalem Post, 5/10/2010</a:t>
            </a:r>
            <a:r>
              <a:rPr lang="en-US" sz="1500" dirty="0">
                <a:solidFill>
                  <a:schemeClr val="bg2"/>
                </a:solidFill>
              </a:rPr>
              <a:t>, </a:t>
            </a:r>
            <a:r>
              <a:rPr lang="en-US" sz="900" dirty="0">
                <a:solidFill>
                  <a:schemeClr val="bg2"/>
                </a:solidFill>
                <a:hlinkClick r:id="rId6"/>
              </a:rPr>
              <a:t>http://www.jpost.com/JewishWorld/JewishNews/Article.aspx?id=175155</a:t>
            </a:r>
            <a:r>
              <a:rPr lang="en-US" sz="900" dirty="0">
                <a:solidFill>
                  <a:schemeClr val="bg2"/>
                </a:solidFill>
              </a:rPr>
              <a:t> </a:t>
            </a:r>
          </a:p>
          <a:p>
            <a:pPr>
              <a:defRPr/>
            </a:pPr>
            <a:endParaRPr lang="en-US" sz="900" b="1" dirty="0">
              <a:solidFill>
                <a:schemeClr val="tx2"/>
              </a:solidFill>
            </a:endParaRPr>
          </a:p>
          <a:p>
            <a:pPr>
              <a:defRPr/>
            </a:pPr>
            <a:r>
              <a:rPr lang="en-US" sz="1400" b="1" dirty="0">
                <a:solidFill>
                  <a:schemeClr val="tx2"/>
                </a:solidFill>
                <a:effectLst>
                  <a:outerShdw blurRad="38100" dist="38100" dir="2700000" algn="tl">
                    <a:srgbClr val="000000">
                      <a:alpha val="43137"/>
                    </a:srgbClr>
                  </a:outerShdw>
                </a:effectLst>
              </a:rPr>
              <a:t>"U.S. President Barack Obama on Tuesday picked Jacob Lew, an Orthodox Jew, as the new White House budget chief"--</a:t>
            </a:r>
            <a:r>
              <a:rPr lang="en-US" sz="1600" dirty="0" err="1">
                <a:solidFill>
                  <a:schemeClr val="bg2"/>
                </a:solidFill>
              </a:rPr>
              <a:t>Haaretz</a:t>
            </a:r>
            <a:r>
              <a:rPr lang="en-US" sz="1600" dirty="0">
                <a:solidFill>
                  <a:schemeClr val="bg2"/>
                </a:solidFill>
              </a:rPr>
              <a:t>, 7/13/2010,</a:t>
            </a:r>
            <a:r>
              <a:rPr lang="en-US" sz="1500" dirty="0">
                <a:solidFill>
                  <a:schemeClr val="bg2"/>
                </a:solidFill>
              </a:rPr>
              <a:t> </a:t>
            </a:r>
            <a:r>
              <a:rPr lang="en-US" sz="900" dirty="0">
                <a:solidFill>
                  <a:schemeClr val="bg2"/>
                </a:solidFill>
                <a:hlinkClick r:id="rId7"/>
              </a:rPr>
              <a:t>http://www.haaretz.com/jewish-world/news/obama-nominates-jacob-lew-for-white-house-budget-chief-post-1.301772</a:t>
            </a:r>
            <a:r>
              <a:rPr lang="en-US" sz="900" dirty="0">
                <a:solidFill>
                  <a:schemeClr val="bg2"/>
                </a:solidFill>
              </a:rPr>
              <a:t> </a:t>
            </a:r>
          </a:p>
          <a:p>
            <a:pPr>
              <a:defRPr/>
            </a:pPr>
            <a:endParaRPr lang="en-US" sz="900" dirty="0">
              <a:solidFill>
                <a:schemeClr val="bg2"/>
              </a:solidFill>
            </a:endParaRPr>
          </a:p>
          <a:p>
            <a:pPr>
              <a:defRPr/>
            </a:pPr>
            <a:r>
              <a:rPr lang="en-US" sz="1400" b="1" dirty="0">
                <a:solidFill>
                  <a:schemeClr val="tx2"/>
                </a:solidFill>
              </a:rPr>
              <a:t>“I have shown repeatedly my commitment to Israel’s security and I feel it deeply.... I believe it would be a moral betrayal for the world not to protect and secure a homeland for the Jewish people.”---</a:t>
            </a:r>
            <a:r>
              <a:rPr lang="en-US" sz="1400" dirty="0">
                <a:solidFill>
                  <a:schemeClr val="bg2"/>
                </a:solidFill>
              </a:rPr>
              <a:t>US President Obama, Forward, 1/12/2017, </a:t>
            </a:r>
            <a:r>
              <a:rPr lang="en-US" sz="1000" dirty="0">
                <a:solidFill>
                  <a:schemeClr val="bg2"/>
                </a:solidFill>
                <a:hlinkClick r:id="rId8"/>
              </a:rPr>
              <a:t>http://forward.com/news/359744/barack-obama-s-2-farewells-urging-americans-and-israelis-to-defend-their-va/?attribution=articles-hero-item-text-1</a:t>
            </a:r>
            <a:r>
              <a:rPr lang="en-US" sz="1000" dirty="0">
                <a:solidFill>
                  <a:schemeClr val="bg2"/>
                </a:solidFill>
              </a:rPr>
              <a:t>  </a:t>
            </a:r>
          </a:p>
        </p:txBody>
      </p:sp>
      <p:sp>
        <p:nvSpPr>
          <p:cNvPr id="30725" name="TextBox 8"/>
          <p:cNvSpPr txBox="1">
            <a:spLocks noChangeArrowheads="1"/>
          </p:cNvSpPr>
          <p:nvPr/>
        </p:nvSpPr>
        <p:spPr bwMode="auto">
          <a:xfrm>
            <a:off x="0" y="5873750"/>
            <a:ext cx="3810000" cy="984250"/>
          </a:xfrm>
          <a:prstGeom prst="rect">
            <a:avLst/>
          </a:prstGeom>
          <a:noFill/>
          <a:ln w="9525">
            <a:noFill/>
            <a:miter lim="800000"/>
            <a:headEnd/>
            <a:tailEnd/>
          </a:ln>
        </p:spPr>
        <p:txBody>
          <a:bodyPr>
            <a:spAutoFit/>
          </a:bodyPr>
          <a:lstStyle/>
          <a:p>
            <a:pPr algn="r">
              <a:defRPr/>
            </a:pPr>
            <a:r>
              <a:rPr lang="ar-SA" sz="1300" b="1" dirty="0">
                <a:latin typeface="+mj-lt"/>
              </a:rPr>
              <a:t>أوباما يصلي أمام ما يسميه اليهود حائط المبكى في القدس المحتلة</a:t>
            </a:r>
            <a:endParaRPr lang="en-US" sz="1300" b="1" dirty="0">
              <a:latin typeface="+mj-lt"/>
            </a:endParaRPr>
          </a:p>
          <a:p>
            <a:pPr>
              <a:defRPr/>
            </a:pPr>
            <a:r>
              <a:rPr lang="en-US" sz="1500" b="1" dirty="0">
                <a:solidFill>
                  <a:schemeClr val="tx2"/>
                </a:solidFill>
                <a:latin typeface="+mj-lt"/>
              </a:rPr>
              <a:t>“Obama prays facing what the Jews call the Wailing Wall in occupied Jerusalem”</a:t>
            </a:r>
            <a:r>
              <a:rPr lang="ar-SA" sz="1500" b="1" dirty="0">
                <a:solidFill>
                  <a:schemeClr val="tx2"/>
                </a:solidFill>
                <a:latin typeface="+mj-lt"/>
              </a:rPr>
              <a:t> </a:t>
            </a:r>
            <a:r>
              <a:rPr lang="en-US" sz="1500" dirty="0">
                <a:latin typeface="+mj-lt"/>
              </a:rPr>
              <a:t>[my translation]</a:t>
            </a:r>
            <a:r>
              <a:rPr lang="en-US" sz="1500" b="1" dirty="0">
                <a:latin typeface="+mj-lt"/>
              </a:rPr>
              <a:t>--</a:t>
            </a:r>
            <a:r>
              <a:rPr lang="en-US" sz="1400" i="1" dirty="0" err="1">
                <a:latin typeface="+mj-lt"/>
              </a:rPr>
              <a:t>Aljazeera.net</a:t>
            </a:r>
            <a:r>
              <a:rPr lang="en-US" sz="1400" dirty="0">
                <a:latin typeface="+mj-lt"/>
              </a:rPr>
              <a:t>, 7/21/1429 AH</a:t>
            </a:r>
            <a:r>
              <a:rPr lang="ar-SA" sz="1400" dirty="0">
                <a:latin typeface="+mj-lt"/>
              </a:rPr>
              <a:t> هـ</a:t>
            </a:r>
            <a:endParaRPr lang="en-US" sz="1400" dirty="0">
              <a:latin typeface="+mj-lt"/>
            </a:endParaRPr>
          </a:p>
        </p:txBody>
      </p:sp>
      <p:sp>
        <p:nvSpPr>
          <p:cNvPr id="6" name="TextBox 5"/>
          <p:cNvSpPr txBox="1">
            <a:spLocks noChangeArrowheads="1"/>
          </p:cNvSpPr>
          <p:nvPr/>
        </p:nvSpPr>
        <p:spPr bwMode="auto">
          <a:xfrm>
            <a:off x="22225" y="0"/>
            <a:ext cx="4114800" cy="1538288"/>
          </a:xfrm>
          <a:prstGeom prst="rect">
            <a:avLst/>
          </a:prstGeom>
          <a:noFill/>
          <a:ln w="9525">
            <a:noFill/>
            <a:miter lim="800000"/>
            <a:headEnd/>
            <a:tailEnd/>
          </a:ln>
        </p:spPr>
        <p:txBody>
          <a:bodyPr>
            <a:spAutoFit/>
          </a:bodyPr>
          <a:lstStyle/>
          <a:p>
            <a:pPr>
              <a:defRPr/>
            </a:pPr>
            <a:r>
              <a:rPr lang="en-US" sz="1800" b="1" dirty="0">
                <a:solidFill>
                  <a:schemeClr val="tx2"/>
                </a:solidFill>
                <a:effectLst>
                  <a:outerShdw blurRad="38100" dist="38100" dir="2700000" algn="tl">
                    <a:srgbClr val="000000">
                      <a:alpha val="43137"/>
                    </a:srgbClr>
                  </a:outerShdw>
                </a:effectLst>
              </a:rPr>
              <a:t>“Let me be clear. Israel's security is sacrosanct. It is non-negotiable.”--- </a:t>
            </a:r>
            <a:r>
              <a:rPr lang="en-US" sz="1400" dirty="0">
                <a:solidFill>
                  <a:schemeClr val="tx2"/>
                </a:solidFill>
              </a:rPr>
              <a:t>P</a:t>
            </a:r>
            <a:r>
              <a:rPr lang="en-US" sz="1400" dirty="0">
                <a:solidFill>
                  <a:schemeClr val="tx2"/>
                </a:solidFill>
                <a:effectLst>
                  <a:outerShdw blurRad="38100" dist="38100" dir="2700000" algn="tl">
                    <a:srgbClr val="000000">
                      <a:alpha val="43137"/>
                    </a:srgbClr>
                  </a:outerShdw>
                </a:effectLst>
                <a:cs typeface="Arial" pitchFamily="34" charset="0"/>
              </a:rPr>
              <a:t>residential candidate </a:t>
            </a:r>
            <a:r>
              <a:rPr lang="en-US" sz="1400" dirty="0">
                <a:solidFill>
                  <a:schemeClr val="tx2"/>
                </a:solidFill>
              </a:rPr>
              <a:t>Obama, 6/4/2008</a:t>
            </a:r>
            <a:r>
              <a:rPr lang="en-US" sz="200" dirty="0"/>
              <a:t>, </a:t>
            </a:r>
            <a:r>
              <a:rPr lang="en-US" sz="200" u="sng" dirty="0"/>
              <a:t>http://edition.cnn.com/2008/POLITICS/06/27/obama.aipac/index.html </a:t>
            </a:r>
          </a:p>
          <a:p>
            <a:pPr>
              <a:defRPr/>
            </a:pPr>
            <a:endParaRPr lang="en-US" sz="200" u="sng" dirty="0"/>
          </a:p>
          <a:p>
            <a:pPr>
              <a:defRPr/>
            </a:pPr>
            <a:endParaRPr lang="en-US" sz="600" b="1" dirty="0">
              <a:solidFill>
                <a:schemeClr val="tx2"/>
              </a:solidFill>
              <a:effectLst>
                <a:outerShdw blurRad="38100" dist="38100" dir="2700000" algn="tl">
                  <a:srgbClr val="000000">
                    <a:alpha val="43137"/>
                  </a:srgbClr>
                </a:outerShdw>
              </a:effectLst>
            </a:endParaRPr>
          </a:p>
          <a:p>
            <a:pPr>
              <a:defRPr/>
            </a:pPr>
            <a:r>
              <a:rPr lang="en-US" sz="1400" b="1" dirty="0">
                <a:solidFill>
                  <a:schemeClr val="tx2"/>
                </a:solidFill>
                <a:effectLst>
                  <a:outerShdw blurRad="38100" dist="38100" dir="2700000" algn="tl">
                    <a:srgbClr val="000000">
                      <a:alpha val="43137"/>
                    </a:srgbClr>
                  </a:outerShdw>
                </a:effectLst>
              </a:rPr>
              <a:t>"Obama pushes ahead with plan to rejuvenate black-Jewish alliance"—</a:t>
            </a:r>
            <a:r>
              <a:rPr lang="en-US" sz="1400" dirty="0"/>
              <a:t>JTA, January 13, 2009</a:t>
            </a:r>
            <a:r>
              <a:rPr lang="en-US" sz="1000" dirty="0"/>
              <a:t>,</a:t>
            </a:r>
            <a:r>
              <a:rPr lang="en-US" sz="2000" dirty="0"/>
              <a:t> </a:t>
            </a:r>
            <a:r>
              <a:rPr lang="en-US" sz="200" u="sng" dirty="0">
                <a:hlinkClick r:id="rId9"/>
              </a:rPr>
              <a:t>http://www.jta.org/2009/01/13/news-opinion/politics/obama-pushes-ahead-with-plan-to-rejuvenate-black-jewish-alliance</a:t>
            </a:r>
            <a:r>
              <a:rPr lang="en-US" sz="200" u="sng" dirty="0"/>
              <a:t> </a:t>
            </a:r>
          </a:p>
        </p:txBody>
      </p:sp>
      <p:sp>
        <p:nvSpPr>
          <p:cNvPr id="194566" name="Rectangle 8"/>
          <p:cNvSpPr>
            <a:spLocks noChangeArrowheads="1"/>
          </p:cNvSpPr>
          <p:nvPr/>
        </p:nvSpPr>
        <p:spPr bwMode="auto">
          <a:xfrm>
            <a:off x="1600200" y="2971800"/>
            <a:ext cx="2133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a:solidFill>
                  <a:schemeClr val="tx2"/>
                </a:solidFill>
              </a:rPr>
              <a:t>“Jews made him. Wherever you look, there is a Jewish presence” </a:t>
            </a:r>
            <a:r>
              <a:rPr lang="en-US" altLang="en-US" sz="1400" b="1"/>
              <a:t>– </a:t>
            </a:r>
            <a:r>
              <a:rPr lang="en-US" altLang="en-US" sz="1400" b="1" i="1"/>
              <a:t>Chicago Jewish  News </a:t>
            </a:r>
            <a:r>
              <a:rPr lang="en-US" altLang="en-US" sz="1400" b="1"/>
              <a:t>, 10/24/2008</a:t>
            </a:r>
          </a:p>
          <a:p>
            <a:pPr eaLnBrk="1" hangingPunct="1">
              <a:spcBef>
                <a:spcPct val="0"/>
              </a:spcBef>
              <a:buFontTx/>
              <a:buNone/>
            </a:pPr>
            <a:r>
              <a:rPr lang="en-US" altLang="en-US" sz="200" b="1" i="1">
                <a:solidFill>
                  <a:schemeClr val="tx2"/>
                </a:solidFill>
              </a:rPr>
              <a:t>http://www.chicagojewishnews.com/story.htm?sid=212226&amp;id=252218 </a:t>
            </a:r>
            <a:endParaRPr lang="en-US" altLang="en-US" sz="200" i="1"/>
          </a:p>
        </p:txBody>
      </p:sp>
      <p:sp>
        <p:nvSpPr>
          <p:cNvPr id="194567" name="Rectangle 6"/>
          <p:cNvSpPr>
            <a:spLocks noChangeArrowheads="1"/>
          </p:cNvSpPr>
          <p:nvPr/>
        </p:nvSpPr>
        <p:spPr bwMode="auto">
          <a:xfrm>
            <a:off x="1524000" y="4419600"/>
            <a:ext cx="22098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dirty="0">
                <a:solidFill>
                  <a:schemeClr val="tx2"/>
                </a:solidFill>
              </a:rPr>
              <a:t>“I first became familiar with the story of Israel when I was 11 years old”-- </a:t>
            </a:r>
            <a:r>
              <a:rPr lang="en-US" altLang="en-US" sz="1400" dirty="0"/>
              <a:t>Obama, </a:t>
            </a:r>
            <a:r>
              <a:rPr lang="en-US" altLang="en-US" sz="1400" i="1" dirty="0"/>
              <a:t>NPR</a:t>
            </a:r>
            <a:r>
              <a:rPr lang="en-US" altLang="en-US" sz="1400" dirty="0"/>
              <a:t>, 6/4/2008</a:t>
            </a:r>
          </a:p>
        </p:txBody>
      </p:sp>
      <p:cxnSp>
        <p:nvCxnSpPr>
          <p:cNvPr id="194568" name="Straight Connector 10"/>
          <p:cNvCxnSpPr>
            <a:cxnSpLocks noChangeShapeType="1"/>
          </p:cNvCxnSpPr>
          <p:nvPr/>
        </p:nvCxnSpPr>
        <p:spPr bwMode="auto">
          <a:xfrm>
            <a:off x="22225" y="908050"/>
            <a:ext cx="394017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4569" name="Rectangle 1"/>
          <p:cNvSpPr>
            <a:spLocks noChangeArrowheads="1"/>
          </p:cNvSpPr>
          <p:nvPr/>
        </p:nvSpPr>
        <p:spPr bwMode="auto">
          <a:xfrm>
            <a:off x="-11113" y="1482725"/>
            <a:ext cx="275431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000" dirty="0"/>
              <a:t>“</a:t>
            </a:r>
            <a:r>
              <a:rPr lang="en-US" altLang="en-US" sz="1000" dirty="0">
                <a:solidFill>
                  <a:schemeClr val="tx2"/>
                </a:solidFill>
              </a:rPr>
              <a:t>Close to 70 percent of American Jews who voted in the 2012 presidential election cast their ballots for Barack Obama, an expression of the resiliency of the black-Jewish alliance"---</a:t>
            </a:r>
            <a:r>
              <a:rPr lang="en-US" altLang="en-US" sz="1000" dirty="0"/>
              <a:t>Forward, 1/25/2013</a:t>
            </a:r>
            <a:r>
              <a:rPr lang="en-US" altLang="en-US" sz="400" dirty="0"/>
              <a:t>, </a:t>
            </a:r>
            <a:r>
              <a:rPr lang="en-US" altLang="en-US" sz="400" dirty="0">
                <a:hlinkClick r:id="rId10"/>
              </a:rPr>
              <a:t>http://forward.com/articles/169571/dr-kings-memory-and-the-jewish-conscience/</a:t>
            </a:r>
            <a:r>
              <a:rPr lang="en-US" altLang="en-US" sz="400" dirty="0"/>
              <a:t> </a:t>
            </a:r>
          </a:p>
        </p:txBody>
      </p:sp>
      <p:cxnSp>
        <p:nvCxnSpPr>
          <p:cNvPr id="194570" name="Straight Connector 8"/>
          <p:cNvCxnSpPr>
            <a:cxnSpLocks noChangeShapeType="1"/>
          </p:cNvCxnSpPr>
          <p:nvPr/>
        </p:nvCxnSpPr>
        <p:spPr bwMode="auto">
          <a:xfrm>
            <a:off x="0" y="1482725"/>
            <a:ext cx="3962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4571" name="Rectangle 1"/>
          <p:cNvSpPr>
            <a:spLocks noChangeArrowheads="1"/>
          </p:cNvSpPr>
          <p:nvPr/>
        </p:nvSpPr>
        <p:spPr bwMode="auto">
          <a:xfrm>
            <a:off x="4763" y="3627438"/>
            <a:ext cx="15954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300" dirty="0">
                <a:solidFill>
                  <a:srgbClr val="FFFF00"/>
                </a:solidFill>
              </a:rPr>
              <a:t>President Obama’s approval rating among U.S. Jews was 60 percent in June 2011, an average of 14 percentage points above the general public. </a:t>
            </a:r>
            <a:r>
              <a:rPr lang="en-US" altLang="en-US" sz="1200" dirty="0"/>
              <a:t>Jewish Telegraphic Agency, </a:t>
            </a:r>
          </a:p>
          <a:p>
            <a:pPr eaLnBrk="1" hangingPunct="1">
              <a:spcBef>
                <a:spcPct val="0"/>
              </a:spcBef>
              <a:buFontTx/>
              <a:buNone/>
            </a:pPr>
            <a:r>
              <a:rPr lang="en-US" altLang="en-US" sz="500" dirty="0">
                <a:hlinkClick r:id="rId11"/>
              </a:rPr>
              <a:t>http://www.jta.org/2011/07/05/news-opinion/politics/jewish-approval-of-obama-unaffected-by-israel-tensions-poll-shows</a:t>
            </a:r>
            <a:r>
              <a:rPr lang="en-US" altLang="en-US" sz="500" dirty="0"/>
              <a:t> </a:t>
            </a:r>
          </a:p>
        </p:txBody>
      </p:sp>
    </p:spTree>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Obama to pick Jew for Supreme Cou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6113" y="0"/>
            <a:ext cx="468788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7" name="Rectangle 3"/>
          <p:cNvSpPr>
            <a:spLocks noChangeArrowheads="1"/>
          </p:cNvSpPr>
          <p:nvPr/>
        </p:nvSpPr>
        <p:spPr bwMode="auto">
          <a:xfrm>
            <a:off x="4419600" y="0"/>
            <a:ext cx="18288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b="1" dirty="0">
                <a:solidFill>
                  <a:schemeClr val="tx2"/>
                </a:solidFill>
              </a:rPr>
              <a:t>“Obama to pick Jew for Supreme Court”</a:t>
            </a:r>
            <a:r>
              <a:rPr lang="en-US" altLang="en-US" sz="1200" dirty="0"/>
              <a:t> By ASSOCIATED PRESS, 5/10/2010 , </a:t>
            </a:r>
            <a:r>
              <a:rPr lang="en-US" altLang="en-US" sz="1200" i="1" dirty="0">
                <a:solidFill>
                  <a:schemeClr val="tx2"/>
                </a:solidFill>
              </a:rPr>
              <a:t>The Jerusalem Post</a:t>
            </a:r>
            <a:r>
              <a:rPr lang="en-US" altLang="en-US" sz="1200" dirty="0">
                <a:solidFill>
                  <a:schemeClr val="tx2"/>
                </a:solidFill>
              </a:rPr>
              <a:t>, 5/10/2010, </a:t>
            </a:r>
            <a:r>
              <a:rPr lang="en-US" altLang="en-US" sz="1200" dirty="0">
                <a:solidFill>
                  <a:schemeClr val="tx2"/>
                </a:solidFill>
                <a:hlinkClick r:id="rId3"/>
              </a:rPr>
              <a:t>http://www.jpost.com/JewishWorld/JewishNews/Article.aspx?id=175155</a:t>
            </a:r>
            <a:r>
              <a:rPr lang="en-US" altLang="en-US" sz="1200" dirty="0">
                <a:solidFill>
                  <a:schemeClr val="tx2"/>
                </a:solidFill>
              </a:rPr>
              <a:t> </a:t>
            </a:r>
            <a:endParaRPr lang="en-US" altLang="en-US" sz="2000" b="1" dirty="0">
              <a:solidFill>
                <a:schemeClr val="tx2"/>
              </a:solidFill>
            </a:endParaRPr>
          </a:p>
        </p:txBody>
      </p:sp>
      <p:sp>
        <p:nvSpPr>
          <p:cNvPr id="195588" name="Rectangle 5"/>
          <p:cNvSpPr>
            <a:spLocks noChangeArrowheads="1"/>
          </p:cNvSpPr>
          <p:nvPr/>
        </p:nvSpPr>
        <p:spPr bwMode="auto">
          <a:xfrm>
            <a:off x="4495800" y="2895600"/>
            <a:ext cx="46482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[If confirmed] She would be the third Jewish justice along with six Catholics. With [Justice John Paul] Stevens' retirement, the court will have no Protestants, the most prevalent denomination in the US. </a:t>
            </a:r>
            <a:r>
              <a:rPr lang="en-US" altLang="en-US" sz="1200" i="1" dirty="0">
                <a:solidFill>
                  <a:schemeClr val="tx2"/>
                </a:solidFill>
              </a:rPr>
              <a:t>The Jerusalem Post</a:t>
            </a:r>
            <a:r>
              <a:rPr lang="en-US" altLang="en-US" sz="1200" dirty="0">
                <a:solidFill>
                  <a:schemeClr val="tx2"/>
                </a:solidFill>
              </a:rPr>
              <a:t>, 5/10/2010, </a:t>
            </a:r>
            <a:r>
              <a:rPr lang="en-US" altLang="en-US" sz="1100" dirty="0">
                <a:solidFill>
                  <a:schemeClr val="tx2"/>
                </a:solidFill>
                <a:hlinkClick r:id="rId3"/>
              </a:rPr>
              <a:t>http://www.jpost.com/JewishWorld/JewishNews/Article.aspx?id=175155</a:t>
            </a:r>
            <a:endParaRPr lang="en-US" altLang="en-US" sz="1100" b="1" dirty="0">
              <a:solidFill>
                <a:schemeClr val="tx2"/>
              </a:solidFill>
            </a:endParaRPr>
          </a:p>
        </p:txBody>
      </p:sp>
      <p:sp>
        <p:nvSpPr>
          <p:cNvPr id="195589" name="Rectangle 6"/>
          <p:cNvSpPr>
            <a:spLocks noChangeArrowheads="1"/>
          </p:cNvSpPr>
          <p:nvPr/>
        </p:nvSpPr>
        <p:spPr bwMode="auto">
          <a:xfrm>
            <a:off x="4419600" y="2438400"/>
            <a:ext cx="2438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a:t>Photo by: Associated Press </a:t>
            </a:r>
          </a:p>
        </p:txBody>
      </p:sp>
      <p:pic>
        <p:nvPicPr>
          <p:cNvPr id="195590" name="Picture 7" descr="Pat Buchanan on the campaign trail in 19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781550"/>
            <a:ext cx="35814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1" name="Rectangle 7"/>
          <p:cNvSpPr>
            <a:spLocks noChangeArrowheads="1"/>
          </p:cNvSpPr>
          <p:nvPr/>
        </p:nvSpPr>
        <p:spPr bwMode="auto">
          <a:xfrm>
            <a:off x="7391400" y="4800600"/>
            <a:ext cx="1752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t>U.S. political commentator Pat Buchanan on the campaign trail in 1999.</a:t>
            </a:r>
          </a:p>
          <a:p>
            <a:pPr eaLnBrk="1" hangingPunct="1">
              <a:spcBef>
                <a:spcPct val="0"/>
              </a:spcBef>
              <a:buFontTx/>
              <a:buNone/>
            </a:pPr>
            <a:r>
              <a:rPr lang="en-US" altLang="en-US" sz="1200"/>
              <a:t>Photo by: Elise Amendola </a:t>
            </a:r>
          </a:p>
        </p:txBody>
      </p:sp>
      <p:sp>
        <p:nvSpPr>
          <p:cNvPr id="195592" name="Rectangle 9"/>
          <p:cNvSpPr>
            <a:spLocks noChangeArrowheads="1"/>
          </p:cNvSpPr>
          <p:nvPr/>
        </p:nvSpPr>
        <p:spPr bwMode="auto">
          <a:xfrm>
            <a:off x="0" y="4724400"/>
            <a:ext cx="54102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dirty="0">
                <a:solidFill>
                  <a:schemeClr val="tx2"/>
                </a:solidFill>
              </a:rPr>
              <a:t>Pat Buchanan suggests: Too many Jews on U.S. Supreme Court bench</a:t>
            </a:r>
            <a:endParaRPr lang="en-US" altLang="en-US" sz="1200" b="1" dirty="0">
              <a:solidFill>
                <a:schemeClr val="tx2"/>
              </a:solidFill>
            </a:endParaRPr>
          </a:p>
          <a:p>
            <a:pPr eaLnBrk="1" hangingPunct="1">
              <a:spcBef>
                <a:spcPct val="0"/>
              </a:spcBef>
              <a:buFontTx/>
              <a:buNone/>
            </a:pPr>
            <a:r>
              <a:rPr lang="en-US" altLang="en-US" sz="1400" dirty="0"/>
              <a:t>American conservative political commentator decries Obama nomination of Elena Kagan, laments absence of Protestants in Supreme Court.</a:t>
            </a:r>
          </a:p>
          <a:p>
            <a:pPr eaLnBrk="1" hangingPunct="1">
              <a:spcBef>
                <a:spcPct val="0"/>
              </a:spcBef>
              <a:buFontTx/>
              <a:buNone/>
            </a:pPr>
            <a:r>
              <a:rPr lang="en-US" altLang="en-US" sz="1200" dirty="0" err="1">
                <a:solidFill>
                  <a:schemeClr val="tx2"/>
                </a:solidFill>
              </a:rPr>
              <a:t>Haaretz</a:t>
            </a:r>
            <a:r>
              <a:rPr lang="en-US" altLang="en-US" sz="1200" dirty="0">
                <a:solidFill>
                  <a:schemeClr val="tx2"/>
                </a:solidFill>
              </a:rPr>
              <a:t>, 5/16/2010, </a:t>
            </a:r>
            <a:r>
              <a:rPr lang="en-US" altLang="en-US" sz="500" dirty="0">
                <a:solidFill>
                  <a:schemeClr val="tx2"/>
                </a:solidFill>
              </a:rPr>
              <a:t>http://www.haaretz.com/news/international/pat-buchanan-suggests-too-many-jews-on-u-s-supreme-court-bench-1.290692 </a:t>
            </a:r>
          </a:p>
        </p:txBody>
      </p:sp>
      <p:cxnSp>
        <p:nvCxnSpPr>
          <p:cNvPr id="195593" name="Straight Connector 11"/>
          <p:cNvCxnSpPr>
            <a:cxnSpLocks noChangeShapeType="1"/>
          </p:cNvCxnSpPr>
          <p:nvPr/>
        </p:nvCxnSpPr>
        <p:spPr bwMode="auto">
          <a:xfrm rot="10800000">
            <a:off x="0" y="4800600"/>
            <a:ext cx="5562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02410" name="TextBox 10"/>
          <p:cNvSpPr txBox="1">
            <a:spLocks noChangeArrowheads="1"/>
          </p:cNvSpPr>
          <p:nvPr/>
        </p:nvSpPr>
        <p:spPr bwMode="auto">
          <a:xfrm>
            <a:off x="0" y="0"/>
            <a:ext cx="4419600" cy="4894263"/>
          </a:xfrm>
          <a:prstGeom prst="rect">
            <a:avLst/>
          </a:prstGeom>
          <a:noFill/>
          <a:ln w="9525">
            <a:noFill/>
            <a:miter lim="800000"/>
            <a:headEnd/>
            <a:tailEnd/>
          </a:ln>
        </p:spPr>
        <p:txBody>
          <a:bodyPr>
            <a:spAutoFit/>
          </a:bodyPr>
          <a:lstStyle/>
          <a:p>
            <a:pPr>
              <a:defRPr/>
            </a:pPr>
            <a:r>
              <a:rPr lang="en-US" sz="1200" b="1" dirty="0">
                <a:solidFill>
                  <a:schemeClr val="tx2"/>
                </a:solidFill>
                <a:effectLst>
                  <a:outerShdw blurRad="38100" dist="38100" dir="2700000" algn="tl">
                    <a:srgbClr val="000000">
                      <a:alpha val="43137"/>
                    </a:srgbClr>
                  </a:outerShdw>
                </a:effectLst>
              </a:rPr>
              <a:t>"The evidence points to a </a:t>
            </a:r>
            <a:r>
              <a:rPr lang="en-US" sz="1200" b="1" i="1" dirty="0">
                <a:solidFill>
                  <a:schemeClr val="tx2"/>
                </a:solidFill>
                <a:effectLst>
                  <a:outerShdw blurRad="38100" dist="38100" dir="2700000" algn="tl">
                    <a:srgbClr val="000000">
                      <a:alpha val="43137"/>
                    </a:srgbClr>
                  </a:outerShdw>
                </a:effectLst>
              </a:rPr>
              <a:t>purely political </a:t>
            </a:r>
            <a:r>
              <a:rPr lang="en-US" sz="1200" b="1" dirty="0">
                <a:solidFill>
                  <a:schemeClr val="tx2"/>
                </a:solidFill>
                <a:effectLst>
                  <a:outerShdw blurRad="38100" dist="38100" dir="2700000" algn="tl">
                    <a:srgbClr val="000000">
                      <a:alpha val="43137"/>
                    </a:srgbClr>
                  </a:outerShdw>
                </a:effectLst>
              </a:rPr>
              <a:t>appointment... Elena </a:t>
            </a:r>
            <a:r>
              <a:rPr lang="en-US" sz="1200" b="1" dirty="0" err="1">
                <a:solidFill>
                  <a:schemeClr val="tx2"/>
                </a:solidFill>
                <a:effectLst>
                  <a:outerShdw blurRad="38100" dist="38100" dir="2700000" algn="tl">
                    <a:srgbClr val="000000">
                      <a:alpha val="43137"/>
                    </a:srgbClr>
                  </a:outerShdw>
                </a:effectLst>
              </a:rPr>
              <a:t>Kagan’s</a:t>
            </a:r>
            <a:r>
              <a:rPr lang="en-US" sz="1200" b="1" dirty="0">
                <a:solidFill>
                  <a:schemeClr val="tx2"/>
                </a:solidFill>
                <a:effectLst>
                  <a:outerShdw blurRad="38100" dist="38100" dir="2700000" algn="tl">
                    <a:srgbClr val="000000">
                      <a:alpha val="43137"/>
                    </a:srgbClr>
                  </a:outerShdw>
                </a:effectLst>
              </a:rPr>
              <a:t> appointment certainly was not based on “</a:t>
            </a:r>
            <a:r>
              <a:rPr lang="en-US" sz="1200" b="1" i="1" dirty="0">
                <a:solidFill>
                  <a:schemeClr val="tx2"/>
                </a:solidFill>
                <a:effectLst>
                  <a:outerShdw blurRad="38100" dist="38100" dir="2700000" algn="tl">
                    <a:srgbClr val="000000">
                      <a:alpha val="43137"/>
                    </a:srgbClr>
                  </a:outerShdw>
                </a:effectLst>
              </a:rPr>
              <a:t>diversity</a:t>
            </a:r>
            <a:r>
              <a:rPr lang="en-US" sz="1200" b="1" dirty="0">
                <a:solidFill>
                  <a:schemeClr val="tx2"/>
                </a:solidFill>
                <a:effectLst>
                  <a:outerShdw blurRad="38100" dist="38100" dir="2700000" algn="tl">
                    <a:srgbClr val="000000">
                      <a:alpha val="43137"/>
                    </a:srgbClr>
                  </a:outerShdw>
                </a:effectLst>
              </a:rPr>
              <a:t>”… Prima facie evidence strongly suggests that </a:t>
            </a:r>
            <a:r>
              <a:rPr lang="en-US" sz="1200" b="1" dirty="0" err="1">
                <a:solidFill>
                  <a:schemeClr val="tx2"/>
                </a:solidFill>
                <a:effectLst>
                  <a:outerShdw blurRad="38100" dist="38100" dir="2700000" algn="tl">
                    <a:srgbClr val="000000">
                      <a:alpha val="43137"/>
                    </a:srgbClr>
                  </a:outerShdw>
                </a:effectLst>
              </a:rPr>
              <a:t>Kagan’s</a:t>
            </a:r>
            <a:r>
              <a:rPr lang="en-US" sz="1200" b="1" dirty="0">
                <a:solidFill>
                  <a:schemeClr val="tx2"/>
                </a:solidFill>
                <a:effectLst>
                  <a:outerShdw blurRad="38100" dist="38100" dir="2700000" algn="tl">
                    <a:srgbClr val="000000">
                      <a:alpha val="43137"/>
                    </a:srgbClr>
                  </a:outerShdw>
                </a:effectLst>
              </a:rPr>
              <a:t> ties to the staunchly Zionist faculty at both Chicago and Harvard Law Schools (and not her intellectual prowess) account for her meteoric promotions to tenure, deanship and now the US Supreme Court, over the heads of hundreds of other highly qualified candidates with far superior academic publication records and broader practical judicial experience... Elena </a:t>
            </a:r>
            <a:r>
              <a:rPr lang="en-US" sz="1200" b="1" dirty="0" err="1">
                <a:solidFill>
                  <a:schemeClr val="tx2"/>
                </a:solidFill>
                <a:effectLst>
                  <a:outerShdw blurRad="38100" dist="38100" dir="2700000" algn="tl">
                    <a:srgbClr val="000000">
                      <a:alpha val="43137"/>
                    </a:srgbClr>
                  </a:outerShdw>
                </a:effectLst>
              </a:rPr>
              <a:t>Kagan</a:t>
            </a:r>
            <a:r>
              <a:rPr lang="en-US" sz="1200" b="1" dirty="0">
                <a:solidFill>
                  <a:schemeClr val="tx2"/>
                </a:solidFill>
                <a:effectLst>
                  <a:outerShdw blurRad="38100" dist="38100" dir="2700000" algn="tl">
                    <a:srgbClr val="000000">
                      <a:alpha val="43137"/>
                    </a:srgbClr>
                  </a:outerShdw>
                </a:effectLst>
              </a:rPr>
              <a:t> joins a long list of key Obama appointees who have long-standing ties to the pro-Israel power configuration. Like Barack Obama, Elena </a:t>
            </a:r>
            <a:r>
              <a:rPr lang="en-US" sz="1200" b="1" dirty="0" err="1">
                <a:solidFill>
                  <a:schemeClr val="tx2"/>
                </a:solidFill>
                <a:effectLst>
                  <a:outerShdw blurRad="38100" dist="38100" dir="2700000" algn="tl">
                    <a:srgbClr val="000000">
                      <a:alpha val="43137"/>
                    </a:srgbClr>
                  </a:outerShdw>
                </a:effectLst>
              </a:rPr>
              <a:t>Kagan</a:t>
            </a:r>
            <a:r>
              <a:rPr lang="en-US" sz="1200" b="1" dirty="0">
                <a:solidFill>
                  <a:schemeClr val="tx2"/>
                </a:solidFill>
                <a:effectLst>
                  <a:outerShdw blurRad="38100" dist="38100" dir="2700000" algn="tl">
                    <a:srgbClr val="000000">
                      <a:alpha val="43137"/>
                    </a:srgbClr>
                  </a:outerShdw>
                </a:effectLst>
              </a:rPr>
              <a:t> started her legal apprenticeship with the Chicago Judge </a:t>
            </a:r>
            <a:r>
              <a:rPr lang="en-US" sz="1200" b="1" dirty="0" err="1">
                <a:solidFill>
                  <a:schemeClr val="tx2"/>
                </a:solidFill>
                <a:effectLst>
                  <a:outerShdw blurRad="38100" dist="38100" dir="2700000" algn="tl">
                    <a:srgbClr val="000000">
                      <a:alpha val="43137"/>
                    </a:srgbClr>
                  </a:outerShdw>
                </a:effectLst>
              </a:rPr>
              <a:t>Abner</a:t>
            </a:r>
            <a:r>
              <a:rPr lang="en-US" sz="1200" b="1" dirty="0">
                <a:solidFill>
                  <a:schemeClr val="tx2"/>
                </a:solidFill>
                <a:effectLst>
                  <a:outerShdw blurRad="38100" dist="38100" dir="2700000" algn="tl">
                    <a:srgbClr val="000000">
                      <a:alpha val="43137"/>
                    </a:srgbClr>
                  </a:outerShdw>
                </a:effectLst>
              </a:rPr>
              <a:t> </a:t>
            </a:r>
            <a:r>
              <a:rPr lang="en-US" sz="1200" b="1" dirty="0" err="1">
                <a:solidFill>
                  <a:schemeClr val="tx2"/>
                </a:solidFill>
                <a:effectLst>
                  <a:outerShdw blurRad="38100" dist="38100" dir="2700000" algn="tl">
                    <a:srgbClr val="000000">
                      <a:alpha val="43137"/>
                    </a:srgbClr>
                  </a:outerShdw>
                </a:effectLst>
              </a:rPr>
              <a:t>Mitva</a:t>
            </a:r>
            <a:r>
              <a:rPr lang="en-US" sz="1200" b="1" dirty="0">
                <a:solidFill>
                  <a:schemeClr val="tx2"/>
                </a:solidFill>
                <a:effectLst>
                  <a:outerShdw blurRad="38100" dist="38100" dir="2700000" algn="tl">
                    <a:srgbClr val="000000">
                      <a:alpha val="43137"/>
                    </a:srgbClr>
                  </a:outerShdw>
                </a:effectLst>
              </a:rPr>
              <a:t>, an ardent Zionist, who hailed the newly elected President Obama as “America’s first Jewish President”, probably his soundest judgment." </a:t>
            </a:r>
            <a:r>
              <a:rPr lang="en-US" sz="1200" dirty="0"/>
              <a:t>Bartle Professor (Emeritus) of Sociology at Binghamton University James </a:t>
            </a:r>
            <a:r>
              <a:rPr lang="en-US" sz="1200" dirty="0" err="1"/>
              <a:t>Petras</a:t>
            </a:r>
            <a:r>
              <a:rPr lang="en-US" sz="1200" dirty="0"/>
              <a:t>, "Elena </a:t>
            </a:r>
            <a:r>
              <a:rPr lang="en-US" sz="1200" dirty="0" err="1"/>
              <a:t>Kagan</a:t>
            </a:r>
            <a:r>
              <a:rPr lang="en-US" sz="1200" dirty="0"/>
              <a:t> and the Supreme Court: A Barnyard Smell in Chicago, Harvard and Washington," 05.13.2010, </a:t>
            </a:r>
            <a:r>
              <a:rPr lang="en-US" sz="1200" dirty="0">
                <a:hlinkClick r:id="rId5"/>
              </a:rPr>
              <a:t>http://lahaine.org/petras/articulo.php?p=1806&amp;more=1&amp;c=1</a:t>
            </a:r>
            <a:r>
              <a:rPr lang="en-US" sz="1200" dirty="0"/>
              <a:t>  </a:t>
            </a:r>
          </a:p>
          <a:p>
            <a:pPr>
              <a:defRPr/>
            </a:pPr>
            <a:endParaRPr lang="en-US" sz="1200" dirty="0"/>
          </a:p>
          <a:p>
            <a:pPr>
              <a:defRPr/>
            </a:pPr>
            <a:r>
              <a:rPr lang="en-US" sz="1200" dirty="0">
                <a:solidFill>
                  <a:schemeClr val="tx2"/>
                </a:solidFill>
              </a:rPr>
              <a:t>Jewish groups file Jerusalem brief with U.S. high court: (JTA, August 7, 2011) -- American Jewish groups asked the U.S. Supreme Court to allow Jerusalem-born American citizens to have their birthplace listed as Israel on their birth certificates and passports. </a:t>
            </a:r>
            <a:r>
              <a:rPr lang="en-US" sz="1200" dirty="0">
                <a:hlinkClick r:id="rId6"/>
              </a:rPr>
              <a:t>http://www.jta.org/news/article/2011/08/07/3088875/jewish-groups-file-jerusalem-brief-with-high-court</a:t>
            </a:r>
            <a:r>
              <a:rPr lang="en-US" sz="1200" dirty="0"/>
              <a:t> </a:t>
            </a:r>
          </a:p>
        </p:txBody>
      </p:sp>
      <p:cxnSp>
        <p:nvCxnSpPr>
          <p:cNvPr id="195595" name="Straight Connector 13"/>
          <p:cNvCxnSpPr>
            <a:cxnSpLocks noChangeShapeType="1"/>
          </p:cNvCxnSpPr>
          <p:nvPr/>
        </p:nvCxnSpPr>
        <p:spPr bwMode="auto">
          <a:xfrm rot="5400000">
            <a:off x="2019300" y="2400300"/>
            <a:ext cx="4800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95596" name="Rectangle 12"/>
          <p:cNvSpPr>
            <a:spLocks noChangeArrowheads="1"/>
          </p:cNvSpPr>
          <p:nvPr/>
        </p:nvSpPr>
        <p:spPr bwMode="auto">
          <a:xfrm>
            <a:off x="7162800" y="0"/>
            <a:ext cx="19812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“A superb day for the Jewish people”: U.S. Senate approves Kagan as Supreme Court judg</a:t>
            </a:r>
            <a:r>
              <a:rPr lang="en-US" altLang="en-US" sz="1800" dirty="0"/>
              <a:t>e—</a:t>
            </a:r>
            <a:r>
              <a:rPr lang="en-US" altLang="en-US" sz="1800" dirty="0" err="1"/>
              <a:t>Haaretz</a:t>
            </a:r>
            <a:r>
              <a:rPr lang="en-US" altLang="en-US" sz="1800" dirty="0"/>
              <a:t>, 8/7/2010, </a:t>
            </a:r>
            <a:r>
              <a:rPr lang="en-US" altLang="en-US" sz="800" dirty="0"/>
              <a:t>http://www.haaretz.com/jewish-world/a-superb-day-for-the-jewish-people-u-s-senate-approves-kagan-as-supreme-court-judge-1.306278</a:t>
            </a:r>
          </a:p>
        </p:txBody>
      </p:sp>
    </p:spTree>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Supreme Court justices Stephen Breyer and Elena Kagan speak at the 2014 General Assembly conference of the Jewish Federations of North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9050"/>
            <a:ext cx="312420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1" name="Rectangle 1"/>
          <p:cNvSpPr>
            <a:spLocks noChangeArrowheads="1"/>
          </p:cNvSpPr>
          <p:nvPr/>
        </p:nvSpPr>
        <p:spPr bwMode="auto">
          <a:xfrm>
            <a:off x="-19050" y="0"/>
            <a:ext cx="62674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dirty="0">
                <a:solidFill>
                  <a:schemeClr val="tx2"/>
                </a:solidFill>
              </a:rPr>
              <a:t>Supreme Court Judges Laud 'Wonder' of 3 Jewish Justices at Federation G.A.</a:t>
            </a:r>
          </a:p>
        </p:txBody>
      </p:sp>
      <p:sp>
        <p:nvSpPr>
          <p:cNvPr id="196612" name="TextBox 2"/>
          <p:cNvSpPr txBox="1">
            <a:spLocks noChangeArrowheads="1"/>
          </p:cNvSpPr>
          <p:nvPr/>
        </p:nvSpPr>
        <p:spPr bwMode="auto">
          <a:xfrm>
            <a:off x="0" y="1447800"/>
            <a:ext cx="60198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t>Oxon Hill, Maryland — Supreme Court justices Stephen Breyer and </a:t>
            </a:r>
            <a:r>
              <a:rPr lang="en-US" altLang="en-US" sz="1600" dirty="0" err="1"/>
              <a:t>Elana</a:t>
            </a:r>
            <a:r>
              <a:rPr lang="en-US" altLang="en-US" sz="1600" dirty="0"/>
              <a:t> Kagan talked about their Jewish identities at the opening plenary of the 2014 General Assembly conference of the Jewish Federations of North America. Speaking before a crowd of more than 2,000 at the conference center just outside Washington, Breyer said the most remarkable thing about there being three Jews among the nine Supreme Court justices is how unremarkable it is in America today. </a:t>
            </a:r>
            <a:r>
              <a:rPr lang="en-US" altLang="en-US" sz="1600" dirty="0">
                <a:solidFill>
                  <a:schemeClr val="tx2"/>
                </a:solidFill>
              </a:rPr>
              <a:t>Forward, 11/10/2014,</a:t>
            </a:r>
            <a:r>
              <a:rPr lang="en-US" altLang="en-US" sz="1800" dirty="0">
                <a:solidFill>
                  <a:schemeClr val="tx2"/>
                </a:solidFill>
              </a:rPr>
              <a:t> </a:t>
            </a:r>
            <a:r>
              <a:rPr lang="en-US" altLang="en-US" sz="500" dirty="0">
                <a:solidFill>
                  <a:schemeClr val="tx2"/>
                </a:solidFill>
                <a:hlinkClick r:id="rId3"/>
              </a:rPr>
              <a:t>http://forward.com/articles/208941/supreme-court-judges-laud-wonder-of--jewish-justi/</a:t>
            </a:r>
            <a:r>
              <a:rPr lang="en-US" altLang="en-US" sz="500" dirty="0">
                <a:solidFill>
                  <a:schemeClr val="tx2"/>
                </a:solidFill>
              </a:rPr>
              <a:t> </a:t>
            </a:r>
          </a:p>
        </p:txBody>
      </p:sp>
      <p:sp>
        <p:nvSpPr>
          <p:cNvPr id="196613" name="Rectangle 3"/>
          <p:cNvSpPr>
            <a:spLocks noChangeArrowheads="1"/>
          </p:cNvSpPr>
          <p:nvPr/>
        </p:nvSpPr>
        <p:spPr bwMode="auto">
          <a:xfrm>
            <a:off x="5867400" y="1855788"/>
            <a:ext cx="3276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chemeClr val="tx2"/>
                </a:solidFill>
              </a:rPr>
              <a:t>Supreme Court justices Stephen Breyer and Elena Kagan speak at the 2014 General Assembly conference of the Jewish Federations of North America</a:t>
            </a:r>
          </a:p>
        </p:txBody>
      </p:sp>
      <p:sp>
        <p:nvSpPr>
          <p:cNvPr id="2" name="Rectangle 1"/>
          <p:cNvSpPr/>
          <p:nvPr/>
        </p:nvSpPr>
        <p:spPr>
          <a:xfrm>
            <a:off x="-19050" y="3505200"/>
            <a:ext cx="9163050" cy="1877437"/>
          </a:xfrm>
          <a:prstGeom prst="rect">
            <a:avLst/>
          </a:prstGeom>
        </p:spPr>
        <p:txBody>
          <a:bodyPr wrap="square">
            <a:spAutoFit/>
          </a:bodyPr>
          <a:lstStyle/>
          <a:p>
            <a:r>
              <a:rPr lang="en-US" sz="2600" b="1" dirty="0">
                <a:solidFill>
                  <a:schemeClr val="tx2"/>
                </a:solidFill>
              </a:rPr>
              <a:t>Could Merrick Garland Become the Fourth Jewish Supreme?</a:t>
            </a:r>
          </a:p>
          <a:p>
            <a:r>
              <a:rPr lang="en-US" sz="1800" dirty="0"/>
              <a:t>Merrick Garland grew up Jewish in the Chicago suburbs, worked his way to Harvard Law School and investigated the Oklahoma City bombing as a federal prosecutor… After twice being passed over for the Supreme Court, he is now aiming to become an unprecedented fourth Jew on the nine-member top court… </a:t>
            </a:r>
            <a:r>
              <a:rPr lang="en-US" sz="1800" dirty="0">
                <a:solidFill>
                  <a:schemeClr val="tx2"/>
                </a:solidFill>
              </a:rPr>
              <a:t>Forward, 3/16/2016,</a:t>
            </a:r>
            <a:r>
              <a:rPr lang="en-US" sz="2800" dirty="0">
                <a:solidFill>
                  <a:schemeClr val="tx2"/>
                </a:solidFill>
              </a:rPr>
              <a:t> </a:t>
            </a:r>
            <a:r>
              <a:rPr lang="en-US" sz="800" dirty="0">
                <a:solidFill>
                  <a:schemeClr val="tx2"/>
                </a:solidFill>
                <a:hlinkClick r:id="rId4"/>
              </a:rPr>
              <a:t>http://forward.com/news/336091/merrick-garland-offers-poignant-story-about-anti-semitism-as-supreme-court</a:t>
            </a:r>
            <a:endParaRPr lang="en-US" sz="800" dirty="0">
              <a:solidFill>
                <a:schemeClr val="tx2"/>
              </a:solidFill>
            </a:endParaRPr>
          </a:p>
          <a:p>
            <a:endParaRPr lang="en-US" sz="800" b="1" dirty="0">
              <a:solidFill>
                <a:schemeClr val="tx2"/>
              </a:solidFill>
            </a:endParaRPr>
          </a:p>
        </p:txBody>
      </p:sp>
      <p:cxnSp>
        <p:nvCxnSpPr>
          <p:cNvPr id="4" name="Straight Connector 3"/>
          <p:cNvCxnSpPr/>
          <p:nvPr/>
        </p:nvCxnSpPr>
        <p:spPr bwMode="auto">
          <a:xfrm>
            <a:off x="-19050" y="3505200"/>
            <a:ext cx="9163050"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0" y="5334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026" name="Picture 2" descr="Merrick Garland, chief judge of the United States Court of Appeals for the District of Columbia Circuit (Wikimedia Commo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5519" y="5382637"/>
            <a:ext cx="2238481" cy="14753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0" y="5382637"/>
            <a:ext cx="6858000" cy="1492716"/>
          </a:xfrm>
          <a:prstGeom prst="rect">
            <a:avLst/>
          </a:prstGeom>
        </p:spPr>
        <p:txBody>
          <a:bodyPr wrap="square">
            <a:spAutoFit/>
          </a:bodyPr>
          <a:lstStyle/>
          <a:p>
            <a:pPr lvl="0"/>
            <a:r>
              <a:rPr lang="en-US" sz="2000" b="1" dirty="0">
                <a:solidFill>
                  <a:srgbClr val="FFFF00"/>
                </a:solidFill>
              </a:rPr>
              <a:t>Obama nominates Jewish judge, Merrick Garland, to Supreme Court, </a:t>
            </a:r>
            <a:r>
              <a:rPr lang="en-US" sz="2000" dirty="0">
                <a:solidFill>
                  <a:srgbClr val="FFFFFF"/>
                </a:solidFill>
              </a:rPr>
              <a:t>Jewish Telegraphic Agency, 3/16/2016, </a:t>
            </a:r>
            <a:r>
              <a:rPr lang="en-US" sz="500" b="1" dirty="0">
                <a:solidFill>
                  <a:srgbClr val="FFFF00"/>
                </a:solidFill>
                <a:hlinkClick r:id="rId6"/>
              </a:rPr>
              <a:t>http://www.jta.org/2016/03/16/news-opinion/united-states/obama-to-name-jewish-federal-judge-to-supreme-court</a:t>
            </a:r>
            <a:r>
              <a:rPr lang="en-US" sz="500" b="1" dirty="0">
                <a:solidFill>
                  <a:srgbClr val="FFFF00"/>
                </a:solidFill>
              </a:rPr>
              <a:t> </a:t>
            </a:r>
          </a:p>
          <a:p>
            <a:pPr lvl="0"/>
            <a:endParaRPr lang="en-US" sz="500" b="1" dirty="0">
              <a:solidFill>
                <a:srgbClr val="FFFF00"/>
              </a:solidFill>
            </a:endParaRPr>
          </a:p>
          <a:p>
            <a:pPr lvl="0"/>
            <a:endParaRPr lang="en-US" sz="500" b="1" dirty="0">
              <a:solidFill>
                <a:srgbClr val="FFFF00"/>
              </a:solidFill>
            </a:endParaRPr>
          </a:p>
          <a:p>
            <a:pPr lvl="0"/>
            <a:r>
              <a:rPr lang="en-US" sz="1800" b="1" dirty="0">
                <a:solidFill>
                  <a:srgbClr val="FFFF00"/>
                </a:solidFill>
              </a:rPr>
              <a:t>Schumer Asks Trump To Nominate Merrick Garland To Supreme Court, </a:t>
            </a:r>
            <a:r>
              <a:rPr lang="en-US" sz="1800" dirty="0"/>
              <a:t>Forward, 7/5/2018, </a:t>
            </a:r>
            <a:r>
              <a:rPr lang="en-US" sz="500" dirty="0">
                <a:solidFill>
                  <a:srgbClr val="FFFF00"/>
                </a:solidFill>
                <a:hlinkClick r:id="rId7"/>
              </a:rPr>
              <a:t>https://forward.com/fast-forward/404849/chuck-schumer-asks-trump-to-nominate-merrick-garland-to-supreme-court/</a:t>
            </a:r>
            <a:r>
              <a:rPr lang="en-US" sz="500" dirty="0">
                <a:solidFill>
                  <a:srgbClr val="FFFF00"/>
                </a:solidFill>
              </a:rPr>
              <a:t>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le 1"/>
          <p:cNvSpPr>
            <a:spLocks noGrp="1"/>
          </p:cNvSpPr>
          <p:nvPr>
            <p:ph type="title"/>
          </p:nvPr>
        </p:nvSpPr>
        <p:spPr>
          <a:xfrm>
            <a:off x="0" y="0"/>
            <a:ext cx="9144000" cy="1219200"/>
          </a:xfrm>
        </p:spPr>
        <p:txBody>
          <a:bodyPr/>
          <a:lstStyle/>
          <a:p>
            <a:r>
              <a:rPr lang="en-US" altLang="en-US" sz="3600" b="1" dirty="0"/>
              <a:t>Supreme Court strikes down </a:t>
            </a:r>
            <a:br>
              <a:rPr lang="en-US" altLang="en-US" sz="3600" b="1" dirty="0"/>
            </a:br>
            <a:r>
              <a:rPr lang="en-US" altLang="en-US" sz="3600" b="1" dirty="0"/>
              <a:t>aggregate campaign donation caps</a:t>
            </a:r>
            <a:endParaRPr lang="en-US" altLang="en-US" sz="3600" b="1" dirty="0">
              <a:solidFill>
                <a:schemeClr val="tx1"/>
              </a:solidFill>
            </a:endParaRPr>
          </a:p>
        </p:txBody>
      </p:sp>
      <p:sp>
        <p:nvSpPr>
          <p:cNvPr id="197635" name="Content Placeholder 2"/>
          <p:cNvSpPr>
            <a:spLocks noGrp="1"/>
          </p:cNvSpPr>
          <p:nvPr>
            <p:ph idx="1"/>
          </p:nvPr>
        </p:nvSpPr>
        <p:spPr>
          <a:xfrm>
            <a:off x="0" y="1219200"/>
            <a:ext cx="9144000" cy="5638800"/>
          </a:xfrm>
        </p:spPr>
        <p:txBody>
          <a:bodyPr/>
          <a:lstStyle/>
          <a:p>
            <a:pPr marL="0" indent="0">
              <a:buFontTx/>
              <a:buNone/>
            </a:pPr>
            <a:r>
              <a:rPr lang="en-US" altLang="en-US" sz="2200" b="1" dirty="0">
                <a:solidFill>
                  <a:srgbClr val="FFFF00"/>
                </a:solidFill>
              </a:rPr>
              <a:t>Supreme Court strikes down aggregate campaign donation caps: </a:t>
            </a:r>
            <a:r>
              <a:rPr lang="en-US" altLang="en-US" sz="1400" dirty="0"/>
              <a:t>(Reuters) - The U.S. Supreme Court on Wednesday struck down a key pillar of campaign finance law by allowing wealthy donors to give money to as many political candidates, parties and committees as they wish. On a 5-4 vote, the court struck down the overall limits on how much individuals can donate during the federal two-year election cycle. Before the ruling, donors could not exceed a $123,200 overall limit during the two-year period. The ruling allows donors to contribute nearly $6 million in the same period, according to public advocacy groups. </a:t>
            </a:r>
            <a:r>
              <a:rPr lang="en-US" altLang="en-US" sz="1400" dirty="0">
                <a:solidFill>
                  <a:srgbClr val="FFFF00"/>
                </a:solidFill>
              </a:rPr>
              <a:t>Reuters, 4/2/2014</a:t>
            </a:r>
            <a:r>
              <a:rPr lang="en-US" altLang="en-US" sz="1400" dirty="0"/>
              <a:t>, </a:t>
            </a:r>
            <a:r>
              <a:rPr lang="en-US" altLang="en-US" sz="500" dirty="0">
                <a:hlinkClick r:id="rId2"/>
              </a:rPr>
              <a:t>http://www.reuters.com/article/2014/04/02/us-usa-court-election-idUSBREA3116V20140402</a:t>
            </a:r>
            <a:r>
              <a:rPr lang="en-US" altLang="en-US" sz="500" dirty="0"/>
              <a:t> </a:t>
            </a:r>
          </a:p>
          <a:p>
            <a:pPr marL="0" indent="0">
              <a:buFontTx/>
              <a:buNone/>
            </a:pPr>
            <a:endParaRPr lang="en-US" altLang="en-US" sz="500" dirty="0"/>
          </a:p>
          <a:p>
            <a:pPr marL="0" indent="0">
              <a:buFontTx/>
              <a:buNone/>
            </a:pPr>
            <a:r>
              <a:rPr lang="en-US" altLang="en-US" sz="2200" b="1" dirty="0">
                <a:solidFill>
                  <a:srgbClr val="FFFF00"/>
                </a:solidFill>
              </a:rPr>
              <a:t>In politics, money is speech: </a:t>
            </a:r>
            <a:r>
              <a:rPr lang="en-US" altLang="en-US" sz="1400" dirty="0"/>
              <a:t>"In American democracy, this free speech plays two vital roles. The first is well recognized. It is to shape public opinion and to influence elections that, in turn, determine the social climate and steer government... Free speech’s second function is less understood. It buttresses the political system’s legitimacy. It helps losers in the struggle for public opinion and electoral success accept their fates. It helps keep them loyal to the system, even though it has disappointed them.” </a:t>
            </a:r>
            <a:r>
              <a:rPr lang="en-US" altLang="en-US" sz="1400" dirty="0">
                <a:solidFill>
                  <a:srgbClr val="FFFF00"/>
                </a:solidFill>
              </a:rPr>
              <a:t>The Washington Post, 4/6/2014</a:t>
            </a:r>
            <a:r>
              <a:rPr lang="en-US" altLang="en-US" sz="1400" dirty="0"/>
              <a:t>, </a:t>
            </a:r>
            <a:r>
              <a:rPr lang="en-US" altLang="en-US" sz="500" dirty="0">
                <a:hlinkClick r:id="rId3"/>
              </a:rPr>
              <a:t>http://www.washingtonpost.com/opinions/robert-j-samuelson-in-politics-money-is-speech/2014/04/04/075df4ec-bc18-11e3-9a05-c739f29ccb08_story.html?hpid=z2</a:t>
            </a:r>
            <a:r>
              <a:rPr lang="en-US" altLang="en-US" sz="500" dirty="0"/>
              <a:t> </a:t>
            </a:r>
          </a:p>
          <a:p>
            <a:pPr marL="0" indent="0">
              <a:buFontTx/>
              <a:buNone/>
            </a:pPr>
            <a:endParaRPr lang="en-US" altLang="en-US" sz="500" dirty="0"/>
          </a:p>
          <a:p>
            <a:pPr marL="0" indent="0">
              <a:buFontTx/>
              <a:buNone/>
            </a:pPr>
            <a:r>
              <a:rPr lang="en-US" altLang="en-US" sz="2200" b="1" dirty="0">
                <a:solidFill>
                  <a:srgbClr val="FFFF00"/>
                </a:solidFill>
              </a:rPr>
              <a:t>‘Ex-U.K. FM: Jewish money biggest obstacle to Mideast peace’: </a:t>
            </a:r>
            <a:r>
              <a:rPr lang="en-US" altLang="en-US" sz="1400" dirty="0"/>
              <a:t>Jack Straw, a British lawmaker and former foreign secretary, said “unlimited” funds available to U.S. Jewish groups are used to control American policy in the Middle East. </a:t>
            </a:r>
            <a:r>
              <a:rPr lang="en-US" altLang="en-US" sz="1400" dirty="0" err="1">
                <a:solidFill>
                  <a:srgbClr val="FFFF00"/>
                </a:solidFill>
              </a:rPr>
              <a:t>Haaretz</a:t>
            </a:r>
            <a:r>
              <a:rPr lang="en-US" altLang="en-US" sz="1400" dirty="0">
                <a:solidFill>
                  <a:srgbClr val="FFFF00"/>
                </a:solidFill>
              </a:rPr>
              <a:t>, 10/27/2013</a:t>
            </a:r>
            <a:r>
              <a:rPr lang="en-US" altLang="en-US" sz="1400" dirty="0"/>
              <a:t>, </a:t>
            </a:r>
            <a:r>
              <a:rPr lang="en-US" altLang="en-US" sz="1200" dirty="0">
                <a:hlinkClick r:id="rId4"/>
              </a:rPr>
              <a:t>http://www.haaretz.com/jewish-world/jewish-world-news/1.554717</a:t>
            </a:r>
            <a:r>
              <a:rPr lang="en-US" altLang="en-US" sz="1200" dirty="0"/>
              <a:t>  </a:t>
            </a:r>
          </a:p>
          <a:p>
            <a:pPr marL="0" indent="0">
              <a:buFontTx/>
              <a:buNone/>
            </a:pPr>
            <a:endParaRPr lang="en-US" altLang="en-US" sz="500" dirty="0"/>
          </a:p>
          <a:p>
            <a:pPr marL="0" indent="0">
              <a:buFontTx/>
              <a:buNone/>
            </a:pPr>
            <a:r>
              <a:rPr lang="en-US" altLang="en-US" sz="2400" b="1" dirty="0">
                <a:solidFill>
                  <a:schemeClr val="tx2"/>
                </a:solidFill>
              </a:rPr>
              <a:t>A Republican attack ad in a congressional race in Minnesota accused the Democratic candidate of being “owned” by Jewish billionaire financier George Soros, leading some to accuse the GOP of anti-Semitism</a:t>
            </a:r>
            <a:r>
              <a:rPr lang="en-US" altLang="en-US" sz="1400" dirty="0"/>
              <a:t>. Forward, 10/18/2018, </a:t>
            </a:r>
            <a:r>
              <a:rPr lang="en-US" altLang="en-US" sz="1400" dirty="0">
                <a:hlinkClick r:id="rId5"/>
              </a:rPr>
              <a:t>https://forward.com/fast-forward/412278/gop-ad-accuses-jewish-billionaire-george-soros-of-owning-democratic/</a:t>
            </a:r>
            <a:r>
              <a:rPr lang="en-US" altLang="en-US" sz="1400" dirty="0"/>
              <a:t> </a:t>
            </a:r>
          </a:p>
          <a:p>
            <a:pPr marL="0" indent="0">
              <a:buFontTx/>
              <a:buNone/>
            </a:pPr>
            <a:endParaRPr lang="en-US" altLang="en-US" sz="1400"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Breakdown of the Jewish vote in the 2008 U.S. presidential election, according to initial exit polling 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5575" y="3502025"/>
            <a:ext cx="263842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59" name="Title 5"/>
          <p:cNvSpPr>
            <a:spLocks noGrp="1"/>
          </p:cNvSpPr>
          <p:nvPr>
            <p:ph type="title"/>
          </p:nvPr>
        </p:nvSpPr>
        <p:spPr>
          <a:xfrm>
            <a:off x="0" y="0"/>
            <a:ext cx="4433888" cy="1423988"/>
          </a:xfrm>
        </p:spPr>
        <p:txBody>
          <a:bodyPr/>
          <a:lstStyle/>
          <a:p>
            <a:pPr algn="l"/>
            <a:r>
              <a:rPr lang="en-US" altLang="en-US" sz="2800" b="1" dirty="0"/>
              <a:t>Hypocrisy &amp; Deception</a:t>
            </a:r>
            <a:br>
              <a:rPr lang="en-US" altLang="en-US" sz="3600" b="1" dirty="0"/>
            </a:br>
            <a:r>
              <a:rPr lang="en-US" altLang="en-US" sz="1800" b="1" dirty="0"/>
              <a:t>“Only 6% of Israelis see US gov't as pro-Israel” </a:t>
            </a:r>
            <a:r>
              <a:rPr lang="en-US" altLang="en-US" sz="1800" dirty="0"/>
              <a:t>according to a </a:t>
            </a:r>
            <a:r>
              <a:rPr lang="en-US" altLang="en-US" sz="1800" i="1" dirty="0"/>
              <a:t>Jerusalem Post</a:t>
            </a:r>
            <a:r>
              <a:rPr lang="en-US" altLang="en-US" sz="1800" dirty="0"/>
              <a:t>-sponsored Smith Research poll</a:t>
            </a:r>
            <a:r>
              <a:rPr lang="en-US" altLang="en-US" sz="900" dirty="0"/>
              <a:t>.</a:t>
            </a:r>
            <a:r>
              <a:rPr lang="en-US" altLang="en-US" sz="900" b="1" dirty="0">
                <a:solidFill>
                  <a:schemeClr val="tx1"/>
                </a:solidFill>
              </a:rPr>
              <a:t>--</a:t>
            </a:r>
            <a:r>
              <a:rPr lang="en-US" altLang="en-US" sz="900" dirty="0">
                <a:solidFill>
                  <a:schemeClr val="tx1"/>
                </a:solidFill>
              </a:rPr>
              <a:t>-Jerusalem Post, 6/19/200</a:t>
            </a:r>
            <a:r>
              <a:rPr lang="en-US" altLang="en-US" sz="1200" dirty="0">
                <a:solidFill>
                  <a:schemeClr val="tx1"/>
                </a:solidFill>
              </a:rPr>
              <a:t>9 </a:t>
            </a:r>
            <a:r>
              <a:rPr lang="en-US" altLang="en-US" sz="1200" b="1" dirty="0">
                <a:solidFill>
                  <a:schemeClr val="tx1"/>
                </a:solidFill>
              </a:rPr>
              <a:t> </a:t>
            </a:r>
            <a:r>
              <a:rPr lang="en-US" altLang="en-US" sz="300" dirty="0">
                <a:hlinkClick r:id="rId3"/>
              </a:rPr>
              <a:t>http://www.jpost.com/servlet/Satellite?cid=1245184872947&amp;pagename=JPost%2FJPArticle%2FShowFull</a:t>
            </a:r>
            <a:r>
              <a:rPr lang="en-US" altLang="en-US" sz="300" dirty="0"/>
              <a:t> </a:t>
            </a:r>
          </a:p>
        </p:txBody>
      </p:sp>
      <p:pic>
        <p:nvPicPr>
          <p:cNvPr id="198660" name="Picture 2" descr="http://www.aljazeera.net/mritems/images/2009/6/15/1_921158_1_3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 y="4038600"/>
            <a:ext cx="37592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1" name="Rectangle 7"/>
          <p:cNvSpPr>
            <a:spLocks noChangeArrowheads="1"/>
          </p:cNvSpPr>
          <p:nvPr/>
        </p:nvSpPr>
        <p:spPr bwMode="auto">
          <a:xfrm>
            <a:off x="-152400" y="6211888"/>
            <a:ext cx="3810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eaLnBrk="1" hangingPunct="1">
              <a:spcBef>
                <a:spcPct val="0"/>
              </a:spcBef>
              <a:buFontTx/>
              <a:buNone/>
            </a:pPr>
            <a:r>
              <a:rPr lang="ar-SA" altLang="en-US" sz="1800" b="1"/>
              <a:t>يهود في مظاهرة منددة بباراك أوباما في تل أبيب الشهر الماضي ---الجريرة---7/14/2009</a:t>
            </a:r>
          </a:p>
        </p:txBody>
      </p:sp>
      <p:pic>
        <p:nvPicPr>
          <p:cNvPr id="198662" name="Picture 4" descr="http://www.haaretz.com/hasite/images/iht_daily/rosner_elections/mccain2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3888" y="0"/>
            <a:ext cx="23622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8663" name="Picture 6" descr="http://www.haaretz.com/hasite/images/iht_daily/rosner_elections/obama2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24663" y="0"/>
            <a:ext cx="231933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4" name="Rectangle 14"/>
          <p:cNvSpPr>
            <a:spLocks noChangeArrowheads="1"/>
          </p:cNvSpPr>
          <p:nvPr/>
        </p:nvSpPr>
        <p:spPr bwMode="auto">
          <a:xfrm>
            <a:off x="3962400" y="3502025"/>
            <a:ext cx="26193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a:solidFill>
                  <a:schemeClr val="tx2"/>
                </a:solidFill>
              </a:rPr>
              <a:t>Breakdown of the Jewish vote in the 2008 U.S. presidential election, according to initial exit polling </a:t>
            </a:r>
            <a:r>
              <a:rPr lang="en-US" altLang="en-US" sz="1800">
                <a:solidFill>
                  <a:schemeClr val="tx2"/>
                </a:solidFill>
              </a:rPr>
              <a:t>data—</a:t>
            </a:r>
            <a:r>
              <a:rPr lang="en-US" altLang="en-US" sz="1800"/>
              <a:t>Jewish Telegraphic Agency, 11/5/2008 </a:t>
            </a:r>
          </a:p>
        </p:txBody>
      </p:sp>
      <p:pic>
        <p:nvPicPr>
          <p:cNvPr id="198665" name="Picture 8" descr="http://www.haaretz.com/hasite/images/iht_daily/D050906/logo_630g.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3888" y="1749425"/>
            <a:ext cx="47101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6" name="Rectangle 10"/>
          <p:cNvSpPr>
            <a:spLocks noChangeArrowheads="1"/>
          </p:cNvSpPr>
          <p:nvPr/>
        </p:nvSpPr>
        <p:spPr bwMode="auto">
          <a:xfrm>
            <a:off x="3733800" y="5676900"/>
            <a:ext cx="5410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400" b="1" dirty="0">
                <a:solidFill>
                  <a:schemeClr val="tx2"/>
                </a:solidFill>
                <a:cs typeface="Times New Roman" pitchFamily="18" charset="0"/>
              </a:rPr>
              <a:t>Campaign finance law and money can win lawmakers/policymakers as easily as the media can mislead the public</a:t>
            </a:r>
            <a:endParaRPr lang="en-US" altLang="en-US" sz="2400" b="1" dirty="0">
              <a:solidFill>
                <a:schemeClr val="tx2"/>
              </a:solidFill>
            </a:endParaRPr>
          </a:p>
        </p:txBody>
      </p:sp>
      <p:cxnSp>
        <p:nvCxnSpPr>
          <p:cNvPr id="198667" name="Straight Connector 11"/>
          <p:cNvCxnSpPr>
            <a:cxnSpLocks noChangeShapeType="1"/>
          </p:cNvCxnSpPr>
          <p:nvPr/>
        </p:nvCxnSpPr>
        <p:spPr bwMode="auto">
          <a:xfrm>
            <a:off x="3962400" y="5638800"/>
            <a:ext cx="51816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6204" name="TextBox 12"/>
          <p:cNvSpPr txBox="1">
            <a:spLocks noChangeArrowheads="1"/>
          </p:cNvSpPr>
          <p:nvPr/>
        </p:nvSpPr>
        <p:spPr bwMode="auto">
          <a:xfrm>
            <a:off x="-25400" y="1423988"/>
            <a:ext cx="4459288"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7200">
                <a:solidFill>
                  <a:schemeClr val="tx1"/>
                </a:solidFill>
                <a:latin typeface="Times New Roman" pitchFamily="18" charset="0"/>
                <a:cs typeface="Arial" charset="0"/>
              </a:defRPr>
            </a:lvl1pPr>
            <a:lvl2pPr marL="742950" indent="-285750" eaLnBrk="0" hangingPunct="0">
              <a:defRPr sz="7200">
                <a:solidFill>
                  <a:schemeClr val="tx1"/>
                </a:solidFill>
                <a:latin typeface="Times New Roman" pitchFamily="18" charset="0"/>
                <a:cs typeface="Arial" charset="0"/>
              </a:defRPr>
            </a:lvl2pPr>
            <a:lvl3pPr marL="1143000" indent="-228600" eaLnBrk="0" hangingPunct="0">
              <a:defRPr sz="7200">
                <a:solidFill>
                  <a:schemeClr val="tx1"/>
                </a:solidFill>
                <a:latin typeface="Times New Roman" pitchFamily="18" charset="0"/>
                <a:cs typeface="Arial" charset="0"/>
              </a:defRPr>
            </a:lvl3pPr>
            <a:lvl4pPr marL="1600200" indent="-228600" eaLnBrk="0" hangingPunct="0">
              <a:defRPr sz="7200">
                <a:solidFill>
                  <a:schemeClr val="tx1"/>
                </a:solidFill>
                <a:latin typeface="Times New Roman" pitchFamily="18" charset="0"/>
                <a:cs typeface="Arial" charset="0"/>
              </a:defRPr>
            </a:lvl4pPr>
            <a:lvl5pPr marL="2057400" indent="-228600" eaLnBrk="0" hangingPunct="0">
              <a:defRPr sz="7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7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7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7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7200">
                <a:solidFill>
                  <a:schemeClr val="tx1"/>
                </a:solidFill>
                <a:latin typeface="Times New Roman" pitchFamily="18" charset="0"/>
                <a:cs typeface="Arial" charset="0"/>
              </a:defRPr>
            </a:lvl9pPr>
          </a:lstStyle>
          <a:p>
            <a:pPr>
              <a:defRPr/>
            </a:pPr>
            <a:r>
              <a:rPr lang="en-US" sz="1600" b="1" dirty="0">
                <a:solidFill>
                  <a:schemeClr val="tx2"/>
                </a:solidFill>
              </a:rPr>
              <a:t>Conservative movement ordains first openly gay rabbi--</a:t>
            </a:r>
            <a:r>
              <a:rPr lang="en-US" sz="1600" dirty="0"/>
              <a:t>(Jewish Telegraphic Agency) – The Conservative movement ordained its first openly gay rabbi during ceremonies at the Jewish Theological Seminary in New York. </a:t>
            </a:r>
            <a:r>
              <a:rPr lang="en-US" sz="1200" dirty="0"/>
              <a:t>GTA, May 29, 2011 </a:t>
            </a:r>
            <a:r>
              <a:rPr lang="en-US" sz="500" dirty="0">
                <a:hlinkClick r:id="rId8"/>
              </a:rPr>
              <a:t>http://www.jta.org/news/article/2011/05/29/3087914/conservative-movement-ordains-first-openly-gay-rabbi</a:t>
            </a:r>
            <a:r>
              <a:rPr lang="en-US" sz="500" dirty="0"/>
              <a:t>    </a:t>
            </a:r>
          </a:p>
          <a:p>
            <a:pPr>
              <a:defRPr/>
            </a:pPr>
            <a:endParaRPr lang="en-US" sz="500" dirty="0"/>
          </a:p>
          <a:p>
            <a:pPr>
              <a:defRPr/>
            </a:pPr>
            <a:endParaRPr lang="en-US" sz="500" dirty="0"/>
          </a:p>
          <a:p>
            <a:pPr>
              <a:defRPr/>
            </a:pPr>
            <a:r>
              <a:rPr lang="en-US" sz="1600" b="1" dirty="0">
                <a:solidFill>
                  <a:schemeClr val="tx2"/>
                </a:solidFill>
              </a:rPr>
              <a:t>Israel is hypocritical when it comes to Iran nuclear sanctions-</a:t>
            </a:r>
            <a:r>
              <a:rPr lang="en-US" sz="1600" b="1" dirty="0"/>
              <a:t>-</a:t>
            </a:r>
            <a:r>
              <a:rPr lang="en-US" sz="1600" dirty="0"/>
              <a:t>The Israeli industrialists, the </a:t>
            </a:r>
            <a:r>
              <a:rPr lang="en-US" sz="1600" dirty="0" err="1"/>
              <a:t>Ofer</a:t>
            </a:r>
            <a:r>
              <a:rPr lang="en-US" sz="1600" dirty="0"/>
              <a:t> Brothers, did business with Iran, defying United Nations sanctions that Israel pressed for</a:t>
            </a:r>
            <a:r>
              <a:rPr lang="en-US" sz="300" dirty="0"/>
              <a:t>.</a:t>
            </a:r>
          </a:p>
          <a:p>
            <a:pPr>
              <a:defRPr/>
            </a:pPr>
            <a:r>
              <a:rPr lang="en-US" sz="1050" dirty="0" err="1"/>
              <a:t>Haaretz</a:t>
            </a:r>
            <a:r>
              <a:rPr lang="en-US" sz="1050" dirty="0"/>
              <a:t>, 5/30/2011,  </a:t>
            </a:r>
            <a:r>
              <a:rPr lang="en-US" sz="300" dirty="0">
                <a:hlinkClick r:id="rId9"/>
              </a:rPr>
              <a:t>http://www.haaretz.com/print-edition/news/israel-is-hypocritical-when-it-comes-to-iran-nuclear-sanctions-1.364852</a:t>
            </a:r>
            <a:r>
              <a:rPr lang="en-US" sz="300" dirty="0"/>
              <a:t> </a:t>
            </a:r>
          </a:p>
        </p:txBody>
      </p:sp>
      <p:cxnSp>
        <p:nvCxnSpPr>
          <p:cNvPr id="198669" name="Straight Connector 14"/>
          <p:cNvCxnSpPr>
            <a:cxnSpLocks noChangeShapeType="1"/>
          </p:cNvCxnSpPr>
          <p:nvPr/>
        </p:nvCxnSpPr>
        <p:spPr bwMode="auto">
          <a:xfrm>
            <a:off x="25400" y="1423988"/>
            <a:ext cx="440848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98670" name="Straight Connector 2"/>
          <p:cNvCxnSpPr>
            <a:cxnSpLocks noChangeShapeType="1"/>
          </p:cNvCxnSpPr>
          <p:nvPr/>
        </p:nvCxnSpPr>
        <p:spPr bwMode="auto">
          <a:xfrm>
            <a:off x="-25400" y="2895600"/>
            <a:ext cx="440848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98671" name="Straight Connector 5"/>
          <p:cNvCxnSpPr>
            <a:cxnSpLocks noChangeShapeType="1"/>
          </p:cNvCxnSpPr>
          <p:nvPr/>
        </p:nvCxnSpPr>
        <p:spPr bwMode="auto">
          <a:xfrm flipH="1">
            <a:off x="3962400" y="3502025"/>
            <a:ext cx="47148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98672" name="Straight Connector 7"/>
          <p:cNvCxnSpPr>
            <a:cxnSpLocks noChangeShapeType="1"/>
          </p:cNvCxnSpPr>
          <p:nvPr/>
        </p:nvCxnSpPr>
        <p:spPr bwMode="auto">
          <a:xfrm>
            <a:off x="3962400" y="3502025"/>
            <a:ext cx="0" cy="21367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Obama signs U.S.-Israel cooperation bill - Natasha Mozgovaya - July 27, 2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2491" y="0"/>
            <a:ext cx="448151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3" name="Rectangle 2"/>
          <p:cNvSpPr>
            <a:spLocks noChangeArrowheads="1"/>
          </p:cNvSpPr>
          <p:nvPr/>
        </p:nvSpPr>
        <p:spPr bwMode="auto">
          <a:xfrm>
            <a:off x="4572001" y="2514600"/>
            <a:ext cx="4571999" cy="297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schemeClr val="tx2"/>
                </a:solidFill>
              </a:rPr>
              <a:t>President Barack Obama signs the United States-Israel Enhanced Security Cooperation Act, Friday, July 27, 2012, in the Oval Office of the White House in Washington</a:t>
            </a:r>
            <a:r>
              <a:rPr lang="en-US" altLang="en-US" sz="1400" dirty="0"/>
              <a:t>. Photo by Natasha </a:t>
            </a:r>
            <a:r>
              <a:rPr lang="en-US" altLang="en-US" sz="1400" dirty="0" err="1"/>
              <a:t>Mozgovaya</a:t>
            </a:r>
            <a:r>
              <a:rPr lang="en-US" altLang="en-US" sz="1400" dirty="0"/>
              <a:t>, </a:t>
            </a:r>
            <a:r>
              <a:rPr lang="en-US" altLang="en-US" sz="800" dirty="0">
                <a:hlinkClick r:id="rId3"/>
              </a:rPr>
              <a:t>https://www.youtube.com/watch?v=TJPZTo2JSxk</a:t>
            </a:r>
            <a:r>
              <a:rPr lang="en-US" altLang="en-US" sz="800" dirty="0"/>
              <a:t> </a:t>
            </a:r>
          </a:p>
          <a:p>
            <a:pPr eaLnBrk="1" hangingPunct="1">
              <a:spcBef>
                <a:spcPct val="0"/>
              </a:spcBef>
              <a:buFontTx/>
              <a:buNone/>
            </a:pPr>
            <a:r>
              <a:rPr lang="en-US" altLang="en-US" sz="1400" dirty="0">
                <a:solidFill>
                  <a:schemeClr val="tx2"/>
                </a:solidFill>
              </a:rPr>
              <a:t>“Obama signed the bill using five pens, at his desk, flanked by Senator Barbara Boxer, sponsor of the Senate version of the bill, Rep. Howard Berman, the House version author, Lee Rosenberg, chairman of the board of AIPAC and Howard Friedman, the former Chair, as well as Richard Stone, chairman of the Conference of Presidents of Major American Jewish Organizations [</a:t>
            </a:r>
            <a:r>
              <a:rPr lang="en-US" altLang="en-US" sz="1400" dirty="0"/>
              <a:t>these are American Jewish leaders working for Israel; apparently no “Israeli” needs to be present at this important bilateral agreement</a:t>
            </a:r>
            <a:r>
              <a:rPr lang="en-US" altLang="en-US" sz="1400" dirty="0">
                <a:solidFill>
                  <a:schemeClr val="tx2"/>
                </a:solidFill>
              </a:rPr>
              <a:t>]” </a:t>
            </a:r>
            <a:r>
              <a:rPr lang="en-US" altLang="en-US" sz="500" dirty="0">
                <a:hlinkClick r:id="rId4"/>
              </a:rPr>
              <a:t>http://www.haaretz.com/news/diplomacy-defense/obama-announces-new-military-assistance-to-israel-on-eve-of-romney-trip-1.454118</a:t>
            </a:r>
            <a:r>
              <a:rPr lang="en-US" altLang="en-US" sz="500" dirty="0"/>
              <a:t> </a:t>
            </a:r>
          </a:p>
        </p:txBody>
      </p:sp>
      <p:cxnSp>
        <p:nvCxnSpPr>
          <p:cNvPr id="199685" name="Straight Connector 7"/>
          <p:cNvCxnSpPr>
            <a:cxnSpLocks noChangeShapeType="1"/>
          </p:cNvCxnSpPr>
          <p:nvPr/>
        </p:nvCxnSpPr>
        <p:spPr bwMode="auto">
          <a:xfrm>
            <a:off x="4572000" y="0"/>
            <a:ext cx="1"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1026" name="Picture 2" descr="http://www.jta.org/wp-content/uploads/2014/11/15844448126_052340758a_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601181"/>
            <a:ext cx="4572001" cy="30503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 y="0"/>
            <a:ext cx="4495801" cy="523220"/>
          </a:xfrm>
          <a:prstGeom prst="rect">
            <a:avLst/>
          </a:prstGeom>
        </p:spPr>
        <p:txBody>
          <a:bodyPr wrap="square">
            <a:spAutoFit/>
          </a:bodyPr>
          <a:lstStyle/>
          <a:p>
            <a:pPr algn="ctr"/>
            <a:r>
              <a:rPr lang="en-US" sz="2800" b="1" dirty="0" err="1">
                <a:solidFill>
                  <a:schemeClr val="tx2"/>
                </a:solidFill>
              </a:rPr>
              <a:t>Cruzing</a:t>
            </a:r>
            <a:r>
              <a:rPr lang="en-US" sz="2800" b="1" dirty="0">
                <a:solidFill>
                  <a:schemeClr val="tx2"/>
                </a:solidFill>
              </a:rPr>
              <a:t> for Jewish support</a:t>
            </a:r>
            <a:endParaRPr lang="en-US" sz="2800" dirty="0">
              <a:solidFill>
                <a:schemeClr val="tx2"/>
              </a:solidFill>
            </a:endParaRPr>
          </a:p>
        </p:txBody>
      </p:sp>
      <p:sp>
        <p:nvSpPr>
          <p:cNvPr id="4" name="Rectangle 3"/>
          <p:cNvSpPr/>
          <p:nvPr/>
        </p:nvSpPr>
        <p:spPr>
          <a:xfrm>
            <a:off x="-1" y="3657600"/>
            <a:ext cx="4572002" cy="3277820"/>
          </a:xfrm>
          <a:prstGeom prst="rect">
            <a:avLst/>
          </a:prstGeom>
        </p:spPr>
        <p:txBody>
          <a:bodyPr wrap="square">
            <a:spAutoFit/>
          </a:bodyPr>
          <a:lstStyle/>
          <a:p>
            <a:r>
              <a:rPr lang="en-US" sz="1300" b="1" dirty="0">
                <a:solidFill>
                  <a:schemeClr val="tx2"/>
                </a:solidFill>
              </a:rPr>
              <a:t>Sen. Ted Cruz and casino magnate Sheldon Adelson at annual ZOA dinner.</a:t>
            </a:r>
            <a:r>
              <a:rPr lang="en-US" sz="1300" dirty="0">
                <a:solidFill>
                  <a:schemeClr val="tx2"/>
                </a:solidFill>
              </a:rPr>
              <a:t> (Credit: ZOA), </a:t>
            </a:r>
            <a:r>
              <a:rPr lang="en-US" sz="1300" dirty="0"/>
              <a:t>JTA, 11/26/2014, </a:t>
            </a:r>
            <a:r>
              <a:rPr lang="en-US" sz="500" dirty="0">
                <a:hlinkClick r:id="rId6"/>
              </a:rPr>
              <a:t>http://www.jta.org/2014/11/26/news-opinion/the-telegraph/cruzing-for-jewish-support</a:t>
            </a:r>
            <a:r>
              <a:rPr lang="en-US" sz="500" dirty="0"/>
              <a:t>   </a:t>
            </a:r>
          </a:p>
          <a:p>
            <a:r>
              <a:rPr lang="en-US" sz="1400" dirty="0">
                <a:solidFill>
                  <a:schemeClr val="tx2"/>
                </a:solidFill>
              </a:rPr>
              <a:t>Top Republican Party donor Sheldon Adelson said on Friday he met presidential candidate Donald Trump earlier this week and that the two American billionaires broached the issue at the heart of Adelson’s political agenda: support for Israel... On the subject of Israel, Trump added, “Sheldon knows that nobody will be more </a:t>
            </a:r>
            <a:r>
              <a:rPr lang="en-US" sz="1400" b="1" dirty="0">
                <a:solidFill>
                  <a:schemeClr val="tx2"/>
                </a:solidFill>
              </a:rPr>
              <a:t>loyal</a:t>
            </a:r>
            <a:r>
              <a:rPr lang="en-US" sz="1400" dirty="0">
                <a:solidFill>
                  <a:schemeClr val="tx2"/>
                </a:solidFill>
              </a:rPr>
              <a:t> to Israel than Donald Trump.” </a:t>
            </a:r>
            <a:r>
              <a:rPr lang="en-US" sz="1400" dirty="0"/>
              <a:t>Forward, 12/18/2015,  </a:t>
            </a:r>
            <a:r>
              <a:rPr lang="en-US" sz="500" dirty="0">
                <a:hlinkClick r:id="rId7"/>
              </a:rPr>
              <a:t>http://forward.com/news/327512/sheldon-adelson-upbeat-on-very-charming-donald-trump/?attribution=articles-hero-item-text-5</a:t>
            </a:r>
            <a:r>
              <a:rPr lang="en-US" sz="500" dirty="0"/>
              <a:t> </a:t>
            </a:r>
          </a:p>
          <a:p>
            <a:endParaRPr lang="en-US" sz="500" dirty="0"/>
          </a:p>
          <a:p>
            <a:r>
              <a:rPr lang="en-US" sz="1800" b="1" dirty="0">
                <a:solidFill>
                  <a:schemeClr val="tx2"/>
                </a:solidFill>
              </a:rPr>
              <a:t>"The Zionist Organization of America has largely embraced Bannon [President Donald Trump's former chief strategist]"</a:t>
            </a:r>
            <a:r>
              <a:rPr lang="en-US" sz="1400" b="1" dirty="0">
                <a:solidFill>
                  <a:schemeClr val="tx2"/>
                </a:solidFill>
              </a:rPr>
              <a:t>, </a:t>
            </a:r>
            <a:r>
              <a:rPr lang="en-US" sz="1400" dirty="0" err="1"/>
              <a:t>Haaretz</a:t>
            </a:r>
            <a:r>
              <a:rPr lang="en-US" sz="1400" dirty="0"/>
              <a:t>, 11/13/2017, </a:t>
            </a:r>
            <a:r>
              <a:rPr lang="en-US" sz="1400" dirty="0">
                <a:hlinkClick r:id="rId8"/>
              </a:rPr>
              <a:t>https://www.haaretz.com/us-news/1.822455</a:t>
            </a:r>
            <a:r>
              <a:rPr lang="en-US" sz="1400" dirty="0"/>
              <a:t> </a:t>
            </a:r>
            <a:endParaRPr lang="en-US" sz="500" dirty="0"/>
          </a:p>
        </p:txBody>
      </p:sp>
      <p:cxnSp>
        <p:nvCxnSpPr>
          <p:cNvPr id="5" name="Straight Connector 4"/>
          <p:cNvCxnSpPr/>
          <p:nvPr/>
        </p:nvCxnSpPr>
        <p:spPr bwMode="auto">
          <a:xfrm>
            <a:off x="-19052" y="4191000"/>
            <a:ext cx="46101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 name="Rectangle 2"/>
          <p:cNvSpPr/>
          <p:nvPr/>
        </p:nvSpPr>
        <p:spPr>
          <a:xfrm>
            <a:off x="4624391" y="5426095"/>
            <a:ext cx="4519610" cy="1508105"/>
          </a:xfrm>
          <a:prstGeom prst="rect">
            <a:avLst/>
          </a:prstGeom>
        </p:spPr>
        <p:txBody>
          <a:bodyPr wrap="square">
            <a:spAutoFit/>
          </a:bodyPr>
          <a:lstStyle/>
          <a:p>
            <a:r>
              <a:rPr lang="en-US" sz="1400" b="1" dirty="0">
                <a:solidFill>
                  <a:schemeClr val="tx2"/>
                </a:solidFill>
              </a:rPr>
              <a:t>Why Not a Probe of “Israel-Gate”? Israeli Meddling… </a:t>
            </a:r>
            <a:r>
              <a:rPr lang="en-US" sz="1400" dirty="0"/>
              <a:t>The other day, I asked a longtime Democratic Party insider who is working on the Russia-gate investigation which country interfered more in U.S. politics, Russia or Israel. Without a moment’s hesitation, he replied, “Israel, of course.” Global Research, 4/2/4/2017, </a:t>
            </a:r>
            <a:r>
              <a:rPr lang="en-US" sz="500" dirty="0">
                <a:hlinkClick r:id="rId9"/>
              </a:rPr>
              <a:t>http://www.globalresearch.ca/why-not-a-probe-of-israel-gate/5586601</a:t>
            </a:r>
            <a:r>
              <a:rPr lang="en-US" sz="500" dirty="0"/>
              <a:t> </a:t>
            </a:r>
          </a:p>
        </p:txBody>
      </p:sp>
      <p:cxnSp>
        <p:nvCxnSpPr>
          <p:cNvPr id="7" name="Straight Connector 6"/>
          <p:cNvCxnSpPr/>
          <p:nvPr/>
        </p:nvCxnSpPr>
        <p:spPr bwMode="auto">
          <a:xfrm>
            <a:off x="4572000" y="5426095"/>
            <a:ext cx="4572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a:off x="-19052" y="5791200"/>
            <a:ext cx="459105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8101" y="6858000"/>
            <a:ext cx="46101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Obama signs U.S.-Israel cooperation bill - Natasha Mozgovaya - July 27, 2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83113"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2"/>
          <p:cNvSpPr>
            <a:spLocks noChangeArrowheads="1"/>
          </p:cNvSpPr>
          <p:nvPr/>
        </p:nvSpPr>
        <p:spPr bwMode="auto">
          <a:xfrm>
            <a:off x="4572000" y="2649538"/>
            <a:ext cx="4557713" cy="426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schemeClr val="tx2"/>
                </a:solidFill>
              </a:rPr>
              <a:t>President Barack Obama signs the United States-Israel Enhanced Security Cooperation Act, Friday, July 27, 2012, in the Oval Office of the White House in Washington</a:t>
            </a:r>
            <a:r>
              <a:rPr lang="en-US" altLang="en-US" sz="1400" dirty="0"/>
              <a:t>. Photo by Natasha </a:t>
            </a:r>
            <a:r>
              <a:rPr lang="en-US" altLang="en-US" sz="1400" dirty="0" err="1"/>
              <a:t>Mozgovaya</a:t>
            </a:r>
            <a:endParaRPr lang="en-US" altLang="en-US" sz="1400" dirty="0"/>
          </a:p>
          <a:p>
            <a:pPr eaLnBrk="1" hangingPunct="1">
              <a:spcBef>
                <a:spcPct val="0"/>
              </a:spcBef>
              <a:buFontTx/>
              <a:buNone/>
            </a:pPr>
            <a:r>
              <a:rPr lang="en-US" altLang="en-US" sz="1600" dirty="0">
                <a:hlinkClick r:id="rId3"/>
              </a:rPr>
              <a:t>https://www.youtube.com/watch?v=TJPZTo2JSxk</a:t>
            </a:r>
            <a:r>
              <a:rPr lang="en-US" altLang="en-US" sz="1600" dirty="0"/>
              <a:t> </a:t>
            </a:r>
          </a:p>
          <a:p>
            <a:pPr eaLnBrk="1" hangingPunct="1">
              <a:spcBef>
                <a:spcPct val="0"/>
              </a:spcBef>
              <a:buFontTx/>
              <a:buNone/>
            </a:pPr>
            <a:r>
              <a:rPr lang="en-US" altLang="en-US" sz="1400" dirty="0">
                <a:solidFill>
                  <a:schemeClr val="tx2"/>
                </a:solidFill>
              </a:rPr>
              <a:t>“Obama signed the bill using five pens, at his desk, flanked by Senator Barbara Boxer, sponsor of the Senate version of the bill, Rep. Howard Berman, the House version author, Lee Rosenberg, chairman of the board of AIPAC and Howard Friedman, the former Chair, as well as Richard Stone, chairman of the Conference of Presidents of Major American Jewish Organizations [</a:t>
            </a:r>
            <a:r>
              <a:rPr lang="en-US" altLang="en-US" sz="1400" dirty="0"/>
              <a:t>these are American Jewish leaders working for Israel; apparently no “Israeli” needs to be present at this important bilateral agreement</a:t>
            </a:r>
            <a:r>
              <a:rPr lang="en-US" altLang="en-US" sz="1400" dirty="0">
                <a:solidFill>
                  <a:schemeClr val="tx2"/>
                </a:solidFill>
              </a:rPr>
              <a:t>]”</a:t>
            </a:r>
            <a:r>
              <a:rPr lang="en-US" altLang="en-US" sz="1600" dirty="0">
                <a:solidFill>
                  <a:schemeClr val="tx2"/>
                </a:solidFill>
              </a:rPr>
              <a:t> </a:t>
            </a:r>
            <a:r>
              <a:rPr lang="en-US" altLang="en-US" sz="500" dirty="0">
                <a:hlinkClick r:id="rId4"/>
              </a:rPr>
              <a:t>http://www.haaretz.com/news/diplomacy-defense/obama-announces-new-military-assistance-to-israel-on-eve-of-romney-trip-1.454118</a:t>
            </a:r>
            <a:r>
              <a:rPr lang="en-US" altLang="en-US" sz="500" dirty="0"/>
              <a:t> </a:t>
            </a:r>
          </a:p>
          <a:p>
            <a:pPr eaLnBrk="1" hangingPunct="1">
              <a:spcBef>
                <a:spcPct val="0"/>
              </a:spcBef>
              <a:buFontTx/>
              <a:buNone/>
            </a:pPr>
            <a:endParaRPr lang="en-US" altLang="en-US" sz="500" dirty="0"/>
          </a:p>
          <a:p>
            <a:pPr eaLnBrk="1" hangingPunct="1">
              <a:spcBef>
                <a:spcPct val="0"/>
              </a:spcBef>
              <a:buFontTx/>
              <a:buNone/>
            </a:pPr>
            <a:r>
              <a:rPr lang="en-US" altLang="en-US" sz="1400" b="1" dirty="0">
                <a:solidFill>
                  <a:schemeClr val="tx2"/>
                </a:solidFill>
              </a:rPr>
              <a:t>Right and Left React to the Donald Trump Jr. Email Scandal, </a:t>
            </a:r>
            <a:r>
              <a:rPr lang="en-US" altLang="en-US" sz="1400" dirty="0"/>
              <a:t>The New York Times, 7/12/2017, </a:t>
            </a:r>
            <a:r>
              <a:rPr lang="en-US" altLang="en-US" sz="500" dirty="0">
                <a:hlinkClick r:id="rId5"/>
              </a:rPr>
              <a:t>https://www.nytimes.com/2017/07/12/us/politics/right-and-left-donald-trump-jr-email-scandal.html</a:t>
            </a:r>
            <a:r>
              <a:rPr lang="en-US" altLang="en-US" sz="500" dirty="0"/>
              <a:t> </a:t>
            </a:r>
          </a:p>
          <a:p>
            <a:pPr eaLnBrk="1" hangingPunct="1">
              <a:spcBef>
                <a:spcPct val="0"/>
              </a:spcBef>
              <a:buFontTx/>
              <a:buNone/>
            </a:pPr>
            <a:r>
              <a:rPr lang="en-US" altLang="en-US" sz="1400" b="1" dirty="0">
                <a:solidFill>
                  <a:schemeClr val="tx2"/>
                </a:solidFill>
              </a:rPr>
              <a:t>Clinton Campaign Colluded With Ukraine To Try And Sink Trump</a:t>
            </a:r>
            <a:r>
              <a:rPr lang="en-US" altLang="en-US" sz="1400" dirty="0"/>
              <a:t>, Published 7/12/2017, </a:t>
            </a:r>
            <a:r>
              <a:rPr lang="en-US" altLang="en-US" sz="500" dirty="0">
                <a:hlinkClick r:id="rId6"/>
              </a:rPr>
              <a:t>https://www.youtube.com/watch?v=7quC0touaqw</a:t>
            </a:r>
            <a:r>
              <a:rPr lang="en-US" altLang="en-US" sz="500" dirty="0"/>
              <a:t> </a:t>
            </a:r>
          </a:p>
        </p:txBody>
      </p:sp>
      <p:sp>
        <p:nvSpPr>
          <p:cNvPr id="20484" name="Rectangle 3"/>
          <p:cNvSpPr>
            <a:spLocks noChangeArrowheads="1"/>
          </p:cNvSpPr>
          <p:nvPr/>
        </p:nvSpPr>
        <p:spPr bwMode="auto">
          <a:xfrm>
            <a:off x="0" y="0"/>
            <a:ext cx="4572000"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900" b="1" dirty="0">
                <a:solidFill>
                  <a:schemeClr val="tx2"/>
                </a:solidFill>
              </a:rPr>
              <a:t>Obama announces new military assistance to Israel on eve of Romney trip</a:t>
            </a:r>
          </a:p>
          <a:p>
            <a:pPr eaLnBrk="1" hangingPunct="1">
              <a:spcBef>
                <a:spcPct val="0"/>
              </a:spcBef>
              <a:buFontTx/>
              <a:buNone/>
            </a:pPr>
            <a:r>
              <a:rPr lang="en-US" altLang="en-US" sz="1800" dirty="0">
                <a:solidFill>
                  <a:schemeClr val="tx2"/>
                </a:solidFill>
              </a:rPr>
              <a:t>One day before Mitt Romney's visit to Jerusalem, U.S. president signs bill expanding military and civilian cooperation with Israel.</a:t>
            </a:r>
          </a:p>
          <a:p>
            <a:pPr eaLnBrk="1" hangingPunct="1">
              <a:spcBef>
                <a:spcPct val="0"/>
              </a:spcBef>
              <a:buFontTx/>
              <a:buNone/>
            </a:pPr>
            <a:r>
              <a:rPr lang="en-US" altLang="en-US" sz="1800" dirty="0"/>
              <a:t>U.S. President Barack Obama announced on Friday that he will be releasing an additional $70 million in military assistance to Israel, a previously announced move that appeared timed to upstage Republican rival Mitt Romney's trip to Jerusalem this weekend. </a:t>
            </a:r>
          </a:p>
          <a:p>
            <a:pPr eaLnBrk="1" hangingPunct="1">
              <a:spcBef>
                <a:spcPct val="0"/>
              </a:spcBef>
              <a:buFontTx/>
              <a:buNone/>
            </a:pPr>
            <a:r>
              <a:rPr lang="en-US" altLang="en-US" sz="1800" dirty="0" err="1"/>
              <a:t>Haaretz</a:t>
            </a:r>
            <a:r>
              <a:rPr lang="en-US" altLang="en-US" sz="1800" dirty="0"/>
              <a:t>, July 27, 2012</a:t>
            </a:r>
            <a:r>
              <a:rPr lang="en-US" altLang="en-US" sz="1000" dirty="0"/>
              <a:t>, </a:t>
            </a:r>
            <a:r>
              <a:rPr lang="en-US" altLang="en-US" sz="500" dirty="0">
                <a:hlinkClick r:id="rId4"/>
              </a:rPr>
              <a:t>http://www.haaretz.com/news/diplomacy-defense/obama-announces-new-military-assistance-to-israel-on-eve-of-romney-trip-1.454118</a:t>
            </a:r>
            <a:r>
              <a:rPr lang="en-US" altLang="en-US" sz="500" dirty="0"/>
              <a:t> </a:t>
            </a:r>
          </a:p>
          <a:p>
            <a:pPr eaLnBrk="1" hangingPunct="1">
              <a:spcBef>
                <a:spcPct val="0"/>
              </a:spcBef>
              <a:buFontTx/>
              <a:buNone/>
            </a:pPr>
            <a:r>
              <a:rPr lang="en-US" altLang="en-US" sz="1000" dirty="0"/>
              <a:t> </a:t>
            </a:r>
            <a:r>
              <a:rPr lang="en-US" altLang="en-US" sz="1000" dirty="0">
                <a:hlinkClick r:id="rId7"/>
              </a:rPr>
              <a:t>http://thehill.com/images/stories/blogs/flooraction/jan2012/hr4133.pdf</a:t>
            </a:r>
            <a:r>
              <a:rPr lang="en-US" altLang="en-US" sz="1000" dirty="0"/>
              <a:t> </a:t>
            </a:r>
          </a:p>
        </p:txBody>
      </p:sp>
      <p:cxnSp>
        <p:nvCxnSpPr>
          <p:cNvPr id="20485" name="Straight Connector 7"/>
          <p:cNvCxnSpPr>
            <a:cxnSpLocks noChangeShapeType="1"/>
          </p:cNvCxnSpPr>
          <p:nvPr/>
        </p:nvCxnSpPr>
        <p:spPr bwMode="auto">
          <a:xfrm>
            <a:off x="4572000" y="4343400"/>
            <a:ext cx="0" cy="25146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0486" name="Rectangle 8"/>
          <p:cNvSpPr>
            <a:spLocks noChangeArrowheads="1"/>
          </p:cNvSpPr>
          <p:nvPr/>
        </p:nvSpPr>
        <p:spPr bwMode="auto">
          <a:xfrm>
            <a:off x="0" y="4343400"/>
            <a:ext cx="45720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t>“</a:t>
            </a:r>
            <a:r>
              <a:rPr lang="en-US" altLang="en-US" sz="1800" b="1" dirty="0">
                <a:solidFill>
                  <a:schemeClr val="tx2"/>
                </a:solidFill>
              </a:rPr>
              <a:t>On eve of Romney visit, U.S. Jews continue to favor Obama by 68%-25%, new poll shows</a:t>
            </a:r>
            <a:r>
              <a:rPr lang="en-US" altLang="en-US" sz="1800" b="1" dirty="0"/>
              <a:t>”—</a:t>
            </a:r>
            <a:r>
              <a:rPr lang="en-US" altLang="en-US" sz="1400" dirty="0"/>
              <a:t>Jerusalem Post, July 27, 2012</a:t>
            </a:r>
            <a:r>
              <a:rPr lang="en-US" altLang="en-US" sz="300" dirty="0"/>
              <a:t>, </a:t>
            </a:r>
            <a:r>
              <a:rPr lang="en-US" altLang="en-US" sz="300" dirty="0">
                <a:hlinkClick r:id="rId8"/>
              </a:rPr>
              <a:t>http://www.haaretz.com/news/diplomacy-defense/on-eve-of-romney-visit-u-s-jews-continue-to-favor-obama-by-68-25-new-poll-shows.premium-1.454126</a:t>
            </a:r>
            <a:r>
              <a:rPr lang="en-US" altLang="en-US" sz="300" dirty="0"/>
              <a:t> </a:t>
            </a:r>
          </a:p>
          <a:p>
            <a:pPr eaLnBrk="1" hangingPunct="1">
              <a:spcBef>
                <a:spcPct val="0"/>
              </a:spcBef>
              <a:buFontTx/>
              <a:buNone/>
            </a:pPr>
            <a:r>
              <a:rPr lang="en-US" altLang="en-US" sz="1800" b="1" dirty="0">
                <a:solidFill>
                  <a:schemeClr val="tx2"/>
                </a:solidFill>
              </a:rPr>
              <a:t>Why Not a Probe of “Israel-Gate”? Israeli Meddling… </a:t>
            </a:r>
            <a:r>
              <a:rPr lang="en-US" altLang="en-US" sz="1400" dirty="0"/>
              <a:t>The other day, I asked a longtime Democratic Party insider who is working on the Russia-gate investigation which country interfered more in U.S. politics, Russia or Israel. Without a moment’s hesitation, he replied, “Israel, of course.” Global Research, 4/2/4/2017, </a:t>
            </a:r>
            <a:r>
              <a:rPr lang="en-US" altLang="en-US" sz="500" dirty="0">
                <a:hlinkClick r:id="rId9"/>
              </a:rPr>
              <a:t>http://www.globalresearch.ca/why-not-a-probe-of-israel-gate/5586601</a:t>
            </a:r>
            <a:r>
              <a:rPr lang="en-US" altLang="en-US" sz="500" dirty="0"/>
              <a:t>  </a:t>
            </a:r>
          </a:p>
          <a:p>
            <a:pPr eaLnBrk="1" hangingPunct="1">
              <a:spcBef>
                <a:spcPct val="0"/>
              </a:spcBef>
              <a:buFontTx/>
              <a:buNone/>
            </a:pPr>
            <a:endParaRPr lang="en-US" altLang="en-US" sz="1000" dirty="0"/>
          </a:p>
        </p:txBody>
      </p:sp>
      <p:cxnSp>
        <p:nvCxnSpPr>
          <p:cNvPr id="20487" name="Straight Connector 10"/>
          <p:cNvCxnSpPr>
            <a:cxnSpLocks noChangeShapeType="1"/>
          </p:cNvCxnSpPr>
          <p:nvPr/>
        </p:nvCxnSpPr>
        <p:spPr bwMode="auto">
          <a:xfrm>
            <a:off x="0" y="4343400"/>
            <a:ext cx="4572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5257800"/>
            <a:ext cx="4572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4572000" y="5867400"/>
            <a:ext cx="458311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4572000" y="6400800"/>
            <a:ext cx="458311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93745534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descr="U.S. Republican presidential candidate Mitt Romney places a note in the Western Wall, Judaism's holiest prayer site, in Jerusalem's Old City July 29, 2012. Romney would respect an Israeli decision to use military force to stop Iran from developing a nuclear weapon, a senior aide said on Sunday. REUTERS-Baz Rat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8030" y="1"/>
            <a:ext cx="376025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7" name="Rectangle 1"/>
          <p:cNvSpPr>
            <a:spLocks noChangeArrowheads="1"/>
          </p:cNvSpPr>
          <p:nvPr/>
        </p:nvSpPr>
        <p:spPr bwMode="auto">
          <a:xfrm>
            <a:off x="0" y="0"/>
            <a:ext cx="539803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a:solidFill>
                  <a:schemeClr val="tx2"/>
                </a:solidFill>
              </a:rPr>
              <a:t>Romney raises more than $1 million at end of Israel trip</a:t>
            </a:r>
          </a:p>
          <a:p>
            <a:pPr eaLnBrk="1" hangingPunct="1">
              <a:spcBef>
                <a:spcPct val="0"/>
              </a:spcBef>
              <a:buFontTx/>
              <a:buNone/>
            </a:pPr>
            <a:r>
              <a:rPr lang="en-US" altLang="en-US" sz="1800" dirty="0"/>
              <a:t>Reuters, July 29, 2012, </a:t>
            </a:r>
          </a:p>
          <a:p>
            <a:pPr eaLnBrk="1" hangingPunct="1">
              <a:spcBef>
                <a:spcPct val="0"/>
              </a:spcBef>
              <a:buFontTx/>
              <a:buNone/>
            </a:pPr>
            <a:r>
              <a:rPr lang="en-US" altLang="en-US" sz="1800" dirty="0">
                <a:hlinkClick r:id="rId3"/>
              </a:rPr>
              <a:t>http://www.reuters.com/article/2012/07/30/us-usa-campaign-romney-idUSBRE86Q1DO20120730</a:t>
            </a:r>
            <a:r>
              <a:rPr lang="en-US" altLang="en-US" sz="1800" dirty="0"/>
              <a:t> </a:t>
            </a:r>
          </a:p>
          <a:p>
            <a:pPr eaLnBrk="1" hangingPunct="1">
              <a:spcBef>
                <a:spcPct val="0"/>
              </a:spcBef>
              <a:buFontTx/>
              <a:buNone/>
            </a:pPr>
            <a:endParaRPr lang="en-US" altLang="en-US" sz="1800" dirty="0"/>
          </a:p>
          <a:p>
            <a:pPr eaLnBrk="1" hangingPunct="1">
              <a:spcBef>
                <a:spcPct val="0"/>
              </a:spcBef>
              <a:buFontTx/>
              <a:buNone/>
            </a:pPr>
            <a:r>
              <a:rPr lang="en-US" altLang="en-US" sz="1400" dirty="0"/>
              <a:t>U.S. Republican presidential candidate Mitt Romney places a note in the Western Wall, Judaism's holiest prayer site, in Jerusalem's Old City July 29, 2012. </a:t>
            </a:r>
            <a:r>
              <a:rPr lang="en-US" altLang="en-US" sz="1400" b="1" dirty="0">
                <a:solidFill>
                  <a:schemeClr val="tx2"/>
                </a:solidFill>
              </a:rPr>
              <a:t>Romney would respect an Israeli decision to use military force to stop Iran from developing a nuclear weapon, a senior aide said on Sunday</a:t>
            </a:r>
            <a:r>
              <a:rPr lang="en-US" altLang="en-US" sz="1400" dirty="0">
                <a:solidFill>
                  <a:schemeClr val="tx2"/>
                </a:solidFill>
              </a:rPr>
              <a:t>. </a:t>
            </a:r>
            <a:r>
              <a:rPr lang="en-US" altLang="en-US" sz="1400" dirty="0"/>
              <a:t>REUTERS/Baz Ratner</a:t>
            </a:r>
          </a:p>
          <a:p>
            <a:pPr eaLnBrk="1" hangingPunct="1">
              <a:spcBef>
                <a:spcPct val="0"/>
              </a:spcBef>
              <a:buFontTx/>
              <a:buNone/>
            </a:pPr>
            <a:r>
              <a:rPr lang="en-US" altLang="en-US" sz="1400" dirty="0"/>
              <a:t>Reuters, July 29, 2012,</a:t>
            </a:r>
          </a:p>
          <a:p>
            <a:pPr eaLnBrk="1" hangingPunct="1">
              <a:spcBef>
                <a:spcPct val="0"/>
              </a:spcBef>
              <a:buFontTx/>
              <a:buNone/>
            </a:pPr>
            <a:r>
              <a:rPr lang="en-US" altLang="en-US" sz="1400" dirty="0">
                <a:hlinkClick r:id="rId4"/>
              </a:rPr>
              <a:t>http://www.reuters.com/news/pictures/slideshow?articleId=USBRE86Q1DO20120730&amp;slide=7#a=7</a:t>
            </a:r>
            <a:r>
              <a:rPr lang="en-US" altLang="en-US" sz="1400" dirty="0"/>
              <a:t> </a:t>
            </a:r>
          </a:p>
        </p:txBody>
      </p:sp>
      <p:cxnSp>
        <p:nvCxnSpPr>
          <p:cNvPr id="200708" name="Straight Connector 3"/>
          <p:cNvCxnSpPr>
            <a:cxnSpLocks noChangeShapeType="1"/>
          </p:cNvCxnSpPr>
          <p:nvPr/>
        </p:nvCxnSpPr>
        <p:spPr bwMode="auto">
          <a:xfrm>
            <a:off x="0" y="1752600"/>
            <a:ext cx="539803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00709" name="Rectangle 5"/>
          <p:cNvSpPr>
            <a:spLocks noChangeArrowheads="1"/>
          </p:cNvSpPr>
          <p:nvPr/>
        </p:nvSpPr>
        <p:spPr bwMode="auto">
          <a:xfrm>
            <a:off x="7391400" y="0"/>
            <a:ext cx="1752599"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“In Jerusalem speech, it was Romney's voice but Netanyahu's words”, </a:t>
            </a:r>
            <a:r>
              <a:rPr lang="en-US" altLang="en-US" sz="1800" dirty="0" err="1"/>
              <a:t>Haaretz</a:t>
            </a:r>
            <a:r>
              <a:rPr lang="en-US" altLang="en-US" sz="1800" dirty="0"/>
              <a:t>, July 30, 2012, </a:t>
            </a:r>
          </a:p>
          <a:p>
            <a:pPr eaLnBrk="1" hangingPunct="1">
              <a:spcBef>
                <a:spcPct val="0"/>
              </a:spcBef>
              <a:buFontTx/>
              <a:buNone/>
            </a:pPr>
            <a:r>
              <a:rPr lang="en-US" altLang="en-US" sz="800" dirty="0">
                <a:hlinkClick r:id="rId5"/>
              </a:rPr>
              <a:t>http://www.haaretz.com/blogs/diplomania/in-jerusalem-speech-it-was-romney-s-voice-but-netanyahu-s-words.premium-1.454521</a:t>
            </a:r>
            <a:r>
              <a:rPr lang="en-US" altLang="en-US" sz="800" dirty="0"/>
              <a:t> </a:t>
            </a:r>
          </a:p>
        </p:txBody>
      </p:sp>
      <p:sp>
        <p:nvSpPr>
          <p:cNvPr id="200710" name="Rectangle 7"/>
          <p:cNvSpPr>
            <a:spLocks noChangeArrowheads="1"/>
          </p:cNvSpPr>
          <p:nvPr/>
        </p:nvSpPr>
        <p:spPr bwMode="auto">
          <a:xfrm>
            <a:off x="5400675" y="0"/>
            <a:ext cx="1685925"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Mitt Romney has angered Palestinians with his hint that he will </a:t>
            </a:r>
            <a:r>
              <a:rPr lang="en-US" altLang="en-US" sz="1800" b="1" dirty="0" err="1">
                <a:solidFill>
                  <a:schemeClr val="tx2"/>
                </a:solidFill>
              </a:rPr>
              <a:t>recognise</a:t>
            </a:r>
            <a:r>
              <a:rPr lang="en-US" altLang="en-US" sz="1800" b="1" dirty="0">
                <a:solidFill>
                  <a:schemeClr val="tx2"/>
                </a:solidFill>
              </a:rPr>
              <a:t> Jerusalem as Israel's capital should he win November's presidential election. </a:t>
            </a:r>
          </a:p>
          <a:p>
            <a:pPr eaLnBrk="1" hangingPunct="1">
              <a:spcBef>
                <a:spcPct val="0"/>
              </a:spcBef>
              <a:buFontTx/>
              <a:buNone/>
            </a:pPr>
            <a:r>
              <a:rPr lang="en-US" altLang="en-US" sz="1800" dirty="0"/>
              <a:t>JC, July 30, 2012,</a:t>
            </a:r>
            <a:r>
              <a:rPr lang="en-US" altLang="en-US" sz="1000" dirty="0"/>
              <a:t> </a:t>
            </a:r>
            <a:r>
              <a:rPr lang="en-US" altLang="en-US" sz="1000" dirty="0">
                <a:hlinkClick r:id="rId6"/>
              </a:rPr>
              <a:t>http://www.thejc.com/news/uk-news/70618/romney-upsets-palestinians-jerusalem-embassy-remark</a:t>
            </a:r>
            <a:r>
              <a:rPr lang="en-US" altLang="en-US" sz="1000" dirty="0"/>
              <a:t> </a:t>
            </a:r>
          </a:p>
        </p:txBody>
      </p:sp>
      <p:pic>
        <p:nvPicPr>
          <p:cNvPr id="200711" name="Picture 3" descr="http://www.wrmea.org/images/stories/October_2012/romney.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72568" y="5181601"/>
            <a:ext cx="2071432" cy="167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2" name="Rectangle 2"/>
          <p:cNvSpPr>
            <a:spLocks noChangeArrowheads="1"/>
          </p:cNvSpPr>
          <p:nvPr/>
        </p:nvSpPr>
        <p:spPr bwMode="auto">
          <a:xfrm>
            <a:off x="5398030" y="5181601"/>
            <a:ext cx="1674538"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b="1" dirty="0">
                <a:solidFill>
                  <a:schemeClr val="tx2"/>
                </a:solidFill>
              </a:rPr>
              <a:t>Washington Report on Middle East Affairs,  </a:t>
            </a:r>
          </a:p>
          <a:p>
            <a:pPr eaLnBrk="1" hangingPunct="1">
              <a:spcBef>
                <a:spcPct val="0"/>
              </a:spcBef>
              <a:buFontTx/>
              <a:buNone/>
            </a:pPr>
            <a:r>
              <a:rPr lang="en-US" altLang="en-US" sz="1000" dirty="0">
                <a:hlinkClick r:id="rId8"/>
              </a:rPr>
              <a:t>http://www.wrmea.org/archives/519-washington-report-archives-2011-2015/october-2012/11410-two-views-mitt-romney-election-year-in-jerusalem.html</a:t>
            </a:r>
            <a:r>
              <a:rPr lang="en-US" altLang="en-US" sz="1000" dirty="0"/>
              <a:t> </a:t>
            </a:r>
          </a:p>
        </p:txBody>
      </p:sp>
      <p:cxnSp>
        <p:nvCxnSpPr>
          <p:cNvPr id="200713" name="Straight Connector 4"/>
          <p:cNvCxnSpPr>
            <a:cxnSpLocks noChangeShapeType="1"/>
          </p:cNvCxnSpPr>
          <p:nvPr/>
        </p:nvCxnSpPr>
        <p:spPr bwMode="auto">
          <a:xfrm flipH="1">
            <a:off x="1" y="3657600"/>
            <a:ext cx="5400674" cy="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1026" name="Picture 2" descr="http://www.veteranstoday.com/wp-content/uploads/2017/01/Trump-Israel.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27274" y="3657600"/>
            <a:ext cx="1968326" cy="135993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bwMode="auto">
          <a:xfrm>
            <a:off x="5398030" y="3657600"/>
            <a:ext cx="2645" cy="32004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 name="Rectangle 7"/>
          <p:cNvSpPr/>
          <p:nvPr/>
        </p:nvSpPr>
        <p:spPr>
          <a:xfrm>
            <a:off x="0" y="3657600"/>
            <a:ext cx="927274" cy="1446550"/>
          </a:xfrm>
          <a:prstGeom prst="rect">
            <a:avLst/>
          </a:prstGeom>
        </p:spPr>
        <p:txBody>
          <a:bodyPr wrap="square">
            <a:spAutoFit/>
          </a:bodyPr>
          <a:lstStyle/>
          <a:p>
            <a:r>
              <a:rPr lang="en-US" sz="1600" dirty="0">
                <a:solidFill>
                  <a:schemeClr val="tx2"/>
                </a:solidFill>
              </a:rPr>
              <a:t>Veterans Today, </a:t>
            </a:r>
            <a:r>
              <a:rPr lang="en-US" sz="1600" dirty="0"/>
              <a:t>1/9/2017 </a:t>
            </a:r>
            <a:r>
              <a:rPr lang="en-US" sz="800" dirty="0">
                <a:hlinkClick r:id="rId10"/>
              </a:rPr>
              <a:t>http://www.veteranstoday.com/wp-content/uploads/2017/01/Trump-Israel.jpg</a:t>
            </a:r>
            <a:r>
              <a:rPr lang="en-US" sz="800" dirty="0"/>
              <a:t>   </a:t>
            </a:r>
          </a:p>
        </p:txBody>
      </p:sp>
      <p:sp>
        <p:nvSpPr>
          <p:cNvPr id="4" name="Rectangle 3"/>
          <p:cNvSpPr/>
          <p:nvPr/>
        </p:nvSpPr>
        <p:spPr>
          <a:xfrm>
            <a:off x="0" y="5029200"/>
            <a:ext cx="5398029" cy="2277547"/>
          </a:xfrm>
          <a:prstGeom prst="rect">
            <a:avLst/>
          </a:prstGeom>
        </p:spPr>
        <p:txBody>
          <a:bodyPr wrap="square">
            <a:spAutoFit/>
          </a:bodyPr>
          <a:lstStyle/>
          <a:p>
            <a:r>
              <a:rPr lang="en-US" sz="2000" dirty="0">
                <a:solidFill>
                  <a:schemeClr val="tx2"/>
                </a:solidFill>
              </a:rPr>
              <a:t>Trump Family Gets the Jewish Orthodox Experience at Western Wall  in Jerusalem’s Old City on May 22, 2017</a:t>
            </a:r>
            <a:r>
              <a:rPr lang="en-US" sz="2000" dirty="0"/>
              <a:t>, </a:t>
            </a:r>
            <a:r>
              <a:rPr lang="en-US" sz="2000" dirty="0" err="1"/>
              <a:t>Haaretz</a:t>
            </a:r>
            <a:r>
              <a:rPr lang="en-US" sz="500" dirty="0"/>
              <a:t>,   </a:t>
            </a:r>
            <a:r>
              <a:rPr lang="en-US" sz="500" dirty="0">
                <a:hlinkClick r:id="rId11"/>
              </a:rPr>
              <a:t>http://www.haaretz.com/israel-news/1.791011</a:t>
            </a:r>
            <a:r>
              <a:rPr lang="en-US" sz="500" dirty="0"/>
              <a:t> </a:t>
            </a:r>
          </a:p>
          <a:p>
            <a:endParaRPr lang="en-US" sz="500" dirty="0"/>
          </a:p>
          <a:p>
            <a:endParaRPr lang="en-US" sz="500" dirty="0"/>
          </a:p>
          <a:p>
            <a:r>
              <a:rPr lang="en-US" sz="1800" dirty="0">
                <a:solidFill>
                  <a:schemeClr val="tx2"/>
                </a:solidFill>
              </a:rPr>
              <a:t>President Donald Trump election promise Fulfilled, </a:t>
            </a:r>
            <a:r>
              <a:rPr lang="en-US" sz="1800" dirty="0">
                <a:hlinkClick r:id="rId12"/>
              </a:rPr>
              <a:t>https://www.youtube.com/watch?v=wXSJGmST_Uc</a:t>
            </a:r>
            <a:r>
              <a:rPr lang="en-US" sz="1800" dirty="0"/>
              <a:t>  </a:t>
            </a:r>
          </a:p>
          <a:p>
            <a:endParaRPr lang="en-US" sz="1800" dirty="0"/>
          </a:p>
          <a:p>
            <a:endParaRPr lang="en-US" sz="1800" dirty="0"/>
          </a:p>
        </p:txBody>
      </p:sp>
      <p:pic>
        <p:nvPicPr>
          <p:cNvPr id="1030" name="Picture 6" descr="Trump visits the Western Wall in Jerusalem’s Old City on May 22, 201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50348" y="3675241"/>
            <a:ext cx="2447682" cy="1378579"/>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0" y="6019800"/>
            <a:ext cx="53980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Content Placeholder 2"/>
          <p:cNvSpPr>
            <a:spLocks noGrp="1"/>
          </p:cNvSpPr>
          <p:nvPr>
            <p:ph idx="1"/>
          </p:nvPr>
        </p:nvSpPr>
        <p:spPr>
          <a:xfrm>
            <a:off x="0" y="0"/>
            <a:ext cx="9144000" cy="6858000"/>
          </a:xfrm>
        </p:spPr>
        <p:txBody>
          <a:bodyPr/>
          <a:lstStyle/>
          <a:p>
            <a:pPr>
              <a:buFontTx/>
              <a:buNone/>
            </a:pPr>
            <a:r>
              <a:rPr lang="en-US" altLang="en-US" sz="2400" b="1" dirty="0">
                <a:solidFill>
                  <a:schemeClr val="tx2"/>
                </a:solidFill>
              </a:rPr>
              <a:t>Petraeus denies saying Israel endangers lives of U.S. troops</a:t>
            </a:r>
            <a:r>
              <a:rPr lang="en-US" altLang="en-US" sz="2400" b="1" dirty="0"/>
              <a:t>:</a:t>
            </a:r>
            <a:br>
              <a:rPr lang="en-US" altLang="en-US" sz="1600" b="1" dirty="0"/>
            </a:br>
            <a:r>
              <a:rPr lang="en-US" altLang="en-US" sz="1700" dirty="0"/>
              <a:t>Gen. David Petraeus, commander of the U.S. Military's Central Command, telephoned Chief of Staff Gabi Ashkenazi Wednesday to deny the reports he had blamed Israeli policy for the failure to reach a regional solution and for endangering the lives of U.S. soldiers in the Middle East. … Earlier this month, Petraeus warned the Pentagon that "America's relationship with Israel is important, but not as important as the lives of America's soldiers," in a posting on the Foreign Policy Web site. In a 56-page report, the Central Command had written: "The enduring hostilities between Israel and some of its neighbors present distinct challenges to our ability to advance our interests....</a:t>
            </a:r>
            <a:r>
              <a:rPr lang="en-US" altLang="en-US" sz="1700" b="1" dirty="0">
                <a:solidFill>
                  <a:schemeClr val="tx2"/>
                </a:solidFill>
              </a:rPr>
              <a:t>apparently it was important for the general not to be seen as hostile to Israel, for Israeli consumption but also for the American public...there is talk of him as a candidate for the presidency</a:t>
            </a:r>
            <a:r>
              <a:rPr lang="en-US" altLang="en-US" sz="1700" dirty="0"/>
              <a:t>... ”</a:t>
            </a:r>
          </a:p>
          <a:p>
            <a:pPr>
              <a:buFontTx/>
              <a:buNone/>
            </a:pPr>
            <a:r>
              <a:rPr lang="en-US" altLang="en-US" sz="1700" dirty="0" err="1"/>
              <a:t>Haaretz</a:t>
            </a:r>
            <a:r>
              <a:rPr lang="en-US" altLang="en-US" sz="1700" dirty="0"/>
              <a:t>, 3/28/2010, </a:t>
            </a:r>
            <a:r>
              <a:rPr lang="en-US" altLang="en-US" sz="1700" dirty="0">
                <a:hlinkClick r:id="rId2"/>
              </a:rPr>
              <a:t>http://www.haaretz.com/hasen/spages/1159295.html</a:t>
            </a:r>
            <a:endParaRPr lang="en-US" altLang="en-US" sz="1700" dirty="0"/>
          </a:p>
          <a:p>
            <a:endParaRPr lang="en-US" altLang="en-US" sz="1600" b="1" dirty="0"/>
          </a:p>
          <a:p>
            <a:pPr>
              <a:buFontTx/>
              <a:buNone/>
            </a:pPr>
            <a:r>
              <a:rPr lang="en-US" altLang="en-US" sz="2400" b="1" dirty="0">
                <a:solidFill>
                  <a:schemeClr val="tx2"/>
                </a:solidFill>
              </a:rPr>
              <a:t>‘Israel made world better’ </a:t>
            </a:r>
            <a:endParaRPr lang="en-US" altLang="en-US" sz="2400" dirty="0">
              <a:solidFill>
                <a:schemeClr val="tx2"/>
              </a:solidFill>
            </a:endParaRPr>
          </a:p>
          <a:p>
            <a:r>
              <a:rPr lang="en-US" altLang="en-US" sz="1700" dirty="0"/>
              <a:t>WASHINGTON – The Holocaust survivors who helped build Israel "made our world better," US Gen. David Petraeus said Thursday.  "The men and women who walked or were carried out of the death camps, and their </a:t>
            </a:r>
            <a:r>
              <a:rPr lang="en-US" altLang="en-US" sz="1700" dirty="0" err="1"/>
              <a:t>descendents</a:t>
            </a:r>
            <a:r>
              <a:rPr lang="en-US" altLang="en-US" sz="1700" dirty="0"/>
              <a:t>, have enriched our world immeasurably in the sciences and in the arts, in literature and in philanthropy," said </a:t>
            </a:r>
            <a:r>
              <a:rPr lang="en-US" altLang="en-US" sz="1700" b="1" dirty="0">
                <a:solidFill>
                  <a:schemeClr val="tx2"/>
                </a:solidFill>
              </a:rPr>
              <a:t>Petraeus, the key note speaker at the US Holocaust Memorial Museum commemoration in the Capitol Rotunda. </a:t>
            </a:r>
            <a:r>
              <a:rPr lang="en-US" altLang="en-US" sz="1700" dirty="0"/>
              <a:t> "They have made extraordinary contributions in academia, in business, and in government. And, they have, of course, helped build a nation that stands as one of our great allies. The survivors have, in short, made our country and our world better, leaving lasting achievements wherever they settled.”  </a:t>
            </a:r>
          </a:p>
          <a:p>
            <a:pPr>
              <a:buFontTx/>
              <a:buNone/>
            </a:pPr>
            <a:r>
              <a:rPr lang="en-US" altLang="en-US" sz="1700" dirty="0"/>
              <a:t>Jerusalem Post, 4/17/2010 (by JTA, 4/16/2010), </a:t>
            </a:r>
            <a:r>
              <a:rPr lang="en-US" altLang="en-US" sz="1700" dirty="0">
                <a:hlinkClick r:id="rId3"/>
              </a:rPr>
              <a:t>http://www.jpost.com/International/Article.aspx?id=173335</a:t>
            </a:r>
            <a:endParaRPr lang="en-US" altLang="en-US" sz="1700" dirty="0"/>
          </a:p>
        </p:txBody>
      </p:sp>
      <p:cxnSp>
        <p:nvCxnSpPr>
          <p:cNvPr id="201731" name="Straight Connector 4"/>
          <p:cNvCxnSpPr>
            <a:cxnSpLocks noChangeShapeType="1"/>
          </p:cNvCxnSpPr>
          <p:nvPr/>
        </p:nvCxnSpPr>
        <p:spPr bwMode="auto">
          <a:xfrm rot="10800000" flipH="1">
            <a:off x="0" y="3505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Content Placeholder 2"/>
          <p:cNvSpPr>
            <a:spLocks noGrp="1"/>
          </p:cNvSpPr>
          <p:nvPr>
            <p:ph idx="1"/>
          </p:nvPr>
        </p:nvSpPr>
        <p:spPr>
          <a:xfrm>
            <a:off x="0" y="1828800"/>
            <a:ext cx="9144000" cy="5029200"/>
          </a:xfrm>
        </p:spPr>
        <p:txBody>
          <a:bodyPr/>
          <a:lstStyle/>
          <a:p>
            <a:r>
              <a:rPr lang="en-US" altLang="en-US" sz="1200" dirty="0"/>
              <a:t>“I got there, our class got there, right on the heels of the Six Day War. Everybody was thrilled with what Israel had accomplished on its own behalf… But now what one writer has called “the oldest hatred” is back again, in new forms and from very new and strange quarters. We didn't get a chance to hear the speech that Mr. Foxman [National Director of ADL] prepared for tonight, but I'm going to go get it and you should too, because I bet it catalogues, as so many folks have recently, </a:t>
            </a:r>
            <a:r>
              <a:rPr lang="en-US" altLang="en-US" sz="1200" dirty="0" err="1"/>
              <a:t>th</a:t>
            </a:r>
            <a:r>
              <a:rPr lang="en-US" altLang="en-US" sz="1200" dirty="0"/>
              <a:t> astonishing virulence and widespread nature of anti-Semitism in this world. It is a matter of both surprise and also enormous alarm to me, </a:t>
            </a:r>
            <a:r>
              <a:rPr lang="en-US" altLang="en-US" sz="1200" dirty="0" err="1"/>
              <a:t>aend</a:t>
            </a:r>
            <a:r>
              <a:rPr lang="en-US" altLang="en-US" sz="1200" dirty="0"/>
              <a:t> I hope to you. How strange to me that sectors and people who I once thought of as allies of the Jewish people in the fight against anti-Semitism have changed uniforms and changed sides, completely… </a:t>
            </a:r>
            <a:r>
              <a:rPr lang="en-US" altLang="en-US" sz="1200" b="1" dirty="0">
                <a:solidFill>
                  <a:schemeClr val="tx2"/>
                </a:solidFill>
              </a:rPr>
              <a:t>the UN today… is a hotbed of animosity, lies, and hatred for the state of Israel and the people that created it</a:t>
            </a:r>
            <a:r>
              <a:rPr lang="en-US" altLang="en-US" sz="1200" dirty="0"/>
              <a:t>… I have some great news for you, some proud news, and I have permission to share it. I stumbled onto it as I was thinking about tonight, reading and re-reading some things I’d saved about the new anti-Semitism. I called Dr. Alvin Rosenfeld down at Indiana University, who’d given two speeches that I had in my file, just to see if he had any thoughts about the topic. And he gave me the greatest news, and I’m so pleased that President </a:t>
            </a:r>
            <a:r>
              <a:rPr lang="en-US" altLang="en-US" sz="1200" dirty="0" err="1"/>
              <a:t>McRobbie</a:t>
            </a:r>
            <a:r>
              <a:rPr lang="en-US" altLang="en-US" sz="1200" dirty="0"/>
              <a:t> of Indiana University is here. By his leave and Dr. Rosenfeld’s, I share it with you. </a:t>
            </a:r>
            <a:r>
              <a:rPr lang="en-US" altLang="en-US" sz="1200" dirty="0">
                <a:solidFill>
                  <a:srgbClr val="FFFF00"/>
                </a:solidFill>
              </a:rPr>
              <a:t>Very, very soon on the campus of Indiana University, will be born a new institute: The Institute for the Study of Contemporary Anti-Semitism</a:t>
            </a:r>
            <a:r>
              <a:rPr lang="en-US" altLang="en-US" sz="1200" dirty="0"/>
              <a:t>. I am so proud that that is happening, and happening here in our state. Michael, thank you very, very much. [Applause] I just look forward to the work that is done there, the scholarship that occurs, and I hope the frontal response to a would-be new wave of terror, so that we don’t have to ask “What if?” in our later days and our children never have to ask it of us… Thank you for this recognition, but mostly for your commitment to this most urgent of causes.”---Indiana Governor Mitch Daniels </a:t>
            </a:r>
          </a:p>
          <a:p>
            <a:r>
              <a:rPr lang="en-US" altLang="en-US" sz="1200" dirty="0"/>
              <a:t>“Anti-Defamation League Remarks”: Indiana Governor Mitch Daniels receives the Man of Achievement Award from the Anti-Defamation League, November 23, 2009, : </a:t>
            </a:r>
            <a:r>
              <a:rPr lang="en-US" altLang="en-US" sz="1200" dirty="0">
                <a:solidFill>
                  <a:schemeClr val="tx2"/>
                </a:solidFill>
                <a:hlinkClick r:id="rId3"/>
              </a:rPr>
              <a:t>http://www.youtube.com/watch?v=6-UlDOGWZVY</a:t>
            </a:r>
            <a:endParaRPr lang="en-US" altLang="en-US" sz="1200" dirty="0">
              <a:solidFill>
                <a:schemeClr val="tx2"/>
              </a:solidFill>
            </a:endParaRPr>
          </a:p>
          <a:p>
            <a:pPr>
              <a:buFontTx/>
              <a:buNone/>
            </a:pPr>
            <a:r>
              <a:rPr lang="en-US" altLang="en-US" sz="1200" dirty="0"/>
              <a:t>Indiana Governor Mitch Daniels “</a:t>
            </a:r>
            <a:r>
              <a:rPr lang="en-US" altLang="en-US" sz="1200" dirty="0">
                <a:solidFill>
                  <a:schemeClr val="tx2"/>
                </a:solidFill>
              </a:rPr>
              <a:t>has been a strong friend of the State of Israel and the Indianapolis Jewish community and he has spoken to our forums and been available to counsel with us on issues of concern</a:t>
            </a:r>
            <a:r>
              <a:rPr lang="en-US" altLang="en-US" sz="1200" dirty="0"/>
              <a:t>.” --Remarks by Abraham H. Foxman, ADL National Director, November 23, 2009, </a:t>
            </a:r>
            <a:r>
              <a:rPr lang="en-US" altLang="en-US" sz="1200" dirty="0">
                <a:hlinkClick r:id="rId4"/>
              </a:rPr>
              <a:t>http://www.adl.org/main_Anti_Semitism_Domestic/Indiana_Achievement_Address.htm</a:t>
            </a:r>
            <a:endParaRPr lang="en-US" altLang="en-US" sz="1200" dirty="0"/>
          </a:p>
          <a:p>
            <a:pPr>
              <a:buFontTx/>
              <a:buNone/>
            </a:pPr>
            <a:endParaRPr lang="en-US" altLang="en-US" sz="1200" b="1" dirty="0">
              <a:solidFill>
                <a:schemeClr val="tx2"/>
              </a:solidFill>
            </a:endParaRPr>
          </a:p>
          <a:p>
            <a:pPr>
              <a:buFontTx/>
              <a:buNone/>
            </a:pPr>
            <a:r>
              <a:rPr lang="en-US" altLang="en-US" sz="1200" b="1" dirty="0">
                <a:solidFill>
                  <a:schemeClr val="tx2"/>
                </a:solidFill>
              </a:rPr>
              <a:t>The Conference of Presidents of Major American Jewish Organizations: It is time to permanently delete Item 7 from the [UN Human Rights] Council’s agenda---</a:t>
            </a:r>
            <a:r>
              <a:rPr lang="en-US" altLang="en-US" sz="1200" dirty="0"/>
              <a:t>Call for action: The Jewish community and friends of Israel are called upon to demand an end to the lopsided verbal condemnation and anti-Israel resolutions throughout the United Nations,  from the General Assembly, to the Human Rights Council, to UNESCO, and the World Health Organization.  </a:t>
            </a:r>
            <a:r>
              <a:rPr lang="en-US" altLang="en-US" sz="800" dirty="0">
                <a:hlinkClick r:id="rId5"/>
              </a:rPr>
              <a:t>http://www.conferenceofpresidents.org/content/conference-presidents-un-declaration-against-anti-israel-bias</a:t>
            </a:r>
            <a:r>
              <a:rPr lang="en-US" altLang="en-US" sz="800" dirty="0"/>
              <a:t> </a:t>
            </a:r>
          </a:p>
        </p:txBody>
      </p:sp>
      <p:pic>
        <p:nvPicPr>
          <p:cNvPr id="202755" name="Picture 2" descr="http://i3.ytimg.com/u/23FkQPVLTEumijxQRrHLIA/profile_header.jpg?v=4ac226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6" name="TextBox 4"/>
          <p:cNvSpPr txBox="1">
            <a:spLocks noChangeArrowheads="1"/>
          </p:cNvSpPr>
          <p:nvPr/>
        </p:nvSpPr>
        <p:spPr bwMode="auto">
          <a:xfrm>
            <a:off x="3429000" y="0"/>
            <a:ext cx="5715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chemeClr val="tx2"/>
                </a:solidFill>
              </a:rPr>
              <a:t>Indiana Governor Mitch Daniels receives the Man of Achievement Award from the [pro-Israel] Anti-Defamation League, </a:t>
            </a:r>
            <a:r>
              <a:rPr lang="en-US" altLang="en-US" sz="2000" b="1" dirty="0"/>
              <a:t>November 23, 2009</a:t>
            </a:r>
            <a:endParaRPr lang="en-US" altLang="en-US" sz="2000" dirty="0"/>
          </a:p>
        </p:txBody>
      </p:sp>
      <p:cxnSp>
        <p:nvCxnSpPr>
          <p:cNvPr id="3" name="Straight Connector 2"/>
          <p:cNvCxnSpPr/>
          <p:nvPr/>
        </p:nvCxnSpPr>
        <p:spPr bwMode="auto">
          <a:xfrm>
            <a:off x="0" y="5867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1"/>
          <p:cNvSpPr>
            <a:spLocks noChangeArrowheads="1"/>
          </p:cNvSpPr>
          <p:nvPr/>
        </p:nvSpPr>
        <p:spPr bwMode="auto">
          <a:xfrm>
            <a:off x="-19050" y="-11113"/>
            <a:ext cx="91630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a:solidFill>
                  <a:schemeClr val="tx2"/>
                </a:solidFill>
              </a:rPr>
              <a:t>UN Resolutions Targeting Israel and the Palestinians, 1955 - 1992</a:t>
            </a:r>
          </a:p>
        </p:txBody>
      </p:sp>
      <p:sp>
        <p:nvSpPr>
          <p:cNvPr id="203779" name="Rectangle 2"/>
          <p:cNvSpPr>
            <a:spLocks noChangeArrowheads="1"/>
          </p:cNvSpPr>
          <p:nvPr/>
        </p:nvSpPr>
        <p:spPr bwMode="auto">
          <a:xfrm>
            <a:off x="-9525" y="1752600"/>
            <a:ext cx="4962525"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dirty="0"/>
              <a:t>Israel has been targeted by at least 77 UN resolutions and the Palestinians have been targeted by 1. </a:t>
            </a:r>
            <a:r>
              <a:rPr lang="en-US" altLang="en-US" sz="2400" dirty="0" err="1">
                <a:solidFill>
                  <a:schemeClr val="tx2"/>
                </a:solidFill>
              </a:rPr>
              <a:t>IfAmericansKnew</a:t>
            </a:r>
            <a:endParaRPr lang="en-US" altLang="en-US" sz="2400" dirty="0">
              <a:solidFill>
                <a:schemeClr val="tx2"/>
              </a:solidFill>
            </a:endParaRPr>
          </a:p>
        </p:txBody>
      </p:sp>
      <p:pic>
        <p:nvPicPr>
          <p:cNvPr id="203780" name="Picture 6" descr="Chart showing that Israel has been targeted by 77 UN resolutions, while the Palestinians have been targeted by 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7738" y="2089150"/>
            <a:ext cx="4386262"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itle 1"/>
          <p:cNvSpPr>
            <a:spLocks noGrp="1"/>
          </p:cNvSpPr>
          <p:nvPr>
            <p:ph type="title"/>
          </p:nvPr>
        </p:nvSpPr>
        <p:spPr>
          <a:xfrm>
            <a:off x="0" y="0"/>
            <a:ext cx="9144000" cy="609600"/>
          </a:xfrm>
        </p:spPr>
        <p:txBody>
          <a:bodyPr/>
          <a:lstStyle/>
          <a:p>
            <a:r>
              <a:rPr lang="en-US" altLang="en-US" sz="3200" b="1"/>
              <a:t>New PAC hopes to unseat Burke</a:t>
            </a:r>
            <a:endParaRPr lang="en-US" altLang="en-US" sz="3200"/>
          </a:p>
        </p:txBody>
      </p:sp>
      <p:sp>
        <p:nvSpPr>
          <p:cNvPr id="204803" name="Content Placeholder 2"/>
          <p:cNvSpPr>
            <a:spLocks noGrp="1"/>
          </p:cNvSpPr>
          <p:nvPr>
            <p:ph idx="1"/>
          </p:nvPr>
        </p:nvSpPr>
        <p:spPr>
          <a:xfrm>
            <a:off x="0" y="609600"/>
            <a:ext cx="9144000" cy="6248400"/>
          </a:xfrm>
        </p:spPr>
        <p:txBody>
          <a:bodyPr/>
          <a:lstStyle/>
          <a:p>
            <a:pPr fontAlgn="t">
              <a:buFontTx/>
              <a:buNone/>
            </a:pPr>
            <a:r>
              <a:rPr lang="en-US" altLang="en-US" sz="1300" dirty="0"/>
              <a:t>“TERRE HAUTE — A group of Vigo County Democrats on Monday announced they are throwing their support to a Republican in hopes of unseating Mayor Kevin D. Burke in November’s general election. “Democrats-for-Duke” is a political action committee formed on July 18, with Eva </a:t>
            </a:r>
            <a:r>
              <a:rPr lang="en-US" altLang="en-US" sz="1300" dirty="0" err="1"/>
              <a:t>Kor</a:t>
            </a:r>
            <a:r>
              <a:rPr lang="en-US" altLang="en-US" sz="1300" dirty="0"/>
              <a:t> serving as its chairwoman. Burke, a Democrat, is being opposed in the general election by Republican Duke Bennett, director of operations at Hamilton Center Inc. </a:t>
            </a:r>
            <a:r>
              <a:rPr lang="en-US" altLang="en-US" sz="1300" dirty="0" err="1"/>
              <a:t>Kor</a:t>
            </a:r>
            <a:r>
              <a:rPr lang="en-US" altLang="en-US" sz="1300" dirty="0"/>
              <a:t>, founding director of the CANDLES Holocaust Museum and a Terre Haute Realtor, said she feels Terre Haute residents do not have a voice in city government.  “I am backing Duke Bennett for whom I have known for about five years. He was instrumental in rebuilding CANDLES Holocaust Museum.”</a:t>
            </a:r>
            <a:r>
              <a:rPr lang="en-US" altLang="en-US" sz="1300" b="1" dirty="0"/>
              <a:t> </a:t>
            </a:r>
            <a:r>
              <a:rPr lang="en-US" altLang="en-US" sz="1300" dirty="0">
                <a:solidFill>
                  <a:schemeClr val="tx2"/>
                </a:solidFill>
              </a:rPr>
              <a:t>Howard </a:t>
            </a:r>
            <a:r>
              <a:rPr lang="en-US" altLang="en-US" sz="1300" dirty="0" err="1">
                <a:solidFill>
                  <a:schemeClr val="tx2"/>
                </a:solidFill>
              </a:rPr>
              <a:t>Greninger</a:t>
            </a:r>
            <a:r>
              <a:rPr lang="en-US" altLang="en-US" sz="1300" dirty="0">
                <a:solidFill>
                  <a:schemeClr val="tx2"/>
                </a:solidFill>
              </a:rPr>
              <a:t>, “New PAC hopes to unseat Burke,” The Tribune-Star, August 13, 2007, </a:t>
            </a:r>
            <a:r>
              <a:rPr lang="en-US" altLang="en-US" sz="1300" dirty="0">
                <a:solidFill>
                  <a:schemeClr val="tx2"/>
                </a:solidFill>
                <a:hlinkClick r:id="rId2"/>
              </a:rPr>
              <a:t>http://www.tribstar.com/news/local_story_225235708.html</a:t>
            </a:r>
            <a:endParaRPr lang="en-US" altLang="en-US" sz="1300" dirty="0">
              <a:solidFill>
                <a:schemeClr val="tx2"/>
              </a:solidFill>
            </a:endParaRPr>
          </a:p>
          <a:p>
            <a:pPr algn="ctr">
              <a:buFontTx/>
              <a:buNone/>
            </a:pPr>
            <a:r>
              <a:rPr lang="en-US" altLang="en-US" b="1" dirty="0">
                <a:solidFill>
                  <a:schemeClr val="tx2"/>
                </a:solidFill>
              </a:rPr>
              <a:t>Bennett Wins '07</a:t>
            </a:r>
          </a:p>
          <a:p>
            <a:pPr>
              <a:buFontTx/>
              <a:buNone/>
            </a:pPr>
            <a:r>
              <a:rPr lang="en-US" altLang="en-US" sz="1300" dirty="0"/>
              <a:t>“Duke Bennett edges past Kevin Burke to become first Republican mayor since 1971</a:t>
            </a:r>
          </a:p>
          <a:p>
            <a:pPr>
              <a:buFontTx/>
              <a:buNone/>
            </a:pPr>
            <a:r>
              <a:rPr lang="en-US" altLang="en-US" sz="1300" dirty="0"/>
              <a:t>Duke Bennett defeated incumbent Kevin Burke in the election for Terre Haute mayor Tuesday, making him the first Republican elected in 40 years. Bennett defeated Burke by a mere 107 votes, securing approximately 50.4 percent”  </a:t>
            </a:r>
            <a:r>
              <a:rPr lang="en-US" altLang="en-US" sz="1300" dirty="0">
                <a:solidFill>
                  <a:schemeClr val="tx2"/>
                </a:solidFill>
              </a:rPr>
              <a:t>Indiana Statesman,</a:t>
            </a:r>
            <a:r>
              <a:rPr lang="en-US" altLang="en-US" sz="1300" b="1" dirty="0">
                <a:solidFill>
                  <a:schemeClr val="tx2"/>
                </a:solidFill>
              </a:rPr>
              <a:t> “BENNETT WINS '07,” </a:t>
            </a:r>
            <a:r>
              <a:rPr lang="en-US" altLang="en-US" sz="1300" dirty="0">
                <a:solidFill>
                  <a:schemeClr val="tx2"/>
                </a:solidFill>
              </a:rPr>
              <a:t> November 7, 2007, </a:t>
            </a:r>
            <a:r>
              <a:rPr lang="en-US" altLang="en-US" sz="1300" dirty="0">
                <a:solidFill>
                  <a:schemeClr val="tx2"/>
                </a:solidFill>
                <a:hlinkClick r:id="rId3"/>
              </a:rPr>
              <a:t>http://www.indianastatesman.com/2.3880/bennett-wins-07-1.457938</a:t>
            </a:r>
            <a:endParaRPr lang="en-US" altLang="en-US" sz="1300" dirty="0">
              <a:solidFill>
                <a:schemeClr val="tx2"/>
              </a:solidFill>
            </a:endParaRPr>
          </a:p>
          <a:p>
            <a:pPr algn="ctr" fontAlgn="t">
              <a:buFontTx/>
              <a:buNone/>
            </a:pPr>
            <a:endParaRPr lang="en-US" altLang="en-US" sz="800" b="1" dirty="0">
              <a:solidFill>
                <a:schemeClr val="tx2"/>
              </a:solidFill>
            </a:endParaRPr>
          </a:p>
          <a:p>
            <a:pPr algn="ctr" fontAlgn="t">
              <a:buFontTx/>
              <a:buNone/>
            </a:pPr>
            <a:r>
              <a:rPr lang="en-US" altLang="en-US" sz="2000" b="1" dirty="0">
                <a:solidFill>
                  <a:schemeClr val="tx2"/>
                </a:solidFill>
              </a:rPr>
              <a:t>Ceremonies commemorates 65th anniversary of Auschwitz liberation</a:t>
            </a:r>
            <a:endParaRPr lang="en-US" altLang="en-US" sz="2000" dirty="0">
              <a:solidFill>
                <a:schemeClr val="tx2"/>
              </a:solidFill>
            </a:endParaRPr>
          </a:p>
          <a:p>
            <a:pPr fontAlgn="t">
              <a:buFontTx/>
              <a:buNone/>
            </a:pPr>
            <a:r>
              <a:rPr lang="en-US" altLang="en-US" sz="1400" dirty="0"/>
              <a:t>“</a:t>
            </a:r>
            <a:r>
              <a:rPr lang="en-US" altLang="en-US" sz="1300" dirty="0"/>
              <a:t>OSWIECIEM, Poland — “That was wild – to my right, I had the president of Poland, and to my left, I had the prime minister of Israel,” said Eva </a:t>
            </a:r>
            <a:r>
              <a:rPr lang="en-US" altLang="en-US" sz="1300" dirty="0" err="1"/>
              <a:t>Mozes</a:t>
            </a:r>
            <a:r>
              <a:rPr lang="en-US" altLang="en-US" sz="1300" dirty="0"/>
              <a:t> </a:t>
            </a:r>
            <a:r>
              <a:rPr lang="en-US" altLang="en-US" sz="1300" dirty="0" err="1"/>
              <a:t>Kor</a:t>
            </a:r>
            <a:r>
              <a:rPr lang="en-US" altLang="en-US" sz="1300" dirty="0"/>
              <a:t>, Holocaust survivor and founder of the CANDLES Holocaust Museum and Education Center in Terre Haute. </a:t>
            </a:r>
            <a:r>
              <a:rPr lang="en-US" altLang="en-US" sz="1300" dirty="0" err="1"/>
              <a:t>Kor</a:t>
            </a:r>
            <a:r>
              <a:rPr lang="en-US" altLang="en-US" sz="1300" dirty="0"/>
              <a:t>, leading a group of 55 travelers from the United States, participated Wednesday in the official ceremonies commemorating the 65th anniversary of the liberation of Auschwitz in Poland… The group led by </a:t>
            </a:r>
            <a:r>
              <a:rPr lang="en-US" altLang="en-US" sz="1300" dirty="0" err="1"/>
              <a:t>Kor</a:t>
            </a:r>
            <a:r>
              <a:rPr lang="en-US" altLang="en-US" sz="1300" dirty="0"/>
              <a:t> included teachers, students and Terre Haute Mayor Duke Bennett.” </a:t>
            </a:r>
            <a:r>
              <a:rPr lang="en-US" altLang="en-US" sz="1300" dirty="0">
                <a:solidFill>
                  <a:schemeClr val="tx2"/>
                </a:solidFill>
              </a:rPr>
              <a:t>Gerald Z. Slaughter, “Ceremonies commemorates 65th anniversary of Auschwitz liberation” Tribune Star, </a:t>
            </a:r>
            <a:r>
              <a:rPr lang="en-US" altLang="en-US" sz="1300" dirty="0">
                <a:solidFill>
                  <a:schemeClr val="tx2"/>
                </a:solidFill>
                <a:hlinkClick r:id="rId4"/>
              </a:rPr>
              <a:t>http://www.tribstar.com/archivesearch/local_story_027230242.html</a:t>
            </a:r>
            <a:endParaRPr lang="en-US" altLang="en-US" sz="1300" dirty="0">
              <a:solidFill>
                <a:schemeClr val="tx2"/>
              </a:solidFill>
            </a:endParaRPr>
          </a:p>
          <a:p>
            <a:pPr algn="ctr" fontAlgn="t">
              <a:buFontTx/>
              <a:buNone/>
            </a:pPr>
            <a:endParaRPr lang="en-US" altLang="en-US" sz="900" b="1" dirty="0">
              <a:solidFill>
                <a:schemeClr val="tx2"/>
              </a:solidFill>
            </a:endParaRPr>
          </a:p>
          <a:p>
            <a:pPr algn="ctr" fontAlgn="t">
              <a:buFontTx/>
              <a:buNone/>
            </a:pPr>
            <a:r>
              <a:rPr lang="en-US" altLang="en-US" sz="2000" b="1" dirty="0">
                <a:solidFill>
                  <a:schemeClr val="tx2"/>
                </a:solidFill>
              </a:rPr>
              <a:t>Auschwitz Revisited: Krakow Life (Special Pt.3)</a:t>
            </a:r>
          </a:p>
          <a:p>
            <a:pPr fontAlgn="t">
              <a:buFontTx/>
              <a:buNone/>
            </a:pPr>
            <a:r>
              <a:rPr lang="en-US" altLang="en-US" sz="1600" dirty="0"/>
              <a:t>  There were more lessons-of a much different kind--to take home from Poland. Terre Haute Mayor Duke Bennett was taking notes as we visited the thriving city of Krakow. </a:t>
            </a:r>
            <a:r>
              <a:rPr lang="en-US" altLang="en-US" sz="1600" dirty="0">
                <a:solidFill>
                  <a:schemeClr val="tx2"/>
                </a:solidFill>
              </a:rPr>
              <a:t>WTWO, Mywabashvalley.com, </a:t>
            </a:r>
            <a:r>
              <a:rPr lang="en-US" altLang="en-US" sz="1600" dirty="0">
                <a:hlinkClick r:id="rId5"/>
              </a:rPr>
              <a:t>http://mywabashvalley.com/content/video/?cid=104972</a:t>
            </a:r>
            <a:r>
              <a:rPr lang="en-US" altLang="en-US" sz="1600" dirty="0"/>
              <a:t> </a:t>
            </a:r>
          </a:p>
          <a:p>
            <a:pPr fontAlgn="t">
              <a:buFontTx/>
              <a:buNone/>
            </a:pPr>
            <a:endParaRPr lang="en-US" altLang="en-US" sz="1600" dirty="0"/>
          </a:p>
        </p:txBody>
      </p:sp>
      <p:cxnSp>
        <p:nvCxnSpPr>
          <p:cNvPr id="204804" name="Straight Connector 4"/>
          <p:cNvCxnSpPr>
            <a:cxnSpLocks noChangeShapeType="1"/>
          </p:cNvCxnSpPr>
          <p:nvPr/>
        </p:nvCxnSpPr>
        <p:spPr bwMode="auto">
          <a:xfrm>
            <a:off x="0" y="2286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805" name="Straight Connector 6"/>
          <p:cNvCxnSpPr>
            <a:cxnSpLocks noChangeShapeType="1"/>
          </p:cNvCxnSpPr>
          <p:nvPr/>
        </p:nvCxnSpPr>
        <p:spPr bwMode="auto">
          <a:xfrm>
            <a:off x="0" y="3886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4806" name="Straight Connector 6"/>
          <p:cNvCxnSpPr>
            <a:cxnSpLocks noChangeShapeType="1"/>
          </p:cNvCxnSpPr>
          <p:nvPr/>
        </p:nvCxnSpPr>
        <p:spPr bwMode="auto">
          <a:xfrm>
            <a:off x="0" y="55626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itle 1"/>
          <p:cNvSpPr>
            <a:spLocks noGrp="1"/>
          </p:cNvSpPr>
          <p:nvPr>
            <p:ph type="title"/>
          </p:nvPr>
        </p:nvSpPr>
        <p:spPr>
          <a:xfrm>
            <a:off x="1858963" y="61913"/>
            <a:ext cx="5524500" cy="3216275"/>
          </a:xfrm>
        </p:spPr>
        <p:txBody>
          <a:bodyPr/>
          <a:lstStyle/>
          <a:p>
            <a:r>
              <a:rPr lang="en-US" altLang="en-US" sz="5400" b="1" dirty="0"/>
              <a:t>No Tolerance </a:t>
            </a:r>
            <a:br>
              <a:rPr lang="en-US" altLang="en-US" sz="5400" b="1" dirty="0"/>
            </a:br>
            <a:r>
              <a:rPr lang="en-US" altLang="en-US" sz="5400" b="1" dirty="0"/>
              <a:t>For </a:t>
            </a:r>
            <a:br>
              <a:rPr lang="en-US" altLang="en-US" sz="5400" b="1" dirty="0"/>
            </a:br>
            <a:r>
              <a:rPr lang="en-US" altLang="en-US" sz="5400" b="1" dirty="0"/>
              <a:t>Anti-Zionist </a:t>
            </a:r>
            <a:br>
              <a:rPr lang="en-US" altLang="en-US" sz="5400" b="1" dirty="0"/>
            </a:br>
            <a:r>
              <a:rPr lang="en-US" altLang="en-US" sz="5400" b="1" dirty="0"/>
              <a:t>In Madrid</a:t>
            </a:r>
            <a:endParaRPr lang="en-US" altLang="en-US" sz="5400" dirty="0"/>
          </a:p>
        </p:txBody>
      </p:sp>
      <p:sp>
        <p:nvSpPr>
          <p:cNvPr id="3" name="Content Placeholder 2"/>
          <p:cNvSpPr>
            <a:spLocks noGrp="1"/>
          </p:cNvSpPr>
          <p:nvPr>
            <p:ph idx="1"/>
          </p:nvPr>
        </p:nvSpPr>
        <p:spPr>
          <a:xfrm>
            <a:off x="0" y="3278188"/>
            <a:ext cx="9144000" cy="3579812"/>
          </a:xfrm>
        </p:spPr>
        <p:txBody>
          <a:bodyPr/>
          <a:lstStyle/>
          <a:p>
            <a:pPr marL="0" indent="0">
              <a:buFontTx/>
              <a:buNone/>
              <a:defRPr/>
            </a:pPr>
            <a:r>
              <a:rPr lang="en-US" sz="1600" dirty="0"/>
              <a:t>“Madrid- A top American Muslim leader and American Jewish groups formed an unlikely alliance this week against a fiercely anti-Zionist </a:t>
            </a:r>
            <a:r>
              <a:rPr lang="en-US" sz="1600" dirty="0" err="1"/>
              <a:t>chasidic</a:t>
            </a:r>
            <a:r>
              <a:rPr lang="en-US" sz="1600" dirty="0"/>
              <a:t> group at an interfaith conference in Madrid, spearheaded by Saudi Arabia's King Abdullah…</a:t>
            </a:r>
          </a:p>
          <a:p>
            <a:pPr marL="0" indent="0">
              <a:buFontTx/>
              <a:buNone/>
              <a:defRPr/>
            </a:pPr>
            <a:endParaRPr lang="en-US" sz="500" dirty="0"/>
          </a:p>
          <a:p>
            <a:pPr marL="0" indent="0">
              <a:buFontTx/>
              <a:buNone/>
              <a:defRPr/>
            </a:pPr>
            <a:r>
              <a:rPr lang="en-US" sz="1600" dirty="0"/>
              <a:t>Dr. </a:t>
            </a:r>
            <a:r>
              <a:rPr lang="en-US" sz="1600" dirty="0" err="1"/>
              <a:t>Sayyid</a:t>
            </a:r>
            <a:r>
              <a:rPr lang="en-US" sz="1600" dirty="0"/>
              <a:t> </a:t>
            </a:r>
            <a:r>
              <a:rPr lang="en-US" sz="1600" dirty="0" err="1"/>
              <a:t>Syeed</a:t>
            </a:r>
            <a:r>
              <a:rPr lang="en-US" sz="1600" dirty="0"/>
              <a:t>, national director of the Islamic Society of North America, said he was upset by the planned participation in the conference, which opened this week, of Rabbi </a:t>
            </a:r>
            <a:r>
              <a:rPr lang="en-US" sz="1600" dirty="0" err="1"/>
              <a:t>Yisrael</a:t>
            </a:r>
            <a:r>
              <a:rPr lang="en-US" sz="1600" dirty="0"/>
              <a:t> </a:t>
            </a:r>
            <a:r>
              <a:rPr lang="en-US" sz="1600" dirty="0" err="1"/>
              <a:t>Dovid</a:t>
            </a:r>
            <a:r>
              <a:rPr lang="en-US" sz="1600" dirty="0"/>
              <a:t> Weiss, a representative of </a:t>
            </a:r>
            <a:r>
              <a:rPr lang="en-US" sz="1600" dirty="0" err="1"/>
              <a:t>Neturei</a:t>
            </a:r>
            <a:r>
              <a:rPr lang="en-US" sz="1600" dirty="0"/>
              <a:t> Karta from upstate Monsey. Rabbi Weiss was to be the only Jewish leader to address the gathering sponsored by the Saudi-affiliated Muslim World League.</a:t>
            </a:r>
          </a:p>
          <a:p>
            <a:pPr marL="0" indent="0">
              <a:buFontTx/>
              <a:buNone/>
              <a:defRPr/>
            </a:pPr>
            <a:endParaRPr lang="en-US" sz="500" dirty="0"/>
          </a:p>
          <a:p>
            <a:pPr marL="0" indent="0">
              <a:buFontTx/>
              <a:buNone/>
              <a:defRPr/>
            </a:pPr>
            <a:r>
              <a:rPr lang="en-US" sz="1600" dirty="0" err="1"/>
              <a:t>Syeed</a:t>
            </a:r>
            <a:r>
              <a:rPr lang="en-US" sz="1600" dirty="0"/>
              <a:t> said he immediately called Adel al-</a:t>
            </a:r>
            <a:r>
              <a:rPr lang="en-US" sz="1600" dirty="0" err="1"/>
              <a:t>Jubeir</a:t>
            </a:r>
            <a:r>
              <a:rPr lang="en-US" sz="1600" dirty="0"/>
              <a:t>, Saudi ambassador to the U.S., to complain about the </a:t>
            </a:r>
            <a:r>
              <a:rPr lang="en-US" sz="1600" dirty="0" err="1"/>
              <a:t>Neturei</a:t>
            </a:r>
            <a:r>
              <a:rPr lang="en-US" sz="1600" dirty="0"/>
              <a:t> Karta invitation. "</a:t>
            </a:r>
            <a:r>
              <a:rPr lang="en-US" sz="1600" b="1" dirty="0">
                <a:solidFill>
                  <a:schemeClr val="tx2"/>
                </a:solidFill>
              </a:rPr>
              <a:t>I told the ambassador that we strongly protested the invitation, which was not only an affront to our friends in the Jewish community, but to us as well</a:t>
            </a:r>
            <a:r>
              <a:rPr lang="en-US" sz="1600" dirty="0"/>
              <a:t>." </a:t>
            </a:r>
            <a:r>
              <a:rPr lang="en-US" sz="1600" dirty="0" err="1"/>
              <a:t>Syeed's</a:t>
            </a:r>
            <a:r>
              <a:rPr lang="en-US" sz="1600" dirty="0"/>
              <a:t> organization, considered one of the most influential Muslim groups in North America, has instituted joint programming in the past several years with Jewish groups like the Union for Reform Judaism and Foundation for Ethnic Understanding.” </a:t>
            </a:r>
            <a:r>
              <a:rPr lang="en-US" sz="1600" dirty="0">
                <a:solidFill>
                  <a:schemeClr val="tx2"/>
                </a:solidFill>
              </a:rPr>
              <a:t>The New York Times, July 18, 2008</a:t>
            </a:r>
          </a:p>
          <a:p>
            <a:pPr>
              <a:defRPr/>
            </a:pPr>
            <a:r>
              <a:rPr lang="en-US" sz="1800" dirty="0">
                <a:solidFill>
                  <a:schemeClr val="tx2"/>
                </a:solidFill>
              </a:rPr>
              <a:t>.</a:t>
            </a:r>
          </a:p>
        </p:txBody>
      </p:sp>
      <p:sp>
        <p:nvSpPr>
          <p:cNvPr id="205828" name="AutoShape 2" descr="http://proquest.umi.com.ezproxy.indstate.edu:2048/pqdweb?vinst=PROD&amp;fmt=4&amp;filenumber=1&amp;clientid=954&amp;vname=PQD&amp;RQT=309&amp;did=1520999781&amp;scaling=HALF&amp;ts=1291670171&amp;vtype=PQD&amp;rqt=309"/>
          <p:cNvSpPr>
            <a:spLocks noChangeAspect="1" noChangeArrowheads="1"/>
          </p:cNvSpPr>
          <p:nvPr/>
        </p:nvSpPr>
        <p:spPr bwMode="auto">
          <a:xfrm>
            <a:off x="228600" y="-5476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7200">
              <a:solidFill>
                <a:srgbClr val="FFFFFF"/>
              </a:solidFill>
            </a:endParaRPr>
          </a:p>
        </p:txBody>
      </p:sp>
      <p:sp>
        <p:nvSpPr>
          <p:cNvPr id="205829" name="AutoShape 4" descr="http://proquest.umi.com.ezproxy.indstate.edu:2048/pqdweb?vinst=PROD&amp;fmt=4&amp;filenumber=1&amp;clientid=954&amp;vname=PQD&amp;RQT=309&amp;did=1520999781&amp;scaling=HALF&amp;ts=1291670171&amp;vtype=PQD&amp;rqt=309"/>
          <p:cNvSpPr>
            <a:spLocks noChangeAspect="1" noChangeArrowheads="1"/>
          </p:cNvSpPr>
          <p:nvPr/>
        </p:nvSpPr>
        <p:spPr bwMode="auto">
          <a:xfrm>
            <a:off x="381000" y="-3952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7200">
              <a:solidFill>
                <a:srgbClr val="FFFFFF"/>
              </a:solidFill>
            </a:endParaRPr>
          </a:p>
        </p:txBody>
      </p:sp>
      <p:sp>
        <p:nvSpPr>
          <p:cNvPr id="205830" name="AutoShape 8" descr="http://proquest.umi.com.ezproxy.indstate.edu:2048/pqdweb?vinst=PROD&amp;fmt=4&amp;filenumber=1&amp;clientid=954&amp;vname=PQD&amp;RQT=309&amp;did=1520999781&amp;scaling=HALF&amp;ts=1291670171&amp;vtype=PQD&amp;rqt=309"/>
          <p:cNvSpPr>
            <a:spLocks noChangeAspect="1" noChangeArrowheads="1"/>
          </p:cNvSpPr>
          <p:nvPr/>
        </p:nvSpPr>
        <p:spPr bwMode="auto">
          <a:xfrm>
            <a:off x="533400" y="-24288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7200">
              <a:solidFill>
                <a:srgbClr val="FFFFFF"/>
              </a:solidFill>
            </a:endParaRPr>
          </a:p>
        </p:txBody>
      </p:sp>
      <p:pic>
        <p:nvPicPr>
          <p:cNvPr id="20583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828800" cy="329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3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3463" y="14288"/>
            <a:ext cx="1731962" cy="326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lstStyle/>
          <a:p>
            <a:pPr>
              <a:defRPr/>
            </a:pPr>
            <a:r>
              <a:rPr lang="en-US" sz="3400" b="1" dirty="0"/>
              <a:t>Prominent U.S. Muslims call for </a:t>
            </a:r>
            <a:r>
              <a:rPr lang="en-US" sz="3400" b="1" dirty="0" err="1"/>
              <a:t>Shalit’s</a:t>
            </a:r>
            <a:r>
              <a:rPr lang="en-US" sz="3400" b="1" dirty="0"/>
              <a:t> release</a:t>
            </a:r>
            <a:br>
              <a:rPr lang="en-US" sz="3400" b="1" dirty="0"/>
            </a:br>
            <a:r>
              <a:rPr lang="en-US" sz="1800" dirty="0">
                <a:solidFill>
                  <a:schemeClr val="tx1"/>
                </a:solidFill>
              </a:rPr>
              <a:t>Jewish Telegraphic Agency,</a:t>
            </a:r>
            <a:r>
              <a:rPr lang="en-US" sz="1800" dirty="0">
                <a:solidFill>
                  <a:schemeClr val="tx1"/>
                </a:solidFill>
                <a:cs typeface="+mn-cs"/>
              </a:rPr>
              <a:t> August 30, 2011</a:t>
            </a:r>
            <a:br>
              <a:rPr lang="en-US" sz="1800" dirty="0">
                <a:solidFill>
                  <a:schemeClr val="tx1"/>
                </a:solidFill>
              </a:rPr>
            </a:br>
            <a:r>
              <a:rPr lang="en-US" sz="1800" dirty="0">
                <a:solidFill>
                  <a:schemeClr val="tx1"/>
                </a:solidFill>
              </a:rPr>
              <a:t> </a:t>
            </a:r>
            <a:r>
              <a:rPr lang="en-US" sz="1600" dirty="0">
                <a:solidFill>
                  <a:schemeClr val="tx1"/>
                </a:solidFill>
                <a:hlinkClick r:id="rId2"/>
              </a:rPr>
              <a:t>http://www.jta.org/news/article/2011/08/30/3089178/prominent-us-muslims-urge-hamas-to-release-shalit</a:t>
            </a:r>
            <a:r>
              <a:rPr lang="en-US" sz="1600" dirty="0">
                <a:solidFill>
                  <a:schemeClr val="tx1"/>
                </a:solidFill>
              </a:rPr>
              <a:t> </a:t>
            </a:r>
          </a:p>
        </p:txBody>
      </p:sp>
      <p:sp>
        <p:nvSpPr>
          <p:cNvPr id="206851" name="Content Placeholder 2"/>
          <p:cNvSpPr>
            <a:spLocks noGrp="1"/>
          </p:cNvSpPr>
          <p:nvPr>
            <p:ph idx="1"/>
          </p:nvPr>
        </p:nvSpPr>
        <p:spPr>
          <a:xfrm>
            <a:off x="0" y="1066800"/>
            <a:ext cx="9144000" cy="5791200"/>
          </a:xfrm>
        </p:spPr>
        <p:txBody>
          <a:bodyPr/>
          <a:lstStyle/>
          <a:p>
            <a:r>
              <a:rPr lang="en-US" altLang="en-US" sz="1700" dirty="0"/>
              <a:t>NEW YORK (JTA) -- A group of prominent American Muslims issued </a:t>
            </a:r>
            <a:r>
              <a:rPr lang="en-US" altLang="en-US" sz="1700" dirty="0">
                <a:hlinkClick r:id="rId3"/>
              </a:rPr>
              <a:t>a letter </a:t>
            </a:r>
            <a:r>
              <a:rPr lang="en-US" altLang="en-US" sz="1700" dirty="0"/>
              <a:t>urging Hamas to immediately release captive Israeli soldier Gilad </a:t>
            </a:r>
            <a:r>
              <a:rPr lang="en-US" altLang="en-US" sz="1700" dirty="0" err="1"/>
              <a:t>Shalit</a:t>
            </a:r>
            <a:r>
              <a:rPr lang="en-US" altLang="en-US" sz="1700" dirty="0"/>
              <a:t>.</a:t>
            </a:r>
          </a:p>
          <a:p>
            <a:r>
              <a:rPr lang="en-US" altLang="en-US" sz="1700" dirty="0"/>
              <a:t>The Aug. 26 letter’s 11 signatories include the two Muslim members of Congress – Reps. Keith Ellison (D-MN) and Andre Carson (D-IN) -- as well as Muslim academics and communal figures.</a:t>
            </a:r>
          </a:p>
          <a:p>
            <a:r>
              <a:rPr lang="en-US" altLang="en-US" sz="1700" dirty="0"/>
              <a:t>“We believe Hamas’ harsh treatment and five-year detention of </a:t>
            </a:r>
            <a:r>
              <a:rPr lang="en-US" altLang="en-US" sz="1700" dirty="0" err="1"/>
              <a:t>Shalit</a:t>
            </a:r>
            <a:r>
              <a:rPr lang="en-US" altLang="en-US" sz="1700" dirty="0"/>
              <a:t> is wrong,” the Muslim leaders wrote in their letter, which was addressed to Khaled </a:t>
            </a:r>
            <a:r>
              <a:rPr lang="en-US" altLang="en-US" sz="1700" dirty="0" err="1"/>
              <a:t>Mashal</a:t>
            </a:r>
            <a:r>
              <a:rPr lang="en-US" altLang="en-US" sz="1700" dirty="0"/>
              <a:t>, the Syrian-based chairman of Hamas’ political bureau.</a:t>
            </a:r>
          </a:p>
          <a:p>
            <a:r>
              <a:rPr lang="en-US" altLang="en-US" sz="1700" dirty="0"/>
              <a:t>The letter said that Hamas has complained about the conditions under which Israel holds thousands of Palestinian prisoners. Citing the teachings of Muhammad, the letter’s signatories wrote that Muslims are “instructed to ‘repel the evil deed with one that is better.’”</a:t>
            </a:r>
          </a:p>
          <a:p>
            <a:r>
              <a:rPr lang="en-US" altLang="en-US" sz="1700" dirty="0"/>
              <a:t>“The struggle for Palestinian human rights and self-determination must be based on this ethical and moral code,” the letter said. “Hamas’ inhumane detention of </a:t>
            </a:r>
            <a:r>
              <a:rPr lang="en-US" altLang="en-US" sz="1700" dirty="0" err="1"/>
              <a:t>Shalit</a:t>
            </a:r>
            <a:r>
              <a:rPr lang="en-US" altLang="en-US" sz="1700" dirty="0"/>
              <a:t> undermines the Palestinian people’s legitimate aspirations for human rights and a state of their own, existing in peace and security beside Israel.”</a:t>
            </a:r>
          </a:p>
          <a:p>
            <a:r>
              <a:rPr lang="en-US" altLang="en-US" sz="1700" dirty="0"/>
              <a:t>Along with the two congressmen, the letter’s signatories include Imam Feisal Abdul Rauf, chairman of the Cordoba Initiative, who was involved initially in the controversial effort to build a Muslim community center near Ground Zero; </a:t>
            </a:r>
            <a:r>
              <a:rPr lang="en-US" altLang="en-US" sz="1700" dirty="0" err="1"/>
              <a:t>Sayyid</a:t>
            </a:r>
            <a:r>
              <a:rPr lang="en-US" altLang="en-US" sz="1700" dirty="0"/>
              <a:t> </a:t>
            </a:r>
            <a:r>
              <a:rPr lang="en-US" altLang="en-US" sz="1700" dirty="0" err="1"/>
              <a:t>Syeed</a:t>
            </a:r>
            <a:r>
              <a:rPr lang="en-US" altLang="en-US" sz="1700" dirty="0"/>
              <a:t>, national director of the Islamic Society of North America’s Office for Interfaith and Community Alliances; and Akbar Ahmed, a former Pakistani ambassador to the United Kingdom who now teaches at American University.</a:t>
            </a:r>
          </a:p>
          <a:p>
            <a:r>
              <a:rPr lang="en-US" altLang="en-US" sz="1700" b="1" dirty="0">
                <a:solidFill>
                  <a:schemeClr val="tx2"/>
                </a:solidFill>
              </a:rPr>
              <a:t>Indian Americans and American Jews: Advancing a trilateral alliance</a:t>
            </a:r>
            <a:r>
              <a:rPr lang="en-US" altLang="en-US" sz="1700" dirty="0"/>
              <a:t>, The Jerusalem Post, 7/6/2017, </a:t>
            </a:r>
            <a:r>
              <a:rPr lang="en-US" altLang="en-US" sz="1200" dirty="0">
                <a:hlinkClick r:id="rId4"/>
              </a:rPr>
              <a:t>http://www.jpost.com/Opinion/Indian-Americans-and-American-Jews-Advancing-a-trilateral-alliance-498989</a:t>
            </a:r>
            <a:r>
              <a:rPr lang="en-US" altLang="en-US" sz="1200" dirty="0"/>
              <a:t> </a:t>
            </a:r>
            <a:br>
              <a:rPr lang="en-US" altLang="en-US" sz="1200" dirty="0"/>
            </a:br>
            <a:endParaRPr lang="en-US" altLang="en-US" sz="1200" dirty="0"/>
          </a:p>
          <a:p>
            <a:endParaRPr lang="en-US" altLang="en-US" sz="1700" dirty="0"/>
          </a:p>
        </p:txBody>
      </p:sp>
      <p:cxnSp>
        <p:nvCxnSpPr>
          <p:cNvPr id="4" name="Straight Connector 3"/>
          <p:cNvCxnSpPr/>
          <p:nvPr/>
        </p:nvCxnSpPr>
        <p:spPr bwMode="auto">
          <a:xfrm>
            <a:off x="0" y="6324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Content Placeholder 2"/>
          <p:cNvSpPr>
            <a:spLocks noGrp="1"/>
          </p:cNvSpPr>
          <p:nvPr>
            <p:ph idx="1"/>
          </p:nvPr>
        </p:nvSpPr>
        <p:spPr>
          <a:xfrm>
            <a:off x="0" y="933272"/>
            <a:ext cx="9140588" cy="749825"/>
          </a:xfrm>
        </p:spPr>
        <p:txBody>
          <a:bodyPr/>
          <a:lstStyle/>
          <a:p>
            <a:pPr marL="0" indent="0">
              <a:buNone/>
            </a:pPr>
            <a:r>
              <a:rPr lang="en-US" altLang="en-US" sz="1800" dirty="0">
                <a:solidFill>
                  <a:schemeClr val="tx2"/>
                </a:solidFill>
                <a:latin typeface="+mj-lt"/>
              </a:rPr>
              <a:t>Muslim group [CAIR] appoints Jew as Philadelphia director, </a:t>
            </a:r>
            <a:r>
              <a:rPr lang="en-US" altLang="en-US" sz="1800" dirty="0">
                <a:latin typeface="+mj-lt"/>
              </a:rPr>
              <a:t>JTA, 10/18/2013,</a:t>
            </a:r>
            <a:r>
              <a:rPr lang="en-US" altLang="en-US" sz="1600" dirty="0">
                <a:latin typeface="+mj-lt"/>
              </a:rPr>
              <a:t> </a:t>
            </a:r>
            <a:r>
              <a:rPr lang="en-US" altLang="en-US" sz="200" dirty="0">
                <a:latin typeface="+mj-lt"/>
                <a:hlinkClick r:id="rId2"/>
              </a:rPr>
              <a:t>http://www.jta.org/2013/10/18/news-opinion/united-states/muslim-group-appoints-jew-as-their-philadelphia-director</a:t>
            </a:r>
            <a:r>
              <a:rPr lang="en-US" altLang="en-US" sz="200" dirty="0">
                <a:latin typeface="+mj-lt"/>
              </a:rPr>
              <a:t> </a:t>
            </a:r>
          </a:p>
          <a:p>
            <a:pPr marL="0" indent="0">
              <a:buNone/>
            </a:pPr>
            <a:r>
              <a:rPr lang="en-US" altLang="en-US" sz="1800" dirty="0">
                <a:solidFill>
                  <a:schemeClr val="tx2"/>
                </a:solidFill>
                <a:latin typeface="+mj-lt"/>
              </a:rPr>
              <a:t>J Street U’s new Muslim president says she’s ‘culturally Jewish’, </a:t>
            </a:r>
            <a:r>
              <a:rPr lang="en-US" altLang="en-US" sz="1800" dirty="0">
                <a:latin typeface="+mj-lt"/>
              </a:rPr>
              <a:t>JTA, 9/3/2015, </a:t>
            </a:r>
            <a:r>
              <a:rPr lang="en-US" altLang="en-US" sz="200" dirty="0">
                <a:latin typeface="+mj-lt"/>
                <a:hlinkClick r:id="rId3"/>
              </a:rPr>
              <a:t>http://www.jta.org/2015/09/03/news-opinion/united-states/j-street-us-new-muslim-president-is-culturally-jewish</a:t>
            </a:r>
            <a:r>
              <a:rPr lang="en-US" altLang="en-US" sz="200" dirty="0">
                <a:latin typeface="+mj-lt"/>
              </a:rPr>
              <a:t>  </a:t>
            </a:r>
          </a:p>
          <a:p>
            <a:pPr marL="0" indent="0">
              <a:buNone/>
            </a:pPr>
            <a:endParaRPr lang="en-US" altLang="en-US" sz="200" dirty="0">
              <a:latin typeface="+mj-lt"/>
            </a:endParaRPr>
          </a:p>
        </p:txBody>
      </p:sp>
      <p:sp>
        <p:nvSpPr>
          <p:cNvPr id="8" name="Rectangle 7"/>
          <p:cNvSpPr/>
          <p:nvPr/>
        </p:nvSpPr>
        <p:spPr>
          <a:xfrm>
            <a:off x="-3412" y="-18705"/>
            <a:ext cx="9144000" cy="89255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Times New Roman"/>
                <a:ea typeface="+mn-ea"/>
                <a:cs typeface="Arial" pitchFamily="34" charset="0"/>
              </a:rPr>
              <a:t>Examples of political manipulation of ethnic identity  </a:t>
            </a:r>
            <a:r>
              <a:rPr kumimoji="0" lang="en-US" sz="2400" b="1" i="0" u="none" strike="noStrike" kern="1200" cap="none" spc="0" normalizeH="0" baseline="0" noProof="0" dirty="0">
                <a:ln>
                  <a:noFill/>
                </a:ln>
                <a:solidFill>
                  <a:srgbClr val="FFFF00"/>
                </a:solidFill>
                <a:effectLst/>
                <a:uLnTx/>
                <a:uFillTx/>
                <a:latin typeface="Times New Roman"/>
                <a:ea typeface="+mn-ea"/>
                <a:cs typeface="Arial" pitchFamily="34" charset="0"/>
                <a:hlinkClick r:id="rId4"/>
              </a:rPr>
              <a:t>http://ffeu.org/</a:t>
            </a:r>
            <a:r>
              <a:rPr kumimoji="0" lang="en-US" sz="2400" b="1" i="0" u="none" strike="noStrike" kern="1200" cap="none" spc="0" normalizeH="0" baseline="0" noProof="0" dirty="0">
                <a:ln>
                  <a:noFill/>
                </a:ln>
                <a:solidFill>
                  <a:srgbClr val="FFFF00"/>
                </a:solidFill>
                <a:effectLst/>
                <a:uLnTx/>
                <a:uFillTx/>
                <a:latin typeface="Times New Roman"/>
                <a:ea typeface="+mn-ea"/>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rgbClr val="FFFFFF"/>
                </a:solidFill>
                <a:effectLst/>
                <a:uLnTx/>
                <a:uFillTx/>
                <a:latin typeface="Times New Roman"/>
                <a:ea typeface="+mn-ea"/>
                <a:cs typeface="Arial" pitchFamily="34" charset="0"/>
              </a:rPr>
              <a:t>Demographer Steven M. Cohen: </a:t>
            </a:r>
            <a:r>
              <a:rPr kumimoji="0" lang="en-US" altLang="en-US" sz="1400" b="1" i="0" u="none" strike="noStrike" kern="0" cap="none" spc="0" normalizeH="0" baseline="0" noProof="0" dirty="0">
                <a:ln>
                  <a:noFill/>
                </a:ln>
                <a:solidFill>
                  <a:srgbClr val="FFFF00"/>
                </a:solidFill>
                <a:effectLst/>
                <a:uLnTx/>
                <a:uFillTx/>
                <a:latin typeface="Times New Roman"/>
                <a:ea typeface="+mn-ea"/>
                <a:cs typeface="Arial" pitchFamily="34" charset="0"/>
              </a:rPr>
              <a:t>“Anything that fosters ethnic identity in America actually helps Jewish continuity. It makes the culture more empathetic to perpetuation of ethnic group ties.” </a:t>
            </a:r>
            <a:r>
              <a:rPr kumimoji="0" lang="en-US" altLang="en-US" sz="1400" b="0" i="0" u="none" strike="noStrike" kern="0" cap="none" spc="0" normalizeH="0" baseline="0" noProof="0" dirty="0">
                <a:ln>
                  <a:noFill/>
                </a:ln>
                <a:solidFill>
                  <a:srgbClr val="FFFFFF"/>
                </a:solidFill>
                <a:effectLst/>
                <a:uLnTx/>
                <a:uFillTx/>
                <a:latin typeface="Times New Roman"/>
                <a:ea typeface="+mn-ea"/>
                <a:cs typeface="Arial" pitchFamily="34" charset="0"/>
              </a:rPr>
              <a:t>Forward, 6/19/201</a:t>
            </a:r>
            <a:r>
              <a:rPr kumimoji="0" lang="en-US" altLang="en-US" sz="1200" b="0" i="0" u="none" strike="noStrike" kern="0" cap="none" spc="0" normalizeH="0" baseline="0" noProof="0" dirty="0">
                <a:ln>
                  <a:noFill/>
                </a:ln>
                <a:solidFill>
                  <a:srgbClr val="FFFFFF"/>
                </a:solidFill>
                <a:effectLst/>
                <a:uLnTx/>
                <a:uFillTx/>
                <a:latin typeface="Times New Roman"/>
                <a:ea typeface="+mn-ea"/>
                <a:cs typeface="Arial" pitchFamily="34" charset="0"/>
              </a:rPr>
              <a:t>5,  </a:t>
            </a:r>
            <a:r>
              <a:rPr kumimoji="0" lang="en-US" altLang="en-US" sz="300" b="0" i="0" u="none" strike="noStrike" kern="0" cap="none" spc="0" normalizeH="0" baseline="0" noProof="0" dirty="0">
                <a:ln>
                  <a:noFill/>
                </a:ln>
                <a:solidFill>
                  <a:srgbClr val="FFFFFF"/>
                </a:solidFill>
                <a:effectLst/>
                <a:uLnTx/>
                <a:uFillTx/>
                <a:latin typeface="Times New Roman"/>
                <a:ea typeface="+mn-ea"/>
                <a:cs typeface="Arial" pitchFamily="34" charset="0"/>
                <a:hlinkClick r:id="rId5"/>
              </a:rPr>
              <a:t>http://forward.com/news/breaking-news/310378/us-census-may-add-controversial-israeli-category/</a:t>
            </a:r>
            <a:r>
              <a:rPr kumimoji="0" lang="en-US" altLang="en-US" sz="300" b="0" i="0" u="none" strike="noStrike" kern="0" cap="none" spc="0" normalizeH="0" baseline="0" noProof="0" dirty="0">
                <a:ln>
                  <a:noFill/>
                </a:ln>
                <a:solidFill>
                  <a:srgbClr val="FFFFFF"/>
                </a:solidFill>
                <a:effectLst/>
                <a:uLnTx/>
                <a:uFillTx/>
                <a:latin typeface="Times New Roman"/>
                <a:ea typeface="+mn-ea"/>
                <a:cs typeface="Arial" pitchFamily="34" charset="0"/>
              </a:rPr>
              <a:t> </a:t>
            </a:r>
          </a:p>
        </p:txBody>
      </p:sp>
      <p:cxnSp>
        <p:nvCxnSpPr>
          <p:cNvPr id="12" name="Straight Connector 11"/>
          <p:cNvCxnSpPr/>
          <p:nvPr/>
        </p:nvCxnSpPr>
        <p:spPr bwMode="auto">
          <a:xfrm>
            <a:off x="-3412" y="990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 name="Rectangle 3"/>
          <p:cNvSpPr/>
          <p:nvPr/>
        </p:nvSpPr>
        <p:spPr>
          <a:xfrm>
            <a:off x="-3412" y="2438400"/>
            <a:ext cx="9144000" cy="449353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Jews and Muslims ramp up alliances in wake of Trump’s election</a:t>
            </a:r>
            <a:r>
              <a:rPr kumimoji="0" lang="en-US" sz="1800" b="1" i="0" u="none" strike="noStrike" kern="1200" cap="none" spc="0" normalizeH="0" baseline="0" noProof="0" dirty="0">
                <a:ln>
                  <a:noFill/>
                </a:ln>
                <a:solidFill>
                  <a:srgbClr val="FFFF00"/>
                </a:solidFill>
                <a:effectLst/>
                <a:uLnTx/>
                <a:uFillTx/>
                <a:latin typeface="Times New Roman"/>
                <a:ea typeface="+mn-ea"/>
                <a:cs typeface="Arial" pitchFamily="34" charset="0"/>
              </a:rPr>
              <a:t>, </a:t>
            </a:r>
            <a:r>
              <a:rPr kumimoji="0" lang="en-US" sz="1200" b="0" i="0" u="none" strike="noStrike" kern="1200" cap="none" spc="0" normalizeH="0" baseline="0" noProof="0" dirty="0">
                <a:ln>
                  <a:noFill/>
                </a:ln>
                <a:solidFill>
                  <a:srgbClr val="FFFFFF"/>
                </a:solidFill>
                <a:effectLst/>
                <a:uLnTx/>
                <a:uFillTx/>
                <a:latin typeface="Times New Roman"/>
                <a:ea typeface="+mn-ea"/>
                <a:cs typeface="Arial" pitchFamily="34" charset="0"/>
              </a:rPr>
              <a:t>Jewish Telegraphic Agency, 11/14/2016,</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6"/>
              </a:rPr>
              <a:t>http://www.jta.org/2016/11/14/news-opinion/united-states/jews-and-muslims-ramp-up-alliances-in-wake-of-trumps-election</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Congressman floats conspiracy theory that George Soros organized Charlottesville rally, </a:t>
            </a:r>
            <a:r>
              <a:rPr kumimoji="0" lang="en-US" sz="1000" b="0" i="0" u="none" strike="noStrike" kern="1200" cap="none" spc="0" normalizeH="0" baseline="0" noProof="0" dirty="0">
                <a:ln>
                  <a:noFill/>
                </a:ln>
                <a:solidFill>
                  <a:srgbClr val="FFFF00"/>
                </a:solidFill>
                <a:effectLst/>
                <a:uLnTx/>
                <a:uFillTx/>
                <a:latin typeface="Times New Roman"/>
                <a:ea typeface="+mn-ea"/>
                <a:cs typeface="Arial" pitchFamily="34" charset="0"/>
              </a:rPr>
              <a:t>JTA, </a:t>
            </a:r>
            <a:r>
              <a:rPr kumimoji="0" lang="en-US" sz="800" b="0" i="0" u="none" strike="noStrike" kern="1200" cap="none" spc="0" normalizeH="0" baseline="0" noProof="0" dirty="0">
                <a:ln>
                  <a:noFill/>
                </a:ln>
                <a:solidFill>
                  <a:srgbClr val="FFFF00"/>
                </a:solidFill>
                <a:effectLst/>
                <a:uLnTx/>
                <a:uFillTx/>
                <a:latin typeface="Times New Roman"/>
                <a:ea typeface="+mn-ea"/>
                <a:cs typeface="Arial" pitchFamily="34" charset="0"/>
              </a:rPr>
              <a:t>10/6/2017, </a:t>
            </a:r>
            <a:r>
              <a:rPr kumimoji="0" lang="en-US" sz="300" b="0" i="0" u="none" strike="noStrike" kern="1200" cap="none" spc="0" normalizeH="0" baseline="0" noProof="0" dirty="0">
                <a:ln>
                  <a:noFill/>
                </a:ln>
                <a:solidFill>
                  <a:srgbClr val="FFFF00"/>
                </a:solidFill>
                <a:effectLst/>
                <a:uLnTx/>
                <a:uFillTx/>
                <a:latin typeface="Times New Roman"/>
                <a:ea typeface="+mn-ea"/>
                <a:cs typeface="Arial" pitchFamily="34" charset="0"/>
                <a:hlinkClick r:id="rId7"/>
              </a:rPr>
              <a:t>https://www.jta.org/2017/10/06/news-opinion/united-states/charlottesville-rally-was-secretly-organized-by-george-soros-congressman-says</a:t>
            </a:r>
            <a:endParaRPr kumimoji="0" lang="en-US" sz="300" b="0" i="0" u="none" strike="noStrike" kern="1200" cap="none" spc="0" normalizeH="0" baseline="0" noProof="0" dirty="0">
              <a:ln>
                <a:noFill/>
              </a:ln>
              <a:solidFill>
                <a:srgbClr val="FFFF00"/>
              </a:solidFill>
              <a:effectLst/>
              <a:uLnTx/>
              <a:uFillTx/>
              <a:latin typeface="Times New Roman"/>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 b="0" i="0" u="none" strike="noStrike" kern="1200" cap="none" spc="0" normalizeH="0" baseline="0" noProof="0" dirty="0">
              <a:ln>
                <a:noFill/>
              </a:ln>
              <a:solidFill>
                <a:srgbClr val="FFFF00"/>
              </a:solidFill>
              <a:effectLst/>
              <a:uLnTx/>
              <a:uFillTx/>
              <a:latin typeface="Times New Roman"/>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FFFF00"/>
                </a:solidFill>
                <a:effectLst/>
                <a:uLnTx/>
                <a:uFillTx/>
                <a:latin typeface="Times New Roman"/>
                <a:ea typeface="+mn-ea"/>
                <a:cs typeface="Arial" pitchFamily="34" charset="0"/>
              </a:rPr>
              <a:t>Sadiq</a:t>
            </a: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 Khan: London's Muslim Zionist mayor, </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Middle East Eye, 24 May 2016, </a:t>
            </a:r>
            <a:r>
              <a:rPr kumimoji="0" lang="en-US" sz="300" b="0" i="0" u="none" strike="noStrike" kern="1200" cap="none" spc="0" normalizeH="0" baseline="0" noProof="0" dirty="0">
                <a:ln>
                  <a:noFill/>
                </a:ln>
                <a:solidFill>
                  <a:srgbClr val="FFFF00"/>
                </a:solidFill>
                <a:effectLst/>
                <a:uLnTx/>
                <a:uFillTx/>
                <a:latin typeface="Times New Roman"/>
                <a:ea typeface="+mn-ea"/>
                <a:cs typeface="Arial" pitchFamily="34" charset="0"/>
                <a:hlinkClick r:id="rId8"/>
              </a:rPr>
              <a:t>http://www.middleeasteye.net/columns/sadiq-khan-londons-very-exclusive-mayor-565273955</a:t>
            </a:r>
            <a:r>
              <a:rPr kumimoji="0" lang="en-US" sz="300" b="0" i="0" u="none" strike="noStrike" kern="1200" cap="none" spc="0" normalizeH="0" baseline="0" noProof="0" dirty="0">
                <a:ln>
                  <a:noFill/>
                </a:ln>
                <a:solidFill>
                  <a:srgbClr val="FFFF00"/>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Zac Goldsmith and </a:t>
            </a:r>
            <a:r>
              <a:rPr kumimoji="0" lang="en-US" sz="1800" b="0" i="0" u="none" strike="noStrike" kern="1200" cap="none" spc="0" normalizeH="0" baseline="0" noProof="0" dirty="0" err="1">
                <a:ln>
                  <a:noFill/>
                </a:ln>
                <a:solidFill>
                  <a:srgbClr val="FFFF00"/>
                </a:solidFill>
                <a:effectLst/>
                <a:uLnTx/>
                <a:uFillTx/>
                <a:latin typeface="Times New Roman"/>
                <a:ea typeface="+mn-ea"/>
                <a:cs typeface="Arial" pitchFamily="34" charset="0"/>
              </a:rPr>
              <a:t>Sadiq</a:t>
            </a: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 Khan back Tel Aviv festival in London, </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Jewish News Online, 2/1/2016, </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9"/>
              </a:rPr>
              <a:t>http://jewishnews.timesofisrael.com/zac-goldsmith-and-sadiq-khan-back-tel-aviv-festival-in-london/</a:t>
            </a:r>
            <a:endPar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Times New Roman"/>
                <a:ea typeface="+mn-ea"/>
                <a:cs typeface="Arial" pitchFamily="34" charset="0"/>
              </a:rPr>
              <a:t> </a:t>
            </a: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London’s Muslim mayor calls for complete ban on Hezbollah,</a:t>
            </a:r>
            <a:r>
              <a:rPr kumimoji="0" lang="en-US" sz="1800" b="1" i="0" u="none" strike="noStrike" kern="1200" cap="none" spc="0" normalizeH="0" baseline="0" noProof="0" dirty="0">
                <a:ln>
                  <a:noFill/>
                </a:ln>
                <a:solidFill>
                  <a:srgbClr val="FFFF00"/>
                </a:solidFill>
                <a:effectLst/>
                <a:uLnTx/>
                <a:uFillTx/>
                <a:latin typeface="Times New Roman"/>
                <a:ea typeface="+mn-ea"/>
                <a:cs typeface="Arial" pitchFamily="34" charset="0"/>
              </a:rPr>
              <a:t> </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rPr>
              <a:t>Jewish Telegraphic Agency, 7/7/2017,</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0"/>
              </a:rPr>
              <a:t>http://www.jta.org/2017/07/07/news-opinion/world/londons-muslim-mayor-calls-for-complete-ban-on-hezbollah</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Indian Americans and American Jews: Advancing a trilateral alliance</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1300" b="0" i="0" u="none" strike="noStrike" kern="1200" cap="none" spc="0" normalizeH="0" baseline="0" noProof="0" dirty="0">
                <a:ln>
                  <a:noFill/>
                </a:ln>
                <a:solidFill>
                  <a:srgbClr val="FFFFFF"/>
                </a:solidFill>
                <a:effectLst/>
                <a:uLnTx/>
                <a:uFillTx/>
                <a:latin typeface="Times New Roman"/>
                <a:ea typeface="+mn-ea"/>
                <a:cs typeface="Arial" pitchFamily="34" charset="0"/>
              </a:rPr>
              <a:t>The Jerusalem Post, 7/6/2017</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1"/>
              </a:rPr>
              <a:t>http://www.jpost.com/Opinion/Indian-Americans-and-American-Jews-Advancing-a-trilateral-alliance-498989</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Obama pushes ahead with plan to rejuvenate black-Jewish alliance</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1100" b="0" i="0" u="none" strike="noStrike" kern="1200" cap="none" spc="0" normalizeH="0" baseline="0" noProof="0" dirty="0">
                <a:ln>
                  <a:noFill/>
                </a:ln>
                <a:solidFill>
                  <a:srgbClr val="FFFFFF"/>
                </a:solidFill>
                <a:effectLst/>
                <a:uLnTx/>
                <a:uFillTx/>
                <a:latin typeface="Times New Roman"/>
                <a:ea typeface="+mn-ea"/>
                <a:cs typeface="Arial" pitchFamily="34" charset="0"/>
              </a:rPr>
              <a:t>Jewish Telegraphic Agency, 1/13/ 2009, </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2"/>
              </a:rPr>
              <a:t>http://www.jta.org/2009/01/13/news-opinion/politics/obama-pushes-ahead-with-plan-to-rejuvenate-black-jewish-alliance</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Breitbart News Network: Born In The USA, Conceived In Israel</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Breitbart, 11/17/2015,  </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3"/>
              </a:rPr>
              <a:t>http://www.breitbart.com/big-journalism/2015/11/17/breitbart-news-network-born-in-the-usa-conceived-in-israel/</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How Steve Bannon and Breitbart News Can Be Pro-Israel — and Anti-Semitic at the Same Time, </a:t>
            </a:r>
            <a:r>
              <a:rPr kumimoji="0" lang="en-US" sz="1400" b="0" i="0" u="none" strike="noStrike" kern="1200" cap="none" spc="0" normalizeH="0" baseline="0" noProof="0" dirty="0">
                <a:ln>
                  <a:noFill/>
                </a:ln>
                <a:solidFill>
                  <a:srgbClr val="FFFFFF"/>
                </a:solidFill>
                <a:effectLst/>
                <a:uLnTx/>
                <a:uFillTx/>
                <a:latin typeface="Times New Roman"/>
                <a:ea typeface="+mn-ea"/>
                <a:cs typeface="Arial" pitchFamily="34" charset="0"/>
              </a:rPr>
              <a:t>Forward, 11/15/2016</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4"/>
              </a:rPr>
              <a:t>http://forward.com/news/israel/354402/how-steve-bannon-and-breitbart-news-can-be-pro-israel-and-anti-semitic-at-t/</a:t>
            </a: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Jewish senator calls on Jewish Trump Cabinet members to resign</a:t>
            </a:r>
            <a:r>
              <a:rPr kumimoji="0" lang="en-US" sz="1000" b="0" i="0" u="none" strike="noStrike" kern="1200" cap="none" spc="0" normalizeH="0" baseline="0" noProof="0" dirty="0">
                <a:ln>
                  <a:noFill/>
                </a:ln>
                <a:solidFill>
                  <a:srgbClr val="FFFF00"/>
                </a:solidFill>
                <a:effectLst/>
                <a:uLnTx/>
                <a:uFillTx/>
                <a:latin typeface="Times New Roman"/>
                <a:ea typeface="+mn-ea"/>
                <a:cs typeface="Arial" pitchFamily="34" charset="0"/>
              </a:rPr>
              <a:t>, </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JTA, 8/20/2017,  </a:t>
            </a:r>
            <a:r>
              <a:rPr kumimoji="0" lang="en-US" sz="2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5"/>
              </a:rPr>
              <a:t>http://www.jta.org/2017/08/20/news-opinion/politics/jewish-senator-calls-on-jewish-trump-cabinet-members-to-resign</a:t>
            </a:r>
            <a:r>
              <a:rPr kumimoji="0" lang="en-US" sz="2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FFFFFF"/>
              </a:solidFill>
              <a:effectLst/>
              <a:uLnTx/>
              <a:uFillTx/>
              <a:latin typeface="Times New Roman"/>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Religion is not asked about at all in US census because of ‘objections by American Jewry’</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1200" b="0" i="0" u="none" strike="noStrike" kern="1200" cap="none" spc="0" normalizeH="0" baseline="0" noProof="0" dirty="0">
                <a:ln>
                  <a:noFill/>
                </a:ln>
                <a:solidFill>
                  <a:srgbClr val="FFFFFF"/>
                </a:solidFill>
                <a:effectLst/>
                <a:uLnTx/>
                <a:uFillTx/>
                <a:latin typeface="Times New Roman"/>
                <a:ea typeface="+mn-ea"/>
                <a:cs typeface="Arial" pitchFamily="34" charset="0"/>
              </a:rPr>
              <a:t>Forward, 6/19/2015,  </a:t>
            </a:r>
            <a:r>
              <a:rPr kumimoji="0" lang="en-US" sz="5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5"/>
              </a:rPr>
              <a:t>http://forward.com/news/breaking-news/310378/us-census-may-add-controversial-israeli-category/</a:t>
            </a:r>
            <a:r>
              <a:rPr kumimoji="0" lang="en-US" sz="5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p:txBody>
      </p:sp>
      <p:cxnSp>
        <p:nvCxnSpPr>
          <p:cNvPr id="7" name="Straight Connector 6"/>
          <p:cNvCxnSpPr/>
          <p:nvPr/>
        </p:nvCxnSpPr>
        <p:spPr bwMode="auto">
          <a:xfrm>
            <a:off x="15916" y="2895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25012" y="3200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1136" y="3505200"/>
            <a:ext cx="914854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1136" y="3962400"/>
            <a:ext cx="914854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Rectangle 14"/>
          <p:cNvSpPr/>
          <p:nvPr/>
        </p:nvSpPr>
        <p:spPr>
          <a:xfrm>
            <a:off x="1136" y="1524000"/>
            <a:ext cx="9139452" cy="104644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US Muslims raise money to mend vandalized Jewish cemetery, </a:t>
            </a:r>
            <a:r>
              <a:rPr kumimoji="0" lang="en-US" sz="1800" b="0" i="0" u="none" strike="noStrike" kern="1200" cap="none" spc="0" normalizeH="0" baseline="0" noProof="0" dirty="0" err="1">
                <a:ln>
                  <a:noFill/>
                </a:ln>
                <a:solidFill>
                  <a:srgbClr val="FFFFFF"/>
                </a:solidFill>
                <a:effectLst/>
                <a:uLnTx/>
                <a:uFillTx/>
                <a:latin typeface="Times New Roman"/>
                <a:ea typeface="+mn-ea"/>
                <a:cs typeface="Arial" pitchFamily="34" charset="0"/>
              </a:rPr>
              <a:t>PressTV</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2/22/2017</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2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6"/>
              </a:rPr>
              <a:t>http://www.presstv.com/Detail/2017/02/22/511633/US-Muslims-Jewish-cemetary</a:t>
            </a:r>
            <a:endParaRPr kumimoji="0" lang="en-US" sz="200" b="0" i="0" u="none" strike="noStrike" kern="1200" cap="none" spc="0" normalizeH="0" baseline="0" noProof="0" dirty="0">
              <a:ln>
                <a:noFill/>
              </a:ln>
              <a:solidFill>
                <a:srgbClr val="FFFFFF"/>
              </a:solidFill>
              <a:effectLst/>
              <a:uLnTx/>
              <a:uFillTx/>
              <a:latin typeface="Times New Roman"/>
              <a:ea typeface="+mn-ea"/>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Jewish people give Muslims key to their synagogue after town's mosque burns down</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The Independent, 2/1/2017, </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7"/>
              </a:rPr>
              <a:t>http://www.independent.co.uk/news/world/americas/victoria-islamic-centre-mosque-fire-texas-jews-give-key-synagogue-muslims-worship-gofundme-a7556331.html</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Times New Roman"/>
                <a:ea typeface="+mn-ea"/>
                <a:cs typeface="Arial" pitchFamily="34" charset="0"/>
              </a:rPr>
              <a:t>Israel Lobby Initiates Hispanic Strategy</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a:t>
            </a:r>
            <a:r>
              <a:rPr kumimoji="0" lang="en-US" sz="1800" b="0" i="0" u="none" strike="noStrike" kern="1200" cap="none" spc="0" normalizeH="0" baseline="0" noProof="0" dirty="0" err="1">
                <a:ln>
                  <a:noFill/>
                </a:ln>
                <a:solidFill>
                  <a:srgbClr val="FFFFFF"/>
                </a:solidFill>
                <a:effectLst/>
                <a:uLnTx/>
                <a:uFillTx/>
                <a:latin typeface="Times New Roman"/>
                <a:ea typeface="+mn-ea"/>
                <a:cs typeface="Arial" pitchFamily="34" charset="0"/>
              </a:rPr>
              <a:t>IRmep</a:t>
            </a:r>
            <a:r>
              <a:rPr kumimoji="0" lang="en-US" sz="1800" b="0" i="0" u="none" strike="noStrike" kern="1200" cap="none" spc="0" normalizeH="0" baseline="0" noProof="0" dirty="0">
                <a:ln>
                  <a:noFill/>
                </a:ln>
                <a:solidFill>
                  <a:srgbClr val="FFFFFF"/>
                </a:solidFill>
                <a:effectLst/>
                <a:uLnTx/>
                <a:uFillTx/>
                <a:latin typeface="Times New Roman"/>
                <a:ea typeface="+mn-ea"/>
                <a:cs typeface="Arial" pitchFamily="34" charset="0"/>
              </a:rPr>
              <a:t>, 10/4/2006,  </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hlinkClick r:id="rId18"/>
              </a:rPr>
              <a:t>http://www.irmep.org/hispanic.htm</a:t>
            </a:r>
            <a:r>
              <a:rPr kumimoji="0" lang="en-US" sz="800" b="0" i="0" u="none" strike="noStrike" kern="1200" cap="none" spc="0" normalizeH="0" baseline="0" noProof="0" dirty="0">
                <a:ln>
                  <a:noFill/>
                </a:ln>
                <a:solidFill>
                  <a:srgbClr val="FFFFFF"/>
                </a:solidFill>
                <a:effectLst/>
                <a:uLnTx/>
                <a:uFillTx/>
                <a:latin typeface="Times New Roman"/>
                <a:ea typeface="+mn-ea"/>
                <a:cs typeface="Arial" pitchFamily="34" charset="0"/>
              </a:rPr>
              <a:t> </a:t>
            </a:r>
          </a:p>
        </p:txBody>
      </p:sp>
      <p:cxnSp>
        <p:nvCxnSpPr>
          <p:cNvPr id="17" name="Straight Connector 16"/>
          <p:cNvCxnSpPr/>
          <p:nvPr/>
        </p:nvCxnSpPr>
        <p:spPr bwMode="auto">
          <a:xfrm>
            <a:off x="-1138" y="1295400"/>
            <a:ext cx="913945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1136" y="6324600"/>
            <a:ext cx="913945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6820" y="4343400"/>
            <a:ext cx="914286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3412" y="4724400"/>
            <a:ext cx="91474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a:off x="6820" y="5181600"/>
            <a:ext cx="915309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3412" y="381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a:off x="4548" y="2286000"/>
            <a:ext cx="913945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3412" y="5562600"/>
            <a:ext cx="915309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1136" y="6096000"/>
            <a:ext cx="914286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a:off x="15916" y="1544320"/>
            <a:ext cx="915309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1136" y="1828800"/>
            <a:ext cx="913945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a:off x="-3412" y="2514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21134366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p:cNvSpPr>
            <a:spLocks noGrp="1"/>
          </p:cNvSpPr>
          <p:nvPr>
            <p:ph type="title"/>
          </p:nvPr>
        </p:nvSpPr>
        <p:spPr>
          <a:xfrm>
            <a:off x="0" y="0"/>
            <a:ext cx="9144000" cy="990600"/>
          </a:xfrm>
        </p:spPr>
        <p:txBody>
          <a:bodyPr/>
          <a:lstStyle/>
          <a:p>
            <a:r>
              <a:rPr lang="en-US" altLang="en-US" sz="3600" b="1" dirty="0"/>
              <a:t>Example of political manipulation of ethnic identity (identity politics)</a:t>
            </a:r>
            <a:endParaRPr lang="en-US" altLang="en-US" sz="3600" dirty="0">
              <a:solidFill>
                <a:schemeClr val="tx1"/>
              </a:solidFill>
            </a:endParaRPr>
          </a:p>
        </p:txBody>
      </p:sp>
      <p:sp>
        <p:nvSpPr>
          <p:cNvPr id="208899" name="Content Placeholder 2"/>
          <p:cNvSpPr>
            <a:spLocks noGrp="1"/>
          </p:cNvSpPr>
          <p:nvPr>
            <p:ph idx="1"/>
          </p:nvPr>
        </p:nvSpPr>
        <p:spPr>
          <a:xfrm>
            <a:off x="0" y="990600"/>
            <a:ext cx="9144000" cy="5943600"/>
          </a:xfrm>
        </p:spPr>
        <p:txBody>
          <a:bodyPr/>
          <a:lstStyle/>
          <a:p>
            <a:pPr>
              <a:buFontTx/>
              <a:buNone/>
            </a:pPr>
            <a:r>
              <a:rPr lang="en-US" altLang="en-US" sz="3600" b="1" dirty="0"/>
              <a:t>Global Anti-Semitism Review Act of 2004</a:t>
            </a:r>
          </a:p>
          <a:p>
            <a:pPr>
              <a:buFontTx/>
              <a:buNone/>
            </a:pPr>
            <a:r>
              <a:rPr lang="en-US" altLang="en-US" sz="1800" b="1" dirty="0"/>
              <a:t>It is the sense of Congress that--</a:t>
            </a:r>
          </a:p>
          <a:p>
            <a:r>
              <a:rPr lang="en-US" altLang="en-US" sz="1800" dirty="0">
                <a:solidFill>
                  <a:schemeClr val="tx2"/>
                </a:solidFill>
              </a:rPr>
              <a:t>(1) the United States Government should continue to strongly support efforts to combat anti -Semitism worldwide through bilateral relationships and interaction with international organizations such as the OSCE, the European Union, and the United Nations; and</a:t>
            </a:r>
          </a:p>
          <a:p>
            <a:r>
              <a:rPr lang="en-US" altLang="en-US" sz="1800" dirty="0">
                <a:solidFill>
                  <a:schemeClr val="tx2"/>
                </a:solidFill>
              </a:rPr>
              <a:t>(2) the Department of State should thoroughly document acts of anti -Semitism that occur around the world. Jewish Virtual Library, October 16, 2004. </a:t>
            </a:r>
            <a:r>
              <a:rPr lang="en-US" altLang="en-US" sz="800" dirty="0">
                <a:solidFill>
                  <a:schemeClr val="tx2"/>
                </a:solidFill>
                <a:hlinkClick r:id="rId2"/>
              </a:rPr>
              <a:t>http://www.jewishvirtuallibrary.org/jsource/US-Israel/globalantisemtext.html</a:t>
            </a:r>
            <a:r>
              <a:rPr lang="en-US" altLang="en-US" sz="800" dirty="0">
                <a:solidFill>
                  <a:schemeClr val="tx2"/>
                </a:solidFill>
              </a:rPr>
              <a:t> </a:t>
            </a:r>
          </a:p>
          <a:p>
            <a:pPr>
              <a:buFontTx/>
              <a:buNone/>
            </a:pPr>
            <a:r>
              <a:rPr lang="en-US" altLang="en-US" sz="1800" dirty="0">
                <a:solidFill>
                  <a:schemeClr val="tx2"/>
                </a:solidFill>
              </a:rPr>
              <a:t>This Global Anti-Semitism Review Act commits the United States to rate countries on their treatment of Jews, not their treatment of other American ethnic gro</a:t>
            </a:r>
            <a:r>
              <a:rPr lang="en-US" altLang="en-US" sz="1800" b="1" dirty="0">
                <a:solidFill>
                  <a:schemeClr val="tx2"/>
                </a:solidFill>
              </a:rPr>
              <a:t>ups </a:t>
            </a:r>
          </a:p>
          <a:p>
            <a:pPr>
              <a:buFontTx/>
              <a:buNone/>
            </a:pPr>
            <a:r>
              <a:rPr lang="en-US" altLang="en-US" sz="1800" b="1" dirty="0">
                <a:solidFill>
                  <a:schemeClr val="tx2"/>
                </a:solidFill>
              </a:rPr>
              <a:t>[US Secretary of State Michael] Pompeo Promises Anti-Semitism Envoy Eventually, But Advocates Urge Quick Action, </a:t>
            </a:r>
            <a:r>
              <a:rPr lang="en-US" altLang="en-US" sz="1800" dirty="0"/>
              <a:t>Forward, 6/1/2018,  </a:t>
            </a:r>
            <a:r>
              <a:rPr lang="en-US" altLang="en-US" sz="800" dirty="0">
                <a:hlinkClick r:id="rId3"/>
              </a:rPr>
              <a:t>ht</a:t>
            </a:r>
            <a:r>
              <a:rPr lang="en-US" altLang="en-US" sz="800" dirty="0">
                <a:solidFill>
                  <a:schemeClr val="tx2"/>
                </a:solidFill>
                <a:hlinkClick r:id="rId3"/>
              </a:rPr>
              <a:t>tps://forward.com/news/national/402124/advocates-urge-sec-pompeo-to-quickly-appoint-anti-semitism-envoy-after/</a:t>
            </a:r>
            <a:r>
              <a:rPr lang="en-US" altLang="en-US" sz="800" dirty="0">
                <a:solidFill>
                  <a:schemeClr val="tx2"/>
                </a:solidFill>
              </a:rPr>
              <a:t> </a:t>
            </a:r>
          </a:p>
          <a:p>
            <a:pPr>
              <a:buFontTx/>
              <a:buNone/>
            </a:pPr>
            <a:r>
              <a:rPr lang="en-US" altLang="en-US" sz="2400" b="1" dirty="0">
                <a:solidFill>
                  <a:schemeClr val="tx2"/>
                </a:solidFill>
              </a:rPr>
              <a:t>NY Senate Passes $485 </a:t>
            </a:r>
            <a:r>
              <a:rPr lang="en-US" altLang="en-US" sz="1800" b="1" dirty="0">
                <a:solidFill>
                  <a:schemeClr val="tx2"/>
                </a:solidFill>
              </a:rPr>
              <a:t>Million In CUNY Cuts, Citing Anti-Semitism</a:t>
            </a:r>
          </a:p>
          <a:p>
            <a:pPr>
              <a:buFontTx/>
              <a:buNone/>
            </a:pPr>
            <a:r>
              <a:rPr lang="en-US" altLang="en-US" sz="1100" dirty="0"/>
              <a:t>The New York State Senate has voted to slash $485 million in funding to senior colleges in the City University of New York system to “send a message” that they have not done enough to fight campus anti-Semitism.. </a:t>
            </a:r>
            <a:r>
              <a:rPr lang="en-US" altLang="en-US" sz="1100" dirty="0">
                <a:solidFill>
                  <a:schemeClr val="tx2"/>
                </a:solidFill>
              </a:rPr>
              <a:t>Forward, 3/25/20</a:t>
            </a:r>
            <a:r>
              <a:rPr lang="en-US" altLang="en-US" sz="1000" dirty="0">
                <a:solidFill>
                  <a:schemeClr val="tx2"/>
                </a:solidFill>
              </a:rPr>
              <a:t>16,</a:t>
            </a:r>
            <a:r>
              <a:rPr lang="en-US" altLang="en-US" sz="1200" dirty="0"/>
              <a:t> </a:t>
            </a:r>
            <a:r>
              <a:rPr lang="en-US" altLang="en-US" sz="500" dirty="0">
                <a:hlinkClick r:id="rId4"/>
              </a:rPr>
              <a:t>http://forward.com/news/337014/ny-senate-passes-485-million-in-cuny-cuts-citing-anti-semitism/?attribution=articles-article-listing-1-headline</a:t>
            </a:r>
            <a:r>
              <a:rPr lang="en-US" altLang="en-US" sz="500" dirty="0"/>
              <a:t> </a:t>
            </a:r>
          </a:p>
          <a:p>
            <a:pPr>
              <a:buFontTx/>
              <a:buNone/>
            </a:pPr>
            <a:endParaRPr lang="en-US" altLang="en-US" sz="500" dirty="0"/>
          </a:p>
          <a:p>
            <a:pPr>
              <a:buFontTx/>
              <a:buNone/>
            </a:pPr>
            <a:r>
              <a:rPr lang="en-US" altLang="en-US" sz="1800" b="1" dirty="0">
                <a:solidFill>
                  <a:schemeClr val="tx2"/>
                </a:solidFill>
              </a:rPr>
              <a:t>US vetoes UN resolution on protecting Palestinians, </a:t>
            </a:r>
            <a:r>
              <a:rPr lang="en-US" altLang="en-US" sz="1800" dirty="0">
                <a:solidFill>
                  <a:schemeClr val="tx2"/>
                </a:solidFill>
              </a:rPr>
              <a:t>i24news, 6/1/2018,  </a:t>
            </a:r>
            <a:r>
              <a:rPr lang="en-US" altLang="en-US" sz="1000" dirty="0">
                <a:solidFill>
                  <a:schemeClr val="tx2"/>
                </a:solidFill>
                <a:hlinkClick r:id="rId5"/>
              </a:rPr>
              <a:t>https://www.i24news.tv/en/news/international/176158-180601-us-vetoes-un-resolution-on-protecting-palestinians</a:t>
            </a:r>
            <a:endParaRPr lang="en-US" altLang="en-US" sz="1000" dirty="0">
              <a:solidFill>
                <a:schemeClr val="tx2"/>
              </a:solidFill>
            </a:endParaRPr>
          </a:p>
          <a:p>
            <a:pPr>
              <a:buFontTx/>
              <a:buNone/>
            </a:pPr>
            <a:r>
              <a:rPr lang="en-US" altLang="en-US" sz="1600" b="1" dirty="0">
                <a:solidFill>
                  <a:schemeClr val="tx2"/>
                </a:solidFill>
              </a:rPr>
              <a:t>Trump names Gary Bauer, an evangelical pro-Israel activist, to religious freedoms commission</a:t>
            </a:r>
            <a:r>
              <a:rPr lang="en-US" altLang="en-US" sz="1000" dirty="0"/>
              <a:t>, JTA, 6/1/2018, </a:t>
            </a:r>
            <a:r>
              <a:rPr lang="en-US" altLang="en-US" sz="1000" dirty="0">
                <a:hlinkClick r:id="rId6"/>
              </a:rPr>
              <a:t>https://www.jta.org/2018/06/01/news-opinion/united-states/trump-names-gary-bauer-christian-pro-israel-activist-religious-freedoms-commission</a:t>
            </a:r>
            <a:r>
              <a:rPr lang="en-US" altLang="en-US" sz="1000" dirty="0"/>
              <a:t> </a:t>
            </a:r>
          </a:p>
        </p:txBody>
      </p:sp>
      <p:cxnSp>
        <p:nvCxnSpPr>
          <p:cNvPr id="5" name="Straight Connector 4"/>
          <p:cNvCxnSpPr/>
          <p:nvPr/>
        </p:nvCxnSpPr>
        <p:spPr bwMode="auto">
          <a:xfrm>
            <a:off x="0" y="4191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 name="Straight Connector 2"/>
          <p:cNvCxnSpPr/>
          <p:nvPr/>
        </p:nvCxnSpPr>
        <p:spPr bwMode="auto">
          <a:xfrm>
            <a:off x="0" y="4876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0" y="5715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0" y="6248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934200" cy="6786563"/>
          </a:xfrm>
          <a:prstGeom prst="rect">
            <a:avLst/>
          </a:prstGeom>
        </p:spPr>
        <p:txBody>
          <a:bodyPr>
            <a:spAutoFit/>
          </a:bodyPr>
          <a:lstStyle/>
          <a:p>
            <a:pPr eaLnBrk="0" hangingPunct="0">
              <a:defRPr/>
            </a:pPr>
            <a:r>
              <a:rPr lang="en-US" sz="4000" b="1" dirty="0">
                <a:solidFill>
                  <a:srgbClr val="FFFF00"/>
                </a:solidFill>
                <a:cs typeface="+mn-cs"/>
              </a:rPr>
              <a:t>Example of political manipulation of ethnic identity</a:t>
            </a:r>
          </a:p>
          <a:p>
            <a:pPr eaLnBrk="0" hangingPunct="0">
              <a:defRPr/>
            </a:pPr>
            <a:endParaRPr lang="en-US" sz="500" b="1" dirty="0">
              <a:solidFill>
                <a:srgbClr val="FFFFFF"/>
              </a:solidFill>
              <a:cs typeface="+mn-cs"/>
            </a:endParaRPr>
          </a:p>
          <a:p>
            <a:pPr eaLnBrk="0" hangingPunct="0">
              <a:defRPr/>
            </a:pPr>
            <a:r>
              <a:rPr lang="en-US" sz="2400" dirty="0">
                <a:solidFill>
                  <a:srgbClr val="FFFFFF"/>
                </a:solidFill>
                <a:effectLst>
                  <a:outerShdw blurRad="38100" dist="38100" dir="2700000" algn="tl">
                    <a:srgbClr val="000000">
                      <a:alpha val="43137"/>
                    </a:srgbClr>
                  </a:outerShdw>
                </a:effectLst>
                <a:cs typeface="+mn-cs"/>
              </a:rPr>
              <a:t>Haim </a:t>
            </a:r>
            <a:r>
              <a:rPr lang="en-US" sz="2400" dirty="0" err="1">
                <a:solidFill>
                  <a:srgbClr val="FFFFFF"/>
                </a:solidFill>
                <a:effectLst>
                  <a:outerShdw blurRad="38100" dist="38100" dir="2700000" algn="tl">
                    <a:srgbClr val="000000">
                      <a:alpha val="43137"/>
                    </a:srgbClr>
                  </a:outerShdw>
                </a:effectLst>
                <a:cs typeface="+mn-cs"/>
              </a:rPr>
              <a:t>Saban</a:t>
            </a:r>
            <a:r>
              <a:rPr lang="en-US" sz="2400" dirty="0">
                <a:solidFill>
                  <a:srgbClr val="FFFFFF"/>
                </a:solidFill>
                <a:effectLst>
                  <a:outerShdw blurRad="38100" dist="38100" dir="2700000" algn="tl">
                    <a:srgbClr val="000000">
                      <a:alpha val="43137"/>
                    </a:srgbClr>
                  </a:outerShdw>
                </a:effectLst>
                <a:cs typeface="+mn-cs"/>
              </a:rPr>
              <a:t> is an Egyptian-born Israeli-American and Chairman of Univision, the Hispanic television station</a:t>
            </a:r>
          </a:p>
          <a:p>
            <a:pPr eaLnBrk="0" hangingPunct="0">
              <a:defRPr/>
            </a:pPr>
            <a:r>
              <a:rPr lang="en-US" sz="2400" b="1" dirty="0">
                <a:solidFill>
                  <a:srgbClr val="FFFF00"/>
                </a:solidFill>
                <a:cs typeface="+mn-cs"/>
              </a:rPr>
              <a:t>Israel Lobby Initiates Hispanic Strategy:</a:t>
            </a:r>
          </a:p>
          <a:p>
            <a:pPr eaLnBrk="0" hangingPunct="0">
              <a:defRPr/>
            </a:pPr>
            <a:r>
              <a:rPr lang="en-US" sz="1400" b="1" dirty="0">
                <a:solidFill>
                  <a:srgbClr val="FFFF00"/>
                </a:solidFill>
                <a:cs typeface="+mn-cs"/>
              </a:rPr>
              <a:t>Grant Smith, Institute for Research: Middle East Policy, 10/4/2006 </a:t>
            </a:r>
          </a:p>
          <a:p>
            <a:pPr eaLnBrk="0" hangingPunct="0">
              <a:defRPr/>
            </a:pPr>
            <a:endParaRPr lang="en-US" sz="1000" b="1" dirty="0">
              <a:solidFill>
                <a:srgbClr val="FFFFFF"/>
              </a:solidFill>
              <a:cs typeface="+mn-cs"/>
            </a:endParaRPr>
          </a:p>
          <a:p>
            <a:pPr eaLnBrk="0" hangingPunct="0">
              <a:defRPr/>
            </a:pPr>
            <a:r>
              <a:rPr lang="en-US" sz="1400" dirty="0">
                <a:solidFill>
                  <a:srgbClr val="FFFFFF"/>
                </a:solidFill>
                <a:cs typeface="+mn-cs"/>
              </a:rPr>
              <a:t>“The Israel lobby has recently begun strategizing how to influence the Hispanic vote in the United States.  Already a $760 billion[</a:t>
            </a:r>
            <a:r>
              <a:rPr lang="en-US" sz="1400" dirty="0" err="1">
                <a:solidFill>
                  <a:srgbClr val="FFFFFF"/>
                </a:solidFill>
                <a:cs typeface="+mn-cs"/>
              </a:rPr>
              <a:t>i</a:t>
            </a:r>
            <a:r>
              <a:rPr lang="en-US" sz="1400" dirty="0">
                <a:solidFill>
                  <a:srgbClr val="FFFFFF"/>
                </a:solidFill>
                <a:cs typeface="+mn-cs"/>
              </a:rPr>
              <a:t>] powerhouse consumer market, the Hispanic share of US voters will reach 8.6% in 2006 according to the Pew Hispanic Center.  Hispanics accounted for 50% of the US population growth between 2000 and 2004 but only 10% of the increase in the total votes cast.[ii]  In the event of amnesty or other citizenship initiatives for undocumented immigrants, this segment of voters will become even more significant as population gains translate into voting power.   Understanding and influencing the Hispanic vote will soon attract additional resources from many special interest groups.  The Israel lobby clearly sees Hispanic voters as a new and largely untapped force in American politics in need of leadership harnessed to the American Israel Public Affairs Committee's (AIPAC) foreign policy issue framework.” </a:t>
            </a:r>
            <a:r>
              <a:rPr lang="en-US" sz="1400" dirty="0">
                <a:solidFill>
                  <a:srgbClr val="FFFFFF"/>
                </a:solidFill>
                <a:cs typeface="+mn-cs"/>
                <a:hlinkClick r:id="rId2"/>
              </a:rPr>
              <a:t>http://www.irmep.org/hispanic.htm</a:t>
            </a:r>
            <a:endParaRPr lang="en-US" sz="1400" dirty="0">
              <a:solidFill>
                <a:srgbClr val="FFFFFF"/>
              </a:solidFill>
              <a:cs typeface="+mn-cs"/>
            </a:endParaRPr>
          </a:p>
          <a:p>
            <a:pPr eaLnBrk="0" hangingPunct="0">
              <a:defRPr/>
            </a:pPr>
            <a:endParaRPr lang="en-US" sz="1000" b="1" dirty="0">
              <a:solidFill>
                <a:srgbClr val="FFFFFF"/>
              </a:solidFill>
              <a:cs typeface="+mn-cs"/>
            </a:endParaRPr>
          </a:p>
          <a:p>
            <a:pPr eaLnBrk="0" hangingPunct="0">
              <a:defRPr/>
            </a:pPr>
            <a:r>
              <a:rPr lang="en-US" sz="2400" dirty="0">
                <a:solidFill>
                  <a:srgbClr val="FFFFFF"/>
                </a:solidFill>
                <a:cs typeface="+mn-cs"/>
              </a:rPr>
              <a:t>“</a:t>
            </a:r>
            <a:r>
              <a:rPr lang="en-US" sz="2400" dirty="0">
                <a:solidFill>
                  <a:srgbClr val="FFFF00"/>
                </a:solidFill>
                <a:cs typeface="+mn-cs"/>
              </a:rPr>
              <a:t>AS an Israeli-American who cares deeply about the survival of Israel and the future of the Jewish people, I will be voting for President Obama in November</a:t>
            </a:r>
            <a:r>
              <a:rPr lang="en-US" sz="2400" dirty="0">
                <a:solidFill>
                  <a:srgbClr val="FFFFFF"/>
                </a:solidFill>
                <a:cs typeface="+mn-cs"/>
              </a:rPr>
              <a:t>.” </a:t>
            </a:r>
            <a:r>
              <a:rPr lang="en-US" sz="1800" dirty="0">
                <a:solidFill>
                  <a:srgbClr val="FFFFFF"/>
                </a:solidFill>
                <a:cs typeface="+mn-cs"/>
              </a:rPr>
              <a:t>Haim </a:t>
            </a:r>
            <a:r>
              <a:rPr lang="en-US" sz="1800" dirty="0" err="1">
                <a:solidFill>
                  <a:srgbClr val="FFFFFF"/>
                </a:solidFill>
                <a:cs typeface="+mn-cs"/>
              </a:rPr>
              <a:t>Saban</a:t>
            </a:r>
            <a:r>
              <a:rPr lang="en-US" sz="1800" dirty="0">
                <a:solidFill>
                  <a:srgbClr val="FFFFFF"/>
                </a:solidFill>
                <a:cs typeface="+mn-cs"/>
              </a:rPr>
              <a:t>, New York Times, 9/4/2012</a:t>
            </a:r>
          </a:p>
        </p:txBody>
      </p:sp>
      <p:pic>
        <p:nvPicPr>
          <p:cNvPr id="155651" name="Picture 4" descr="Haim Sab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0"/>
            <a:ext cx="220980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2" name="Rectangle 4"/>
          <p:cNvSpPr>
            <a:spLocks noChangeArrowheads="1"/>
          </p:cNvSpPr>
          <p:nvPr/>
        </p:nvSpPr>
        <p:spPr bwMode="auto">
          <a:xfrm>
            <a:off x="6958013" y="3324225"/>
            <a:ext cx="2209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b="1" dirty="0">
                <a:solidFill>
                  <a:srgbClr val="FFFF00"/>
                </a:solidFill>
                <a:cs typeface="+mn-cs"/>
              </a:rPr>
              <a:t>Haim </a:t>
            </a:r>
            <a:r>
              <a:rPr lang="en-US" altLang="en-US" sz="1800" b="1" dirty="0" err="1">
                <a:solidFill>
                  <a:srgbClr val="FFFF00"/>
                </a:solidFill>
                <a:cs typeface="+mn-cs"/>
              </a:rPr>
              <a:t>Saban</a:t>
            </a:r>
            <a:endParaRPr lang="en-US" altLang="en-US" sz="1800" b="1" dirty="0">
              <a:solidFill>
                <a:srgbClr val="FFFF00"/>
              </a:solidFill>
              <a:cs typeface="+mn-cs"/>
            </a:endParaRPr>
          </a:p>
          <a:p>
            <a:pPr>
              <a:spcBef>
                <a:spcPct val="0"/>
              </a:spcBef>
              <a:buFontTx/>
              <a:buNone/>
            </a:pPr>
            <a:r>
              <a:rPr lang="en-US" altLang="en-US" sz="1800" b="1" dirty="0">
                <a:solidFill>
                  <a:srgbClr val="FFFF00"/>
                </a:solidFill>
                <a:cs typeface="+mn-cs"/>
              </a:rPr>
              <a:t>Net Worth $3.4 billion as of September 2013</a:t>
            </a:r>
          </a:p>
          <a:p>
            <a:pPr>
              <a:spcBef>
                <a:spcPct val="0"/>
              </a:spcBef>
              <a:buFontTx/>
              <a:buNone/>
            </a:pPr>
            <a:r>
              <a:rPr lang="en-US" altLang="en-US" sz="1200" b="1" dirty="0">
                <a:solidFill>
                  <a:srgbClr val="FFFFFF"/>
                </a:solidFill>
                <a:cs typeface="+mn-cs"/>
              </a:rPr>
              <a:t>Haim </a:t>
            </a:r>
            <a:r>
              <a:rPr lang="en-US" altLang="en-US" sz="1200" b="1" dirty="0" err="1">
                <a:solidFill>
                  <a:srgbClr val="FFFFFF"/>
                </a:solidFill>
                <a:cs typeface="+mn-cs"/>
              </a:rPr>
              <a:t>Saban</a:t>
            </a:r>
            <a:r>
              <a:rPr lang="en-US" altLang="en-US" sz="1200" b="1" dirty="0">
                <a:solidFill>
                  <a:srgbClr val="FFFFFF"/>
                </a:solidFill>
                <a:cs typeface="+mn-cs"/>
              </a:rPr>
              <a:t> got his first big win with children's TV show Mighty </a:t>
            </a:r>
            <a:r>
              <a:rPr lang="en-US" altLang="en-US" sz="1200" b="1" dirty="0" err="1">
                <a:solidFill>
                  <a:srgbClr val="FFFFFF"/>
                </a:solidFill>
                <a:cs typeface="+mn-cs"/>
              </a:rPr>
              <a:t>Morphin</a:t>
            </a:r>
            <a:r>
              <a:rPr lang="en-US" altLang="en-US" sz="1200" b="1" dirty="0">
                <a:solidFill>
                  <a:srgbClr val="FFFFFF"/>
                </a:solidFill>
                <a:cs typeface="+mn-cs"/>
              </a:rPr>
              <a:t> Power Rangers in the early 1990s. Today he chairs Spanish-language TV giant Univision [</a:t>
            </a:r>
            <a:r>
              <a:rPr lang="en-US" altLang="en-US" sz="1200" b="1" dirty="0">
                <a:solidFill>
                  <a:srgbClr val="FFFF00"/>
                </a:solidFill>
                <a:cs typeface="+mn-cs"/>
              </a:rPr>
              <a:t>the most-watched Spanish-language broadcast television network in the country, reaching 96 percent of U.S. Hispanic households</a:t>
            </a:r>
            <a:r>
              <a:rPr lang="en-US" altLang="en-US" sz="1200" b="1" dirty="0">
                <a:solidFill>
                  <a:srgbClr val="FFFFFF"/>
                </a:solidFill>
                <a:cs typeface="+mn-cs"/>
              </a:rPr>
              <a:t>]. </a:t>
            </a:r>
            <a:r>
              <a:rPr lang="en-US" altLang="en-US" sz="1200" b="1" dirty="0">
                <a:solidFill>
                  <a:srgbClr val="FFFFFF"/>
                </a:solidFill>
                <a:cs typeface="+mn-cs"/>
                <a:hlinkClick r:id="rId4"/>
              </a:rPr>
              <a:t>http://www.forbes.com/profile/haim-saban/</a:t>
            </a:r>
            <a:r>
              <a:rPr lang="en-US" altLang="en-US" sz="1200" b="1" dirty="0">
                <a:solidFill>
                  <a:srgbClr val="FFFFFF"/>
                </a:solidFill>
                <a:cs typeface="+mn-cs"/>
              </a:rPr>
              <a:t> </a:t>
            </a:r>
          </a:p>
          <a:p>
            <a:pPr>
              <a:spcBef>
                <a:spcPct val="0"/>
              </a:spcBef>
              <a:buFontTx/>
              <a:buNone/>
            </a:pPr>
            <a:r>
              <a:rPr lang="en-US" altLang="en-US" sz="1200" b="1" dirty="0">
                <a:solidFill>
                  <a:srgbClr val="FFFF00"/>
                </a:solidFill>
                <a:cs typeface="+mn-cs"/>
              </a:rPr>
              <a:t> </a:t>
            </a:r>
          </a:p>
          <a:p>
            <a:pPr>
              <a:spcBef>
                <a:spcPct val="0"/>
              </a:spcBef>
              <a:buFontTx/>
              <a:buNone/>
            </a:pPr>
            <a:endParaRPr lang="en-US" altLang="en-US" sz="1200" b="1" dirty="0">
              <a:solidFill>
                <a:srgbClr val="FFFF00"/>
              </a:solidFill>
              <a:cs typeface="+mn-cs"/>
            </a:endParaRPr>
          </a:p>
        </p:txBody>
      </p:sp>
      <p:cxnSp>
        <p:nvCxnSpPr>
          <p:cNvPr id="155653" name="Straight Connector 3"/>
          <p:cNvCxnSpPr>
            <a:cxnSpLocks noChangeShapeType="1"/>
          </p:cNvCxnSpPr>
          <p:nvPr/>
        </p:nvCxnSpPr>
        <p:spPr bwMode="auto">
          <a:xfrm flipV="1">
            <a:off x="0" y="5240338"/>
            <a:ext cx="6958013" cy="1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55654" name="Straight Connector 5"/>
          <p:cNvCxnSpPr>
            <a:cxnSpLocks noChangeShapeType="1"/>
          </p:cNvCxnSpPr>
          <p:nvPr/>
        </p:nvCxnSpPr>
        <p:spPr bwMode="auto">
          <a:xfrm>
            <a:off x="6958013" y="3349625"/>
            <a:ext cx="0" cy="35083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5614824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s://www.ffeu.org/images/new_homepage/shared_dreams.jpg?a=11029244574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0"/>
            <a:ext cx="26670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5" name="TextBox 1"/>
          <p:cNvSpPr txBox="1">
            <a:spLocks noChangeArrowheads="1"/>
          </p:cNvSpPr>
          <p:nvPr/>
        </p:nvSpPr>
        <p:spPr bwMode="auto">
          <a:xfrm>
            <a:off x="0" y="-1"/>
            <a:ext cx="647700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Examples of political manipulation of ethnic identity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Rabbi Marc </a:t>
            </a:r>
            <a:r>
              <a:rPr kumimoji="0" lang="en-US" altLang="en-US" sz="14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Schneier</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wrote: </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 felt that the black community was no longer our friend and had sided with the Palestinians… So my objective became to meet as many African American leaders as possible to understand the community and size up the playing field: to figure out who was influential, who were the movers and shakers”-- </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Rabbi Marc </a:t>
            </a:r>
            <a:r>
              <a:rPr kumimoji="0" lang="en-US" altLang="en-US" sz="12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Schneier</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and Imam </a:t>
            </a:r>
            <a:r>
              <a:rPr kumimoji="0" lang="en-US" altLang="en-US" sz="12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Shamsi</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Ali, Sons of Abraham: A  Candid Conversation about the Issues that Divide and Unite Jews and Muslims, Forward by President Bill Clinton, Introduction by Samuel G. Freedman, Beacon Press, Boston, 2013, page 34.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Rabbi Marc </a:t>
            </a:r>
            <a:r>
              <a:rPr kumimoji="0" lang="en-US" altLang="en-US" sz="14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Schneier</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published a book (</a:t>
            </a:r>
            <a:r>
              <a:rPr kumimoji="0" lang="en-US" altLang="en-US" sz="1400" b="0" i="1" u="none" strike="noStrike" kern="1200" cap="none" spc="0" normalizeH="0" baseline="0" noProof="0" dirty="0">
                <a:ln>
                  <a:noFill/>
                </a:ln>
                <a:solidFill>
                  <a:srgbClr val="FFFFFF"/>
                </a:solidFill>
                <a:effectLst/>
                <a:uLnTx/>
                <a:uFillTx/>
                <a:latin typeface="Times New Roman" pitchFamily="18" charset="0"/>
                <a:ea typeface="+mn-ea"/>
                <a:cs typeface="Arial" charset="0"/>
              </a:rPr>
              <a:t>Shared Dreams</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on Martin Luther King, Jr. and quoted Martin Luther King saying: </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 see Israel, and never mind saying it, as one of the great outposts of democracy in the world and a marvelous example of what can be done, how desert land almost can be transformed into an oasis of brotherhood and democracy”---</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page 169</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Arial" charset="0"/>
              </a:rPr>
              <a:t>Rabbi </a:t>
            </a:r>
            <a:r>
              <a:rPr kumimoji="0" lang="en-US" altLang="en-US" sz="1400" b="1"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Schneier</a:t>
            </a:r>
            <a:r>
              <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Arial" charset="0"/>
              </a:rPr>
              <a:t> also wrote</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“Throughout his adult life, Martin Luther King, Jr., had Jewish friends: political advisers Stanley </a:t>
            </a:r>
            <a:r>
              <a:rPr kumimoji="0" lang="en-US" altLang="en-US" sz="1400" b="1" i="0" u="none" strike="noStrike" kern="1200" cap="none" spc="0" normalizeH="0" baseline="0" noProof="0" dirty="0" err="1">
                <a:ln>
                  <a:noFill/>
                </a:ln>
                <a:solidFill>
                  <a:srgbClr val="FFFF00"/>
                </a:solidFill>
                <a:effectLst/>
                <a:uLnTx/>
                <a:uFillTx/>
                <a:latin typeface="Times New Roman" pitchFamily="18" charset="0"/>
                <a:ea typeface="+mn-ea"/>
                <a:cs typeface="Arial" charset="0"/>
              </a:rPr>
              <a:t>Levison</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and Harry </a:t>
            </a:r>
            <a:r>
              <a:rPr kumimoji="0" lang="en-US" altLang="en-US" sz="1400" b="1" i="0" u="none" strike="noStrike" kern="1200" cap="none" spc="0" normalizeH="0" baseline="0" noProof="0" dirty="0" err="1">
                <a:ln>
                  <a:noFill/>
                </a:ln>
                <a:solidFill>
                  <a:srgbClr val="FFFF00"/>
                </a:solidFill>
                <a:effectLst/>
                <a:uLnTx/>
                <a:uFillTx/>
                <a:latin typeface="Times New Roman" pitchFamily="18" charset="0"/>
                <a:ea typeface="+mn-ea"/>
                <a:cs typeface="Arial" charset="0"/>
              </a:rPr>
              <a:t>Wachtel</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literary agent Joan </a:t>
            </a:r>
            <a:r>
              <a:rPr kumimoji="0" lang="en-US" altLang="en-US" sz="1400" b="1" i="0" u="none" strike="noStrike" kern="1200" cap="none" spc="0" normalizeH="0" baseline="0" noProof="0" dirty="0" err="1">
                <a:ln>
                  <a:noFill/>
                </a:ln>
                <a:solidFill>
                  <a:srgbClr val="FFFF00"/>
                </a:solidFill>
                <a:effectLst/>
                <a:uLnTx/>
                <a:uFillTx/>
                <a:latin typeface="Times New Roman" pitchFamily="18" charset="0"/>
                <a:ea typeface="+mn-ea"/>
                <a:cs typeface="Arial" charset="0"/>
              </a:rPr>
              <a:t>Daves</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rabbis Abraham Joshua </a:t>
            </a:r>
            <a:r>
              <a:rPr kumimoji="0" lang="en-US" altLang="en-US" sz="1400" b="1" i="0" u="none" strike="noStrike" kern="1200" cap="none" spc="0" normalizeH="0" baseline="0" noProof="0" dirty="0" err="1">
                <a:ln>
                  <a:noFill/>
                </a:ln>
                <a:solidFill>
                  <a:srgbClr val="FFFF00"/>
                </a:solidFill>
                <a:effectLst/>
                <a:uLnTx/>
                <a:uFillTx/>
                <a:latin typeface="Times New Roman" pitchFamily="18" charset="0"/>
                <a:ea typeface="+mn-ea"/>
                <a:cs typeface="Arial" charset="0"/>
              </a:rPr>
              <a:t>Heschel</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Maurice </a:t>
            </a:r>
            <a:r>
              <a:rPr kumimoji="0" lang="en-US" altLang="en-US" sz="1400" b="1" i="0" u="none" strike="noStrike" kern="1200" cap="none" spc="0" normalizeH="0" baseline="0" noProof="0" dirty="0" err="1">
                <a:ln>
                  <a:noFill/>
                </a:ln>
                <a:solidFill>
                  <a:srgbClr val="FFFF00"/>
                </a:solidFill>
                <a:effectLst/>
                <a:uLnTx/>
                <a:uFillTx/>
                <a:latin typeface="Times New Roman" pitchFamily="18" charset="0"/>
                <a:ea typeface="+mn-ea"/>
                <a:cs typeface="Arial" charset="0"/>
              </a:rPr>
              <a:t>Eisendrath</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and Israel </a:t>
            </a:r>
            <a:r>
              <a:rPr kumimoji="0" lang="en-US" altLang="en-US" sz="1400" b="1" i="0" u="none" strike="noStrike" kern="1200" cap="none" spc="0" normalizeH="0" baseline="0" noProof="0" dirty="0" err="1">
                <a:ln>
                  <a:noFill/>
                </a:ln>
                <a:solidFill>
                  <a:srgbClr val="FFFF00"/>
                </a:solidFill>
                <a:effectLst/>
                <a:uLnTx/>
                <a:uFillTx/>
                <a:latin typeface="Times New Roman" pitchFamily="18" charset="0"/>
                <a:ea typeface="+mn-ea"/>
                <a:cs typeface="Arial" charset="0"/>
              </a:rPr>
              <a:t>Dresner</a:t>
            </a:r>
            <a:r>
              <a:rPr kumimoji="0" lang="en-US" alt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attorneys William Kunstler, Jack Greenberg, and Morris Abram”---</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page 171. </a:t>
            </a:r>
            <a:r>
              <a:rPr kumimoji="0" lang="en-US" alt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Rabbi Marc </a:t>
            </a:r>
            <a:r>
              <a:rPr kumimoji="0" lang="en-US" altLang="en-US" sz="13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Schneier</a:t>
            </a:r>
            <a:r>
              <a:rPr kumimoji="0" lang="en-US" alt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is chairman of the World Jewish Congress American Section, founder and president of the Jewish-Muslim Foundation for Ethnic Understanding, and </a:t>
            </a:r>
            <a:r>
              <a:rPr kumimoji="0" lang="en-US" altLang="en-US" sz="1300" b="0" i="1" u="none" strike="noStrike" kern="1200" cap="none" spc="0" normalizeH="0" baseline="0" noProof="0" dirty="0">
                <a:ln>
                  <a:noFill/>
                </a:ln>
                <a:solidFill>
                  <a:srgbClr val="FFFFFF"/>
                </a:solidFill>
                <a:effectLst/>
                <a:uLnTx/>
                <a:uFillTx/>
                <a:latin typeface="Times New Roman" pitchFamily="18" charset="0"/>
                <a:ea typeface="+mn-ea"/>
                <a:cs typeface="Arial" charset="0"/>
              </a:rPr>
              <a:t>author of</a:t>
            </a:r>
            <a:r>
              <a:rPr kumimoji="0" lang="en-US" alt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Shared Dreams: Martin Luther King, Jr. and the Jewish Community</a:t>
            </a:r>
          </a:p>
        </p:txBody>
      </p:sp>
      <p:cxnSp>
        <p:nvCxnSpPr>
          <p:cNvPr id="156676" name="Straight Connector 10"/>
          <p:cNvCxnSpPr>
            <a:cxnSpLocks noChangeShapeType="1"/>
          </p:cNvCxnSpPr>
          <p:nvPr/>
        </p:nvCxnSpPr>
        <p:spPr bwMode="auto">
          <a:xfrm>
            <a:off x="0" y="1828800"/>
            <a:ext cx="6477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56677" name="Rectangle 2"/>
          <p:cNvSpPr>
            <a:spLocks noChangeArrowheads="1"/>
          </p:cNvSpPr>
          <p:nvPr/>
        </p:nvSpPr>
        <p:spPr bwMode="auto">
          <a:xfrm>
            <a:off x="-10887" y="4343400"/>
            <a:ext cx="63246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err="1">
                <a:ln>
                  <a:noFill/>
                </a:ln>
                <a:solidFill>
                  <a:srgbClr val="FFFF00"/>
                </a:solidFill>
                <a:effectLst/>
                <a:uLnTx/>
                <a:uFillTx/>
                <a:latin typeface="Times New Roman" pitchFamily="18" charset="0"/>
                <a:ea typeface="+mn-ea"/>
                <a:cs typeface="+mn-cs"/>
              </a:rPr>
              <a:t>Rivlin</a:t>
            </a:r>
            <a:r>
              <a:rPr kumimoji="0" lang="en-US" altLang="en-US" sz="1800" b="1" i="0" u="none" strike="noStrike" kern="1200" cap="none" spc="0" normalizeH="0" baseline="0" noProof="0" dirty="0">
                <a:ln>
                  <a:noFill/>
                </a:ln>
                <a:solidFill>
                  <a:srgbClr val="FFFF00"/>
                </a:solidFill>
                <a:effectLst/>
                <a:uLnTx/>
                <a:uFillTx/>
                <a:latin typeface="Times New Roman" pitchFamily="18" charset="0"/>
                <a:ea typeface="+mn-ea"/>
                <a:cs typeface="+mn-cs"/>
              </a:rPr>
              <a:t> addresses African-American leaders in New York visit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mn-cs"/>
              </a:rPr>
              <a:t>(</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mn-cs"/>
              </a:rPr>
              <a:t>JTA) — Israeli President Reuven </a:t>
            </a:r>
            <a:r>
              <a:rPr kumimoji="0" lang="en-US" altLang="en-US" sz="1000" b="0" i="0" u="none" strike="noStrike" kern="1200" cap="none" spc="0" normalizeH="0" baseline="0" noProof="0" dirty="0" err="1">
                <a:ln>
                  <a:noFill/>
                </a:ln>
                <a:solidFill>
                  <a:srgbClr val="FFFFFF"/>
                </a:solidFill>
                <a:effectLst/>
                <a:uLnTx/>
                <a:uFillTx/>
                <a:latin typeface="Times New Roman" pitchFamily="18" charset="0"/>
                <a:ea typeface="+mn-ea"/>
                <a:cs typeface="+mn-cs"/>
              </a:rPr>
              <a:t>Rivlin</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mn-cs"/>
              </a:rPr>
              <a:t> began his first visit to the United States as president with a speech to leaders of the African-American community. Speaking at the Christian Cultural Center in New York, </a:t>
            </a:r>
            <a:r>
              <a:rPr kumimoji="0" lang="en-US" altLang="en-US" sz="1000" b="0" i="0" u="none" strike="noStrike" kern="1200" cap="none" spc="0" normalizeH="0" baseline="0" noProof="0" dirty="0" err="1">
                <a:ln>
                  <a:noFill/>
                </a:ln>
                <a:solidFill>
                  <a:srgbClr val="FFFFFF"/>
                </a:solidFill>
                <a:effectLst/>
                <a:uLnTx/>
                <a:uFillTx/>
                <a:latin typeface="Times New Roman" pitchFamily="18" charset="0"/>
                <a:ea typeface="+mn-ea"/>
                <a:cs typeface="+mn-cs"/>
              </a:rPr>
              <a:t>Rivlin</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mn-cs"/>
              </a:rPr>
              <a:t> compared the establishment of Israel to the civil rights movement, and recalled the friendship of Martin Luther King, Jr. and Rabbi Abraham Joshua </a:t>
            </a:r>
            <a:r>
              <a:rPr kumimoji="0" lang="en-US" altLang="en-US" sz="1000" b="0" i="0" u="none" strike="noStrike" kern="1200" cap="none" spc="0" normalizeH="0" baseline="0" noProof="0" dirty="0" err="1">
                <a:ln>
                  <a:noFill/>
                </a:ln>
                <a:solidFill>
                  <a:srgbClr val="FFFFFF"/>
                </a:solidFill>
                <a:effectLst/>
                <a:uLnTx/>
                <a:uFillTx/>
                <a:latin typeface="Times New Roman" pitchFamily="18" charset="0"/>
                <a:ea typeface="+mn-ea"/>
                <a:cs typeface="+mn-cs"/>
              </a:rPr>
              <a:t>Heschel</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mn-cs"/>
              </a:rPr>
              <a:t>. He said the proximity of Martin Luther King, Jr. Day last week and International Holocaust Remembrance Day this week is “no coincidence.”</a:t>
            </a:r>
            <a:r>
              <a:rPr kumimoji="0" lang="ar-SA" altLang="en-US" sz="1000" b="0" i="0" u="none" strike="noStrike" kern="1200" cap="none" spc="0" normalizeH="0" baseline="0" noProof="0" dirty="0">
                <a:ln>
                  <a:noFill/>
                </a:ln>
                <a:solidFill>
                  <a:srgbClr val="FFFFFF"/>
                </a:solidFill>
                <a:effectLst/>
                <a:uLnTx/>
                <a:uFillTx/>
                <a:latin typeface="Times New Roman" pitchFamily="18" charset="0"/>
                <a:ea typeface="+mn-ea"/>
                <a:cs typeface="+mn-cs"/>
              </a:rPr>
              <a:t> </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3"/>
              </a:rPr>
              <a:t>http://www.jta.org/2015/01/26/news-opinion/united-states/auto-draft-30</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mn-cs"/>
              </a:rPr>
              <a:t> </a:t>
            </a:r>
          </a:p>
        </p:txBody>
      </p:sp>
      <p:cxnSp>
        <p:nvCxnSpPr>
          <p:cNvPr id="156678" name="Straight Connector 4"/>
          <p:cNvCxnSpPr>
            <a:cxnSpLocks noChangeShapeType="1"/>
          </p:cNvCxnSpPr>
          <p:nvPr/>
        </p:nvCxnSpPr>
        <p:spPr bwMode="auto">
          <a:xfrm>
            <a:off x="0" y="4343400"/>
            <a:ext cx="6477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Rectangle 1"/>
          <p:cNvSpPr/>
          <p:nvPr/>
        </p:nvSpPr>
        <p:spPr>
          <a:xfrm>
            <a:off x="-23586" y="5486400"/>
            <a:ext cx="9151257" cy="138499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mn-cs"/>
              </a:rPr>
              <a:t>Obama pushes ahead with plan to rejuvenate black-Jewish alliance, </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rPr>
              <a:t>Jewish Telegraphic Agency, 1/13/ 2009,</a:t>
            </a: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mn-cs"/>
              </a:rPr>
              <a:t>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4"/>
              </a:rPr>
              <a:t>http://www.jta.org/2009/01/13/news-opinion/politics/obama-pushes-ahead-with-plan-to-rejuvenate-black-jewish-alliance</a:t>
            </a:r>
            <a:r>
              <a:rPr kumimoji="0" lang="ar-SA" sz="500" b="0" i="0" u="none" strike="noStrike" kern="1200" cap="none" spc="0" normalizeH="0" baseline="0" noProof="0" dirty="0">
                <a:ln>
                  <a:noFill/>
                </a:ln>
                <a:solidFill>
                  <a:srgbClr val="FFFFFF"/>
                </a:solidFill>
                <a:effectLst/>
                <a:uLnTx/>
                <a:uFillTx/>
                <a:latin typeface="Times New Roman" pitchFamily="18" charset="0"/>
                <a:ea typeface="+mn-ea"/>
                <a:cs typeface="+mn-cs"/>
              </a:rPr>
              <a:t>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mn-cs"/>
              </a:rPr>
              <a:t>Republican candidate Carson says Muslims unfit to be U.S. president, </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rPr>
              <a:t>Reuters, 9/21/2015</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rPr>
              <a:t>,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5"/>
              </a:rPr>
              <a:t>http://www.reuters.com/article/2015/09/21/us-usa-election-republicans-idUSKCN0RK0ND20150921</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mn-cs"/>
              </a:rPr>
              <a:t>Donald Trump dons Jewish prayer shawl at black church in Detroit</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rPr>
              <a:t>, JTA, 9/4/2016, </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6"/>
              </a:rPr>
              <a:t>http://www.jta.org/2016/09/04/news-opinion/politics/pastor-gifts-trump-a-tallit-during-visit-to-detroit-black-church</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mn-cs"/>
              </a:rPr>
              <a:t>Was Martin Luther King sacrificed by Zion</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rPr>
              <a:t>? VT, 4/3/2018, </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7"/>
              </a:rPr>
              <a:t>https://www.veteranstoday.com/2018/04/03/mlk-zion/</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rPr>
              <a:t> </a:t>
            </a:r>
          </a:p>
        </p:txBody>
      </p:sp>
      <p:cxnSp>
        <p:nvCxnSpPr>
          <p:cNvPr id="4" name="Straight Connector 3"/>
          <p:cNvCxnSpPr/>
          <p:nvPr/>
        </p:nvCxnSpPr>
        <p:spPr bwMode="auto">
          <a:xfrm>
            <a:off x="0" y="5486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10887" y="5867400"/>
            <a:ext cx="915125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10887" y="6248400"/>
            <a:ext cx="915488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0" y="6553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39802457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Box 1"/>
          <p:cNvSpPr txBox="1">
            <a:spLocks noChangeArrowheads="1"/>
          </p:cNvSpPr>
          <p:nvPr/>
        </p:nvSpPr>
        <p:spPr bwMode="auto">
          <a:xfrm>
            <a:off x="0" y="1280"/>
            <a:ext cx="6098476"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b="1" dirty="0">
                <a:solidFill>
                  <a:srgbClr val="FFFF00"/>
                </a:solidFill>
              </a:rPr>
              <a:t>Example of political manipulation of ethnic identity </a:t>
            </a:r>
          </a:p>
          <a:p>
            <a:pPr>
              <a:spcBef>
                <a:spcPct val="0"/>
              </a:spcBef>
              <a:buFontTx/>
              <a:buNone/>
            </a:pPr>
            <a:endParaRPr lang="en-US" altLang="en-US" sz="1000" dirty="0">
              <a:solidFill>
                <a:srgbClr val="FFFFFF"/>
              </a:solidFill>
            </a:endParaRPr>
          </a:p>
          <a:p>
            <a:pPr>
              <a:spcBef>
                <a:spcPct val="0"/>
              </a:spcBef>
              <a:buFontTx/>
              <a:buNone/>
            </a:pPr>
            <a:r>
              <a:rPr lang="en-US" altLang="en-US" sz="1800" dirty="0">
                <a:solidFill>
                  <a:srgbClr val="FFFFFF"/>
                </a:solidFill>
              </a:rPr>
              <a:t>Rabbi Marc </a:t>
            </a:r>
            <a:r>
              <a:rPr lang="en-US" altLang="en-US" sz="1800" dirty="0" err="1">
                <a:solidFill>
                  <a:srgbClr val="FFFFFF"/>
                </a:solidFill>
              </a:rPr>
              <a:t>Schneier</a:t>
            </a:r>
            <a:r>
              <a:rPr lang="en-US" altLang="en-US" sz="1800" dirty="0">
                <a:solidFill>
                  <a:srgbClr val="FFFFFF"/>
                </a:solidFill>
              </a:rPr>
              <a:t> established </a:t>
            </a:r>
            <a:r>
              <a:rPr lang="en-US" altLang="en-US" sz="1800" i="1" dirty="0">
                <a:solidFill>
                  <a:srgbClr val="FFFFFF"/>
                </a:solidFill>
              </a:rPr>
              <a:t>The Foundation  for Ethnic Understanding</a:t>
            </a:r>
            <a:r>
              <a:rPr lang="en-US" altLang="en-US" sz="1800" dirty="0">
                <a:solidFill>
                  <a:srgbClr val="FFFFFF"/>
                </a:solidFill>
              </a:rPr>
              <a:t>, led a campaign of </a:t>
            </a:r>
            <a:r>
              <a:rPr lang="en-US" altLang="en-US" sz="1800" i="1" dirty="0">
                <a:solidFill>
                  <a:srgbClr val="FFFFFF"/>
                </a:solidFill>
              </a:rPr>
              <a:t>twinning synagogues and mosques</a:t>
            </a:r>
            <a:r>
              <a:rPr lang="en-US" altLang="en-US" sz="1800" dirty="0">
                <a:solidFill>
                  <a:srgbClr val="FFFFFF"/>
                </a:solidFill>
              </a:rPr>
              <a:t>, and co-authored a book (</a:t>
            </a:r>
            <a:r>
              <a:rPr lang="en-US" altLang="en-US" sz="1800" i="1" dirty="0">
                <a:solidFill>
                  <a:srgbClr val="FFFFFF"/>
                </a:solidFill>
              </a:rPr>
              <a:t>Sons of Abraham</a:t>
            </a:r>
            <a:r>
              <a:rPr lang="en-US" altLang="en-US" sz="1800" dirty="0">
                <a:solidFill>
                  <a:srgbClr val="FFFFFF"/>
                </a:solidFill>
              </a:rPr>
              <a:t>) with a Muslim Imam. </a:t>
            </a:r>
          </a:p>
          <a:p>
            <a:pPr>
              <a:spcBef>
                <a:spcPct val="0"/>
              </a:spcBef>
              <a:buFontTx/>
              <a:buNone/>
            </a:pPr>
            <a:r>
              <a:rPr lang="en-US" altLang="en-US" sz="1800" dirty="0">
                <a:solidFill>
                  <a:srgbClr val="FFFFFF"/>
                </a:solidFill>
              </a:rPr>
              <a:t>Rabbi </a:t>
            </a:r>
            <a:r>
              <a:rPr lang="en-US" altLang="en-US" sz="1800" dirty="0" err="1">
                <a:solidFill>
                  <a:srgbClr val="FFFFFF"/>
                </a:solidFill>
              </a:rPr>
              <a:t>Schneier</a:t>
            </a:r>
            <a:r>
              <a:rPr lang="en-US" altLang="en-US" sz="1800" dirty="0">
                <a:solidFill>
                  <a:srgbClr val="FFFFFF"/>
                </a:solidFill>
              </a:rPr>
              <a:t> wrote in the book: </a:t>
            </a:r>
            <a:r>
              <a:rPr lang="en-US" altLang="en-US" sz="1800" b="1" dirty="0">
                <a:solidFill>
                  <a:srgbClr val="FFFF00"/>
                </a:solidFill>
              </a:rPr>
              <a:t>“Certainly, Muslims as well as Jews are descendants of Abraham … if you are anti-Zionist, you are anti-Semitic”--- </a:t>
            </a:r>
            <a:r>
              <a:rPr lang="en-US" altLang="en-US" sz="1800" dirty="0">
                <a:solidFill>
                  <a:srgbClr val="FFFFFF"/>
                </a:solidFill>
              </a:rPr>
              <a:t>pages 71 and 176, respectively.</a:t>
            </a:r>
          </a:p>
          <a:p>
            <a:pPr>
              <a:spcBef>
                <a:spcPct val="0"/>
              </a:spcBef>
              <a:buFontTx/>
              <a:buNone/>
            </a:pPr>
            <a:r>
              <a:rPr lang="en-US" altLang="en-US" sz="1800" dirty="0">
                <a:solidFill>
                  <a:srgbClr val="FFFFFF"/>
                </a:solidFill>
              </a:rPr>
              <a:t>Imam </a:t>
            </a:r>
            <a:r>
              <a:rPr lang="en-US" altLang="en-US" sz="1800" dirty="0" err="1">
                <a:solidFill>
                  <a:srgbClr val="FFFFFF"/>
                </a:solidFill>
              </a:rPr>
              <a:t>Shamsi</a:t>
            </a:r>
            <a:r>
              <a:rPr lang="en-US" altLang="en-US" sz="1800" dirty="0">
                <a:solidFill>
                  <a:srgbClr val="FFFFFF"/>
                </a:solidFill>
              </a:rPr>
              <a:t> Ali, the Indonesian-born co-author of the book wrote: “</a:t>
            </a:r>
            <a:r>
              <a:rPr lang="en-US" altLang="en-US" sz="1800" b="1" dirty="0">
                <a:solidFill>
                  <a:srgbClr val="FFFF00"/>
                </a:solidFill>
              </a:rPr>
              <a:t>When Hamas was holding the Israeli soldier Gilad </a:t>
            </a:r>
            <a:r>
              <a:rPr lang="en-US" altLang="en-US" sz="1800" b="1" dirty="0" err="1">
                <a:solidFill>
                  <a:srgbClr val="FFFF00"/>
                </a:solidFill>
              </a:rPr>
              <a:t>shalit</a:t>
            </a:r>
            <a:r>
              <a:rPr lang="en-US" altLang="en-US" sz="1800" b="1" dirty="0">
                <a:solidFill>
                  <a:srgbClr val="FFFF00"/>
                </a:solidFill>
              </a:rPr>
              <a:t> captive, I signed a letter with ten other prominent Muslims---Imams, professors, and the two Muslim members of the US Congress, Keith Ellison and André Carson---to ask for his release”</a:t>
            </a:r>
            <a:r>
              <a:rPr lang="en-US" altLang="en-US" sz="1800" dirty="0">
                <a:solidFill>
                  <a:srgbClr val="FFFFFF"/>
                </a:solidFill>
              </a:rPr>
              <a:t> –page 186. </a:t>
            </a:r>
            <a:r>
              <a:rPr lang="en-US" altLang="en-US" sz="1000" dirty="0">
                <a:solidFill>
                  <a:srgbClr val="FFFFFF"/>
                </a:solidFill>
              </a:rPr>
              <a:t>Rabbi Marc </a:t>
            </a:r>
            <a:r>
              <a:rPr lang="en-US" altLang="en-US" sz="1000" dirty="0" err="1">
                <a:solidFill>
                  <a:srgbClr val="FFFFFF"/>
                </a:solidFill>
              </a:rPr>
              <a:t>Schneier</a:t>
            </a:r>
            <a:r>
              <a:rPr lang="en-US" altLang="en-US" sz="1000" dirty="0">
                <a:solidFill>
                  <a:srgbClr val="FFFFFF"/>
                </a:solidFill>
              </a:rPr>
              <a:t> is chairman of the World Jewish Congress American Section, founder and president of the Jewish-Muslim Foundation for Ethnic Understanding, and </a:t>
            </a:r>
            <a:r>
              <a:rPr lang="en-US" altLang="en-US" sz="1000" i="1" dirty="0">
                <a:solidFill>
                  <a:srgbClr val="FFFFFF"/>
                </a:solidFill>
              </a:rPr>
              <a:t>author of</a:t>
            </a:r>
            <a:r>
              <a:rPr lang="en-US" altLang="en-US" sz="1000" dirty="0">
                <a:solidFill>
                  <a:srgbClr val="FFFFFF"/>
                </a:solidFill>
              </a:rPr>
              <a:t> Shared Dreams: Martin Luther King, Jr. and the Jewish Community</a:t>
            </a:r>
          </a:p>
        </p:txBody>
      </p:sp>
      <p:pic>
        <p:nvPicPr>
          <p:cNvPr id="1576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8476" y="-34925"/>
            <a:ext cx="3045524" cy="536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5440740"/>
            <a:ext cx="9144000" cy="1384995"/>
          </a:xfrm>
          <a:prstGeom prst="rect">
            <a:avLst/>
          </a:prstGeom>
        </p:spPr>
        <p:txBody>
          <a:bodyPr wrap="square">
            <a:spAutoFit/>
          </a:bodyPr>
          <a:lstStyle/>
          <a:p>
            <a:pPr eaLnBrk="0" hangingPunct="0"/>
            <a:r>
              <a:rPr lang="en-US" sz="1600" b="1" dirty="0">
                <a:solidFill>
                  <a:srgbClr val="FFFF00"/>
                </a:solidFill>
                <a:cs typeface="+mn-cs"/>
              </a:rPr>
              <a:t>“The goal of Sharing the Well is to highlight what we share as Muslims and Jews in America today and to use this as a starting point for deeper learning and dialogue. To this end, we have chosen to omit discussion of the Israel-Palestine issue.” </a:t>
            </a:r>
            <a:r>
              <a:rPr lang="en-US" sz="1200" dirty="0">
                <a:solidFill>
                  <a:srgbClr val="FFFFFF"/>
                </a:solidFill>
                <a:cs typeface="+mn-cs"/>
              </a:rPr>
              <a:t>Introductions to Sharing the Well, From the Editors Kim </a:t>
            </a:r>
            <a:r>
              <a:rPr lang="en-US" sz="1200" dirty="0" err="1">
                <a:solidFill>
                  <a:srgbClr val="FFFFFF"/>
                </a:solidFill>
                <a:cs typeface="+mn-cs"/>
              </a:rPr>
              <a:t>Zeitman</a:t>
            </a:r>
            <a:r>
              <a:rPr lang="en-US" sz="1200" dirty="0">
                <a:solidFill>
                  <a:srgbClr val="FFFFFF"/>
                </a:solidFill>
                <a:cs typeface="+mn-cs"/>
              </a:rPr>
              <a:t> and Dr. Mohamed </a:t>
            </a:r>
            <a:r>
              <a:rPr lang="en-US" sz="1200" dirty="0" err="1">
                <a:solidFill>
                  <a:srgbClr val="FFFFFF"/>
                </a:solidFill>
                <a:cs typeface="+mn-cs"/>
              </a:rPr>
              <a:t>Elsanousi</a:t>
            </a:r>
            <a:r>
              <a:rPr lang="en-US" sz="1200" dirty="0">
                <a:solidFill>
                  <a:srgbClr val="FFFFFF"/>
                </a:solidFill>
                <a:cs typeface="+mn-cs"/>
              </a:rPr>
              <a:t> (page 4). SHARING THE WELL:A Resource Guide for Jewish-Muslim Engagement, A Project of The Jewish Theological Seminary, Hartford Seminary, and the Islamic Society of North America, Kim </a:t>
            </a:r>
            <a:r>
              <a:rPr lang="en-US" sz="1200" dirty="0" err="1">
                <a:solidFill>
                  <a:srgbClr val="FFFFFF"/>
                </a:solidFill>
                <a:cs typeface="+mn-cs"/>
              </a:rPr>
              <a:t>Zeitman</a:t>
            </a:r>
            <a:r>
              <a:rPr lang="en-US" sz="1200" dirty="0">
                <a:solidFill>
                  <a:srgbClr val="FFFFFF"/>
                </a:solidFill>
                <a:cs typeface="+mn-cs"/>
              </a:rPr>
              <a:t> and Dr. Mohamed </a:t>
            </a:r>
            <a:r>
              <a:rPr lang="en-US" sz="1200" dirty="0" err="1">
                <a:solidFill>
                  <a:srgbClr val="FFFFFF"/>
                </a:solidFill>
                <a:cs typeface="+mn-cs"/>
              </a:rPr>
              <a:t>Elsanousi</a:t>
            </a:r>
            <a:r>
              <a:rPr lang="en-US" sz="1200" dirty="0">
                <a:solidFill>
                  <a:srgbClr val="FFFFFF"/>
                </a:solidFill>
                <a:cs typeface="+mn-cs"/>
              </a:rPr>
              <a:t>, Editors, </a:t>
            </a:r>
            <a:r>
              <a:rPr lang="en-US" sz="1200" dirty="0">
                <a:solidFill>
                  <a:srgbClr val="FFFFFF"/>
                </a:solidFill>
                <a:cs typeface="+mn-cs"/>
                <a:hlinkClick r:id="rId3"/>
              </a:rPr>
              <a:t>http://www.isna.net/uploads/1/5/7/4/15744382/sharing_the_well_final.pdf</a:t>
            </a:r>
            <a:r>
              <a:rPr lang="en-US" sz="1200" dirty="0">
                <a:solidFill>
                  <a:srgbClr val="FFFFFF"/>
                </a:solidFill>
                <a:cs typeface="+mn-cs"/>
              </a:rPr>
              <a:t> </a:t>
            </a:r>
          </a:p>
        </p:txBody>
      </p:sp>
      <p:cxnSp>
        <p:nvCxnSpPr>
          <p:cNvPr id="4" name="Straight Connector 3"/>
          <p:cNvCxnSpPr/>
          <p:nvPr/>
        </p:nvCxnSpPr>
        <p:spPr bwMode="auto">
          <a:xfrm>
            <a:off x="0" y="5410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75426886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File:FFEU Imams and rabb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054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3" name="Rectangle 2"/>
          <p:cNvSpPr>
            <a:spLocks noChangeArrowheads="1"/>
          </p:cNvSpPr>
          <p:nvPr/>
        </p:nvSpPr>
        <p:spPr bwMode="auto">
          <a:xfrm>
            <a:off x="0" y="0"/>
            <a:ext cx="91313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en-US" altLang="en-US" sz="2800" b="1" dirty="0">
                <a:solidFill>
                  <a:srgbClr val="FFFF00"/>
                </a:solidFill>
              </a:rPr>
              <a:t>Example of political manipulation of ethnic identity</a:t>
            </a:r>
          </a:p>
          <a:p>
            <a:pPr algn="ctr">
              <a:spcBef>
                <a:spcPct val="0"/>
              </a:spcBef>
              <a:buFontTx/>
              <a:buNone/>
            </a:pPr>
            <a:r>
              <a:rPr lang="en-US" altLang="en-US" sz="1400" dirty="0">
                <a:solidFill>
                  <a:srgbClr val="FFFFFF"/>
                </a:solidFill>
              </a:rPr>
              <a:t>Rabbi Marc </a:t>
            </a:r>
            <a:r>
              <a:rPr lang="en-US" altLang="en-US" sz="1400" dirty="0" err="1">
                <a:solidFill>
                  <a:srgbClr val="FFFFFF"/>
                </a:solidFill>
              </a:rPr>
              <a:t>Schneier</a:t>
            </a:r>
            <a:r>
              <a:rPr lang="en-US" altLang="en-US" sz="1400" dirty="0">
                <a:solidFill>
                  <a:srgbClr val="FFFFFF"/>
                </a:solidFill>
              </a:rPr>
              <a:t> is chairman of the World Jewish Congress American Section and founder and president of the Jewish-Muslim Foundation for Ethnic Understanding, </a:t>
            </a:r>
            <a:r>
              <a:rPr lang="en-US" altLang="en-US" sz="1400" dirty="0">
                <a:solidFill>
                  <a:srgbClr val="FFFFFF"/>
                </a:solidFill>
                <a:hlinkClick r:id="rId3"/>
              </a:rPr>
              <a:t>http://www.ffeu.org/newsletters/newsletter_fall07.pdf</a:t>
            </a:r>
            <a:r>
              <a:rPr lang="en-US" altLang="en-US" sz="1400" dirty="0">
                <a:solidFill>
                  <a:srgbClr val="FFFFFF"/>
                </a:solidFill>
              </a:rPr>
              <a:t>  </a:t>
            </a:r>
          </a:p>
        </p:txBody>
      </p:sp>
      <p:sp>
        <p:nvSpPr>
          <p:cNvPr id="158724" name="TextBox 4"/>
          <p:cNvSpPr txBox="1">
            <a:spLocks noChangeArrowheads="1"/>
          </p:cNvSpPr>
          <p:nvPr/>
        </p:nvSpPr>
        <p:spPr bwMode="auto">
          <a:xfrm>
            <a:off x="29027" y="6146009"/>
            <a:ext cx="91276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600" b="1" dirty="0" err="1">
                <a:solidFill>
                  <a:srgbClr val="FFFF00"/>
                </a:solidFill>
              </a:rPr>
              <a:t>Schneier</a:t>
            </a:r>
            <a:r>
              <a:rPr lang="en-US" altLang="en-US" sz="1600" b="1" dirty="0">
                <a:solidFill>
                  <a:srgbClr val="FFFF00"/>
                </a:solidFill>
              </a:rPr>
              <a:t> has been honored by the United States Congress, the State of Israel, the NAACP, the Southern Christian Leadership Conference, and the  American Civil Rights Education Services. </a:t>
            </a:r>
            <a:r>
              <a:rPr lang="en-US" altLang="en-US" sz="1600" b="1" dirty="0" err="1">
                <a:solidFill>
                  <a:srgbClr val="FFFF00"/>
                </a:solidFill>
              </a:rPr>
              <a:t>Wkp</a:t>
            </a:r>
            <a:endParaRPr lang="en-US" altLang="en-US" sz="1600" b="1" dirty="0">
              <a:solidFill>
                <a:srgbClr val="FFFF00"/>
              </a:solidFill>
            </a:endParaRPr>
          </a:p>
        </p:txBody>
      </p:sp>
      <p:pic>
        <p:nvPicPr>
          <p:cNvPr id="158725" name="Picture 4" descr="http://www.worldjewishcongress.org/images/najc_ms_gw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5800" y="3583283"/>
            <a:ext cx="2095500"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6" name="Rectangle 7"/>
          <p:cNvSpPr>
            <a:spLocks noChangeArrowheads="1"/>
          </p:cNvSpPr>
          <p:nvPr/>
        </p:nvSpPr>
        <p:spPr bwMode="auto">
          <a:xfrm>
            <a:off x="7035799" y="5106081"/>
            <a:ext cx="21154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i="1" dirty="0" err="1">
                <a:solidFill>
                  <a:srgbClr val="FFFFFF"/>
                </a:solidFill>
              </a:rPr>
              <a:t>Schneier</a:t>
            </a:r>
            <a:r>
              <a:rPr lang="en-US" altLang="en-US" sz="1000" i="1" dirty="0">
                <a:solidFill>
                  <a:srgbClr val="FFFFFF"/>
                </a:solidFill>
              </a:rPr>
              <a:t> talking with US President Bush in Jerusalem, May 2008. WJC</a:t>
            </a:r>
          </a:p>
        </p:txBody>
      </p:sp>
      <p:sp>
        <p:nvSpPr>
          <p:cNvPr id="158727" name="TextBox 1"/>
          <p:cNvSpPr txBox="1">
            <a:spLocks noChangeArrowheads="1"/>
          </p:cNvSpPr>
          <p:nvPr/>
        </p:nvSpPr>
        <p:spPr bwMode="auto">
          <a:xfrm>
            <a:off x="0" y="4207017"/>
            <a:ext cx="30915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0" hangingPunct="0">
              <a:spcBef>
                <a:spcPct val="0"/>
              </a:spcBef>
              <a:buFontTx/>
              <a:buNone/>
            </a:pPr>
            <a:r>
              <a:rPr lang="en-US" altLang="en-US" sz="1000" dirty="0">
                <a:solidFill>
                  <a:srgbClr val="FFFF00"/>
                </a:solidFill>
                <a:cs typeface="+mn-cs"/>
              </a:rPr>
              <a:t>The Jewish Council for Public Affairs [whose mission includes dedication to the safety and security of the state of Israel] passed a “resolution that achieved wide backing of public-policy advocates from more than 100 community relations councils and 14 national organizations encouraged local communities to pursue Jewish-Muslim dialogue on common concerns such as civil liberties issues and fighting racism and prejudice” ---Eric Fingerhut, “Darfur still on the brain at JCPA gathering, </a:t>
            </a:r>
            <a:r>
              <a:rPr lang="en-US" altLang="en-US" sz="1000" dirty="0">
                <a:solidFill>
                  <a:srgbClr val="FFFFFF"/>
                </a:solidFill>
                <a:cs typeface="+mn-cs"/>
              </a:rPr>
              <a:t>The Times of Israel, 3/6/2009, </a:t>
            </a:r>
            <a:r>
              <a:rPr lang="en-US" altLang="en-US" sz="1000" dirty="0">
                <a:solidFill>
                  <a:srgbClr val="FFFFFF"/>
                </a:solidFill>
                <a:cs typeface="+mn-cs"/>
                <a:hlinkClick r:id="rId5"/>
              </a:rPr>
              <a:t>http://jewishstandard.timesofisrael.com/darfur-still-on-the-brain-at-jcpa-gathering/</a:t>
            </a:r>
            <a:r>
              <a:rPr lang="en-US" altLang="en-US" sz="1000" dirty="0">
                <a:solidFill>
                  <a:srgbClr val="FFFFFF"/>
                </a:solidFill>
                <a:cs typeface="+mn-cs"/>
              </a:rPr>
              <a:t> </a:t>
            </a:r>
            <a:endParaRPr lang="en-US" altLang="en-US" sz="1000" b="1" dirty="0">
              <a:solidFill>
                <a:srgbClr val="FFFFFF"/>
              </a:solidFill>
              <a:cs typeface="+mn-cs"/>
            </a:endParaRPr>
          </a:p>
        </p:txBody>
      </p:sp>
    </p:spTree>
    <p:extLst>
      <p:ext uri="{BB962C8B-B14F-4D97-AF65-F5344CB8AC3E}">
        <p14:creationId xmlns:p14="http://schemas.microsoft.com/office/powerpoint/2010/main" val="426907968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
          <p:cNvSpPr>
            <a:spLocks noChangeArrowheads="1"/>
          </p:cNvSpPr>
          <p:nvPr/>
        </p:nvSpPr>
        <p:spPr bwMode="auto">
          <a:xfrm>
            <a:off x="-3175" y="0"/>
            <a:ext cx="91471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300" b="1" dirty="0">
                <a:solidFill>
                  <a:srgbClr val="FFFF00"/>
                </a:solidFill>
                <a:cs typeface="+mn-cs"/>
              </a:rPr>
              <a:t>With </a:t>
            </a:r>
            <a:r>
              <a:rPr lang="en-US" altLang="en-US" sz="4300" b="1" dirty="0" err="1">
                <a:solidFill>
                  <a:srgbClr val="FFFF00"/>
                </a:solidFill>
                <a:cs typeface="+mn-cs"/>
              </a:rPr>
              <a:t>Herzliya</a:t>
            </a:r>
            <a:r>
              <a:rPr lang="en-US" altLang="en-US" sz="4300" b="1" dirty="0">
                <a:solidFill>
                  <a:srgbClr val="FFFF00"/>
                </a:solidFill>
                <a:cs typeface="+mn-cs"/>
              </a:rPr>
              <a:t> condo project, </a:t>
            </a:r>
            <a:r>
              <a:rPr lang="en-US" altLang="en-US" sz="4300" b="1" dirty="0" err="1">
                <a:solidFill>
                  <a:srgbClr val="FFFF00"/>
                </a:solidFill>
                <a:cs typeface="+mn-cs"/>
              </a:rPr>
              <a:t>Schneier</a:t>
            </a:r>
            <a:r>
              <a:rPr lang="en-US" altLang="en-US" sz="4300" b="1" dirty="0">
                <a:solidFill>
                  <a:srgbClr val="FFFF00"/>
                </a:solidFill>
                <a:cs typeface="+mn-cs"/>
              </a:rPr>
              <a:t> pitches Hamptons-style Zionism</a:t>
            </a:r>
          </a:p>
          <a:p>
            <a:pPr eaLnBrk="1" hangingPunct="1">
              <a:spcBef>
                <a:spcPct val="0"/>
              </a:spcBef>
              <a:buFontTx/>
              <a:buNone/>
            </a:pPr>
            <a:r>
              <a:rPr lang="en-US" altLang="en-US" sz="1100" b="1" dirty="0">
                <a:solidFill>
                  <a:srgbClr val="FFFFFF"/>
                </a:solidFill>
                <a:cs typeface="+mn-cs"/>
              </a:rPr>
              <a:t>JTA, 11/26/2014, </a:t>
            </a:r>
            <a:r>
              <a:rPr lang="en-US" altLang="en-US" sz="1000" b="1" dirty="0">
                <a:solidFill>
                  <a:srgbClr val="FFFF00"/>
                </a:solidFill>
                <a:cs typeface="+mn-cs"/>
                <a:hlinkClick r:id="rId2"/>
              </a:rPr>
              <a:t>http://www.jta.org/2014/11/26/news-opinion/united-states/with-herzliya-condo-project-east-end-rabbi-pitches-hamptons-style-zionism</a:t>
            </a:r>
            <a:r>
              <a:rPr lang="en-US" altLang="en-US" sz="1000" b="1" dirty="0">
                <a:solidFill>
                  <a:srgbClr val="FFFF00"/>
                </a:solidFill>
                <a:cs typeface="+mn-cs"/>
              </a:rPr>
              <a:t> </a:t>
            </a:r>
          </a:p>
        </p:txBody>
      </p:sp>
      <p:pic>
        <p:nvPicPr>
          <p:cNvPr id="2150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9525" y="1800225"/>
            <a:ext cx="4081463"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44" name="Rectangle 2"/>
          <p:cNvSpPr>
            <a:spLocks noChangeArrowheads="1"/>
          </p:cNvSpPr>
          <p:nvPr/>
        </p:nvSpPr>
        <p:spPr bwMode="auto">
          <a:xfrm>
            <a:off x="5089525" y="4430713"/>
            <a:ext cx="402748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rgbClr val="FFFF00"/>
                </a:solidFill>
                <a:cs typeface="+mn-cs"/>
              </a:rPr>
              <a:t>A rendering of The Hamptons in </a:t>
            </a:r>
            <a:r>
              <a:rPr lang="en-US" altLang="en-US" sz="2800" b="1" dirty="0" err="1">
                <a:solidFill>
                  <a:srgbClr val="FFFF00"/>
                </a:solidFill>
                <a:cs typeface="+mn-cs"/>
              </a:rPr>
              <a:t>Herzliya</a:t>
            </a:r>
            <a:r>
              <a:rPr lang="en-US" altLang="en-US" sz="2800" b="1" dirty="0">
                <a:solidFill>
                  <a:srgbClr val="FFFF00"/>
                </a:solidFill>
                <a:cs typeface="+mn-cs"/>
              </a:rPr>
              <a:t> </a:t>
            </a:r>
            <a:r>
              <a:rPr lang="en-US" altLang="en-US" sz="2800" b="1" dirty="0" err="1">
                <a:solidFill>
                  <a:srgbClr val="FFFF00"/>
                </a:solidFill>
                <a:cs typeface="+mn-cs"/>
              </a:rPr>
              <a:t>Pituach</a:t>
            </a:r>
            <a:r>
              <a:rPr lang="en-US" altLang="en-US" sz="2800" b="1" dirty="0">
                <a:solidFill>
                  <a:srgbClr val="FFFF00"/>
                </a:solidFill>
                <a:cs typeface="+mn-cs"/>
              </a:rPr>
              <a:t> (Courtesy of The Hampton Synagogue)</a:t>
            </a:r>
          </a:p>
        </p:txBody>
      </p:sp>
      <p:sp>
        <p:nvSpPr>
          <p:cNvPr id="215045" name="TextBox 3"/>
          <p:cNvSpPr txBox="1">
            <a:spLocks noChangeArrowheads="1"/>
          </p:cNvSpPr>
          <p:nvPr/>
        </p:nvSpPr>
        <p:spPr bwMode="auto">
          <a:xfrm>
            <a:off x="-3175" y="1584325"/>
            <a:ext cx="5089525"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solidFill>
                  <a:srgbClr val="FFFFFF"/>
                </a:solidFill>
                <a:cs typeface="+mn-cs"/>
              </a:rPr>
              <a:t>The 34-unit building is the brainchild of Rabbi Marc </a:t>
            </a:r>
            <a:r>
              <a:rPr lang="en-US" altLang="en-US" sz="1600" dirty="0" err="1">
                <a:solidFill>
                  <a:srgbClr val="FFFFFF"/>
                </a:solidFill>
                <a:cs typeface="+mn-cs"/>
              </a:rPr>
              <a:t>Schneier</a:t>
            </a:r>
            <a:r>
              <a:rPr lang="en-US" altLang="en-US" sz="1600" dirty="0">
                <a:solidFill>
                  <a:srgbClr val="FFFFFF"/>
                </a:solidFill>
                <a:cs typeface="+mn-cs"/>
              </a:rPr>
              <a:t> of The Hampton Synagogue, an Orthodox congregation on Long Island’s posh East End. The synagogue has one of the most affluent memberships in the country and is also very generous toward Israel: In just two weekends last summer, congregants raised more than $1 million for an Israel emergency campaign and another $535,000 for United </a:t>
            </a:r>
            <a:r>
              <a:rPr lang="en-US" altLang="en-US" sz="1600" dirty="0" err="1">
                <a:solidFill>
                  <a:srgbClr val="FFFFFF"/>
                </a:solidFill>
                <a:cs typeface="+mn-cs"/>
              </a:rPr>
              <a:t>Hatzalah</a:t>
            </a:r>
            <a:r>
              <a:rPr lang="en-US" altLang="en-US" sz="1600" dirty="0">
                <a:solidFill>
                  <a:srgbClr val="FFFFFF"/>
                </a:solidFill>
                <a:cs typeface="+mn-cs"/>
              </a:rPr>
              <a:t>, the Israeli emergency rescue service.</a:t>
            </a:r>
          </a:p>
          <a:p>
            <a:pPr eaLnBrk="1" hangingPunct="1">
              <a:spcBef>
                <a:spcPct val="0"/>
              </a:spcBef>
              <a:buFontTx/>
              <a:buNone/>
            </a:pPr>
            <a:endParaRPr lang="en-US" altLang="en-US" sz="1600" dirty="0">
              <a:solidFill>
                <a:srgbClr val="FFFFFF"/>
              </a:solidFill>
              <a:cs typeface="+mn-cs"/>
            </a:endParaRPr>
          </a:p>
          <a:p>
            <a:pPr eaLnBrk="1" hangingPunct="1">
              <a:spcBef>
                <a:spcPct val="0"/>
              </a:spcBef>
              <a:buFontTx/>
              <a:buNone/>
            </a:pPr>
            <a:r>
              <a:rPr lang="en-US" altLang="en-US" sz="1600" dirty="0">
                <a:solidFill>
                  <a:srgbClr val="FFFFFF"/>
                </a:solidFill>
                <a:cs typeface="+mn-cs"/>
              </a:rPr>
              <a:t>But this project aims to get community members to go beyond opening their checkbooks for Israel.</a:t>
            </a:r>
          </a:p>
          <a:p>
            <a:pPr eaLnBrk="1" hangingPunct="1">
              <a:spcBef>
                <a:spcPct val="0"/>
              </a:spcBef>
              <a:buFontTx/>
              <a:buNone/>
            </a:pPr>
            <a:endParaRPr lang="en-US" altLang="en-US" sz="1600" dirty="0">
              <a:solidFill>
                <a:srgbClr val="FFFFFF"/>
              </a:solidFill>
              <a:cs typeface="+mn-cs"/>
            </a:endParaRPr>
          </a:p>
          <a:p>
            <a:pPr eaLnBrk="1" hangingPunct="1">
              <a:spcBef>
                <a:spcPct val="0"/>
              </a:spcBef>
              <a:buFontTx/>
              <a:buNone/>
            </a:pPr>
            <a:r>
              <a:rPr lang="en-US" altLang="en-US" sz="1600" dirty="0">
                <a:solidFill>
                  <a:srgbClr val="FFFFFF"/>
                </a:solidFill>
                <a:cs typeface="+mn-cs"/>
              </a:rPr>
              <a:t>“This is a campaign to challenge Jews in the Diaspora to raise their commitment from giving to Israel to owning a piece of Israel,” </a:t>
            </a:r>
            <a:r>
              <a:rPr lang="en-US" altLang="en-US" sz="1600" dirty="0" err="1">
                <a:solidFill>
                  <a:srgbClr val="FFFFFF"/>
                </a:solidFill>
                <a:cs typeface="+mn-cs"/>
              </a:rPr>
              <a:t>Schneier</a:t>
            </a:r>
            <a:r>
              <a:rPr lang="en-US" altLang="en-US" sz="1600" dirty="0">
                <a:solidFill>
                  <a:srgbClr val="FFFFFF"/>
                </a:solidFill>
                <a:cs typeface="+mn-cs"/>
              </a:rPr>
              <a:t>, who used to work in real estate, told JTA. “Owning only strengthens your commitment, it only intensifies your relationship, it only reinforces your dedication and devotion.”</a:t>
            </a:r>
          </a:p>
        </p:txBody>
      </p:sp>
      <p:sp>
        <p:nvSpPr>
          <p:cNvPr id="2" name="Rectangle 1"/>
          <p:cNvSpPr/>
          <p:nvPr/>
        </p:nvSpPr>
        <p:spPr>
          <a:xfrm>
            <a:off x="0" y="6304002"/>
            <a:ext cx="9170988" cy="553998"/>
          </a:xfrm>
          <a:prstGeom prst="rect">
            <a:avLst/>
          </a:prstGeom>
        </p:spPr>
        <p:txBody>
          <a:bodyPr wrap="square">
            <a:spAutoFit/>
          </a:bodyPr>
          <a:lstStyle/>
          <a:p>
            <a:pPr eaLnBrk="0" hangingPunct="0"/>
            <a:r>
              <a:rPr lang="en-US" sz="2000" b="1" dirty="0">
                <a:solidFill>
                  <a:srgbClr val="FFFF00"/>
                </a:solidFill>
                <a:cs typeface="+mn-cs"/>
              </a:rPr>
              <a:t>Rabbi Marc </a:t>
            </a:r>
            <a:r>
              <a:rPr lang="en-US" sz="2000" b="1" dirty="0" err="1">
                <a:solidFill>
                  <a:srgbClr val="FFFF00"/>
                </a:solidFill>
                <a:cs typeface="+mn-cs"/>
              </a:rPr>
              <a:t>Schneier</a:t>
            </a:r>
            <a:r>
              <a:rPr lang="en-US" sz="2000" b="1" dirty="0">
                <a:solidFill>
                  <a:srgbClr val="FFFF00"/>
                </a:solidFill>
                <a:cs typeface="+mn-cs"/>
              </a:rPr>
              <a:t> expelled from rabbinic group over affair</a:t>
            </a:r>
            <a:r>
              <a:rPr lang="en-US" sz="1800" b="1" dirty="0">
                <a:solidFill>
                  <a:srgbClr val="FFFFFF"/>
                </a:solidFill>
                <a:cs typeface="+mn-cs"/>
              </a:rPr>
              <a:t>, </a:t>
            </a:r>
            <a:r>
              <a:rPr lang="en-US" sz="1700" dirty="0">
                <a:solidFill>
                  <a:srgbClr val="FFFFFF"/>
                </a:solidFill>
                <a:cs typeface="+mn-cs"/>
              </a:rPr>
              <a:t>Jewish News, 6/7/2015,</a:t>
            </a:r>
            <a:r>
              <a:rPr lang="en-US" sz="1800" b="1" dirty="0">
                <a:solidFill>
                  <a:srgbClr val="FFFFFF"/>
                </a:solidFill>
                <a:cs typeface="+mn-cs"/>
              </a:rPr>
              <a:t> </a:t>
            </a:r>
            <a:r>
              <a:rPr lang="en-US" sz="1000" dirty="0">
                <a:solidFill>
                  <a:srgbClr val="FFFFFF"/>
                </a:solidFill>
                <a:cs typeface="+mn-cs"/>
                <a:hlinkClick r:id="rId4"/>
              </a:rPr>
              <a:t>http://www.crescentcityjewishnews.com/report-rabbi-marc-schneier-expelled-from-rabbinic-group-over-affair/</a:t>
            </a:r>
            <a:r>
              <a:rPr lang="en-US" sz="1000" dirty="0">
                <a:solidFill>
                  <a:srgbClr val="FFFFFF"/>
                </a:solidFill>
                <a:cs typeface="+mn-cs"/>
              </a:rPr>
              <a:t> </a:t>
            </a:r>
          </a:p>
        </p:txBody>
      </p:sp>
      <p:cxnSp>
        <p:nvCxnSpPr>
          <p:cNvPr id="4" name="Straight Connector 3"/>
          <p:cNvCxnSpPr/>
          <p:nvPr/>
        </p:nvCxnSpPr>
        <p:spPr bwMode="auto">
          <a:xfrm flipV="1">
            <a:off x="0" y="6248400"/>
            <a:ext cx="9144000"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45064790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http://www.haaretz.com/hasite/images/iht_daily/D240110/antisemit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1563" y="0"/>
            <a:ext cx="4262437"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3" name="Rectangle 3"/>
          <p:cNvSpPr>
            <a:spLocks noChangeArrowheads="1"/>
          </p:cNvSpPr>
          <p:nvPr/>
        </p:nvSpPr>
        <p:spPr bwMode="auto">
          <a:xfrm>
            <a:off x="6172200" y="3429000"/>
            <a:ext cx="213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1200" dirty="0"/>
              <a:t>Anti-Semitism in Europe. (AP) </a:t>
            </a:r>
          </a:p>
        </p:txBody>
      </p:sp>
      <p:sp>
        <p:nvSpPr>
          <p:cNvPr id="215044" name="TextBox 5"/>
          <p:cNvSpPr txBox="1">
            <a:spLocks noChangeArrowheads="1"/>
          </p:cNvSpPr>
          <p:nvPr/>
        </p:nvSpPr>
        <p:spPr bwMode="auto">
          <a:xfrm>
            <a:off x="4876800" y="3733800"/>
            <a:ext cx="4267200"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b="1" dirty="0">
                <a:solidFill>
                  <a:schemeClr val="tx2"/>
                </a:solidFill>
              </a:rPr>
              <a:t>Political Science Professor Norman Finkelstein  noted that “the new anti-Semitism pops up every 10 years” when pressure is put on Israel to negotiate with its neighbors (as in 1974, 982, and 2000). See the relevant publications by the [Jewish] Anti-Defamation League on anti-Semitism.</a:t>
            </a:r>
            <a:r>
              <a:rPr lang="en-US" altLang="en-US" sz="1400" dirty="0">
                <a:solidFill>
                  <a:schemeClr val="tx2"/>
                </a:solidFill>
              </a:rPr>
              <a:t> </a:t>
            </a:r>
            <a:r>
              <a:rPr lang="en-US" altLang="en-US" sz="1400" dirty="0"/>
              <a:t>Norman G. Finkelstein, </a:t>
            </a:r>
            <a:r>
              <a:rPr lang="en-US" altLang="en-US" sz="1400" i="1" dirty="0"/>
              <a:t>Image and reality of the Israel-Palestine conflict</a:t>
            </a:r>
            <a:r>
              <a:rPr lang="en-US" altLang="en-US" sz="1400" dirty="0"/>
              <a:t> [</a:t>
            </a:r>
            <a:r>
              <a:rPr lang="en-US" altLang="en-US" sz="1400" dirty="0" err="1"/>
              <a:t>videorecording</a:t>
            </a:r>
            <a:r>
              <a:rPr lang="en-US" altLang="en-US" sz="1400" dirty="0"/>
              <a:t>], C-SPAN, National Cable Satellite Corp., 2005.</a:t>
            </a:r>
          </a:p>
          <a:p>
            <a:pPr eaLnBrk="1" hangingPunct="1">
              <a:spcBef>
                <a:spcPct val="0"/>
              </a:spcBef>
              <a:buFontTx/>
              <a:buNone/>
            </a:pPr>
            <a:r>
              <a:rPr lang="en-US" altLang="en-US" sz="1400" b="1" dirty="0">
                <a:solidFill>
                  <a:schemeClr val="tx2"/>
                </a:solidFill>
              </a:rPr>
              <a:t>"Although American Jews are keenly aware of anti-Semitism, there is no longer enough of it to hold the community together.” </a:t>
            </a:r>
            <a:r>
              <a:rPr lang="en-US" altLang="en-US" sz="1400" dirty="0"/>
              <a:t>Harry </a:t>
            </a:r>
            <a:r>
              <a:rPr lang="en-US" altLang="en-US" sz="1400" dirty="0" err="1"/>
              <a:t>Ostrer</a:t>
            </a:r>
            <a:r>
              <a:rPr lang="en-US" altLang="en-US" sz="1400" dirty="0"/>
              <a:t>, Legacy: A Genetic History of the Jewish People, Oxford University Press, 2012, EBSCOhost, p. 205.</a:t>
            </a:r>
          </a:p>
          <a:p>
            <a:pPr eaLnBrk="1" hangingPunct="1">
              <a:spcBef>
                <a:spcPct val="0"/>
              </a:spcBef>
              <a:buFontTx/>
              <a:buNone/>
            </a:pPr>
            <a:endParaRPr lang="en-US" altLang="en-US" sz="1400" dirty="0"/>
          </a:p>
        </p:txBody>
      </p:sp>
      <p:cxnSp>
        <p:nvCxnSpPr>
          <p:cNvPr id="215045" name="Straight Connector 7"/>
          <p:cNvCxnSpPr>
            <a:cxnSpLocks noChangeShapeType="1"/>
          </p:cNvCxnSpPr>
          <p:nvPr/>
        </p:nvCxnSpPr>
        <p:spPr bwMode="auto">
          <a:xfrm rot="5400000">
            <a:off x="3314700" y="5295900"/>
            <a:ext cx="3124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15046" name="Straight Connector 9"/>
          <p:cNvCxnSpPr>
            <a:cxnSpLocks noChangeShapeType="1"/>
          </p:cNvCxnSpPr>
          <p:nvPr/>
        </p:nvCxnSpPr>
        <p:spPr bwMode="auto">
          <a:xfrm>
            <a:off x="4876800" y="3733800"/>
            <a:ext cx="4267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15047" name="TextBox 7"/>
          <p:cNvSpPr txBox="1">
            <a:spLocks noChangeArrowheads="1"/>
          </p:cNvSpPr>
          <p:nvPr/>
        </p:nvSpPr>
        <p:spPr bwMode="auto">
          <a:xfrm>
            <a:off x="-20638" y="3071813"/>
            <a:ext cx="4876801"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dirty="0"/>
              <a:t>"</a:t>
            </a:r>
            <a:r>
              <a:rPr lang="en-US" altLang="en-US" sz="1200" b="1" dirty="0">
                <a:solidFill>
                  <a:schemeClr val="tx2"/>
                </a:solidFill>
              </a:rPr>
              <a:t>The new anti-Semitism-</a:t>
            </a:r>
            <a:r>
              <a:rPr lang="en-US" altLang="en-US" sz="1200" dirty="0"/>
              <a:t>-From time immemorial, the Jew has been the hated "other." Though the term anti-Semitism was probably first coined in 1860, the phenomenon has existed since Jews first became a people in Egypt. Pagan Greeks and Romans singled out Jews because of their stubborn refusal to work on Shabbat or because they "defaced" their body with circumcision. With the rise of Christianity and Islam, Diaspora Jews were hated for rejecting Jesus and Muhammad. In its most murderous mutation, anti-Semitism was fueled by racism. For a time, Hitler, history's most conscientious anti-Semite, gave Jew-hatred a bad name. In the aftermath of the Shoah, anti-Semitism waned. But that inexplicable, ageless phenomenon is enjoying a new heyday.</a:t>
            </a:r>
          </a:p>
          <a:p>
            <a:pPr eaLnBrk="1" hangingPunct="1">
              <a:spcBef>
                <a:spcPct val="0"/>
              </a:spcBef>
              <a:buFontTx/>
              <a:buNone/>
            </a:pPr>
            <a:r>
              <a:rPr lang="en-US" altLang="en-US" sz="1200" dirty="0"/>
              <a:t>The Stephen Roth Institute for the Study of Contemporary Anti-Semitism and Racism at Tel Aviv University, in a new report released in cooperation with the European Jewish Congress, establishes that 2009 was a record year for anti-Semitism. "The year in the wake of Operation Cast Lead was the worst since monitoring of anti- Semitic manifestations began two decades ago in terms of both major anti-Semitic violence and the hostile atmosphere generated worldwide by the mass demonstrations and verbal and visual expressions against Israel and the Jews," note the institute's scholars</a:t>
            </a:r>
            <a:r>
              <a:rPr lang="en-US" altLang="en-US" sz="1200" dirty="0">
                <a:solidFill>
                  <a:schemeClr val="tx2"/>
                </a:solidFill>
              </a:rPr>
              <a:t>." The Jerusalem Post, April 13, 2010.</a:t>
            </a:r>
          </a:p>
        </p:txBody>
      </p:sp>
      <p:cxnSp>
        <p:nvCxnSpPr>
          <p:cNvPr id="215048" name="Straight Connector 11"/>
          <p:cNvCxnSpPr>
            <a:cxnSpLocks noChangeShapeType="1"/>
          </p:cNvCxnSpPr>
          <p:nvPr/>
        </p:nvCxnSpPr>
        <p:spPr bwMode="auto">
          <a:xfrm>
            <a:off x="0" y="3071813"/>
            <a:ext cx="4876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Rectangle 1"/>
          <p:cNvSpPr/>
          <p:nvPr/>
        </p:nvSpPr>
        <p:spPr>
          <a:xfrm>
            <a:off x="0" y="0"/>
            <a:ext cx="4953000" cy="3032125"/>
          </a:xfrm>
          <a:prstGeom prst="rect">
            <a:avLst/>
          </a:prstGeom>
        </p:spPr>
        <p:txBody>
          <a:bodyPr>
            <a:spAutoFit/>
          </a:bodyPr>
          <a:lstStyle/>
          <a:p>
            <a:pPr>
              <a:defRPr/>
            </a:pPr>
            <a:r>
              <a:rPr lang="en-US" sz="2400" b="1" dirty="0">
                <a:solidFill>
                  <a:schemeClr val="tx2"/>
                </a:solidFill>
              </a:rPr>
              <a:t>American Jewish organizations laud U.S. decision not to attend Durban 3</a:t>
            </a:r>
          </a:p>
          <a:p>
            <a:pPr>
              <a:defRPr/>
            </a:pPr>
            <a:r>
              <a:rPr lang="en-US" sz="1350" dirty="0">
                <a:solidFill>
                  <a:schemeClr val="tx2"/>
                </a:solidFill>
              </a:rPr>
              <a:t>"The American Jewish Committee lauded the Obama administration for its decision not to take part in the upcoming United Nations’ Commemoration of the Durban World Conference Against Racism, set to take place in September in New York. The conference, referred to as "Durban 3", is to mark the 10-year anniversary of the contentious 2001 conference in the South African city of Durban... The U.S. and Israel walked out midway through the eight-day meeting over a draft resolution that singled out Israel for criticism and likened Zionism - the movement to establish and maintain a Jewish state - to racism." </a:t>
            </a:r>
            <a:r>
              <a:rPr lang="en-US" sz="1300" dirty="0" err="1"/>
              <a:t>Haaretz</a:t>
            </a:r>
            <a:r>
              <a:rPr lang="en-US" sz="1300" dirty="0"/>
              <a:t>, 6/2/2011, </a:t>
            </a:r>
            <a:r>
              <a:rPr lang="en-US" sz="800" dirty="0">
                <a:hlinkClick r:id="rId3"/>
              </a:rPr>
              <a:t>http://www.haaretz.com/jewish-world/american-jewish-organizations-laud-u-s-decision-not-to-attend-durban-3-1.365512</a:t>
            </a:r>
            <a:r>
              <a:rPr lang="en-US" sz="800" dirty="0"/>
              <a:t> </a:t>
            </a:r>
          </a:p>
        </p:txBody>
      </p:sp>
      <p:cxnSp>
        <p:nvCxnSpPr>
          <p:cNvPr id="4" name="Straight Connector 3"/>
          <p:cNvCxnSpPr/>
          <p:nvPr/>
        </p:nvCxnSpPr>
        <p:spPr bwMode="auto">
          <a:xfrm>
            <a:off x="4881563" y="5715000"/>
            <a:ext cx="42624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tle 1"/>
          <p:cNvSpPr>
            <a:spLocks noGrp="1"/>
          </p:cNvSpPr>
          <p:nvPr>
            <p:ph type="title"/>
          </p:nvPr>
        </p:nvSpPr>
        <p:spPr>
          <a:xfrm>
            <a:off x="0" y="0"/>
            <a:ext cx="9144000" cy="1828800"/>
          </a:xfrm>
        </p:spPr>
        <p:txBody>
          <a:bodyPr/>
          <a:lstStyle/>
          <a:p>
            <a:r>
              <a:rPr lang="en-US" altLang="en-US" sz="4300" b="1" dirty="0"/>
              <a:t>Near East: Office of International Religious Freedom Funds Middle East Media Research Institute Project</a:t>
            </a:r>
          </a:p>
        </p:txBody>
      </p:sp>
      <p:sp>
        <p:nvSpPr>
          <p:cNvPr id="3" name="Content Placeholder 2"/>
          <p:cNvSpPr>
            <a:spLocks noGrp="1"/>
          </p:cNvSpPr>
          <p:nvPr>
            <p:ph idx="1"/>
          </p:nvPr>
        </p:nvSpPr>
        <p:spPr>
          <a:xfrm>
            <a:off x="0" y="1905000"/>
            <a:ext cx="9144000" cy="5181600"/>
          </a:xfrm>
        </p:spPr>
        <p:txBody>
          <a:bodyPr/>
          <a:lstStyle/>
          <a:p>
            <a:pPr marL="0" indent="0">
              <a:buFontTx/>
              <a:buNone/>
              <a:defRPr/>
            </a:pPr>
            <a:r>
              <a:rPr lang="en-US" sz="1600" dirty="0">
                <a:latin typeface="+mj-lt"/>
              </a:rPr>
              <a:t>The Department of State’s Office of International Religious Freedom in the Bureau of Democracy, Human Rights and Labor awarded a $200,000 grant to the Middle East Media Research Institute (MEMRI) to conduct a project that documents anti-Semitism, Holocaust denial and Holocaust glorification in the Middle East. This grant will enable MEMRI to expand its efforts to monitor the media, translate materials into ten languages, analyze trends in anti-Semitism and Holocaust denial and glorification, and increase distribution of materials through its website and other outlets.</a:t>
            </a:r>
          </a:p>
          <a:p>
            <a:pPr marL="0" indent="0">
              <a:buFontTx/>
              <a:buNone/>
              <a:defRPr/>
            </a:pPr>
            <a:endParaRPr lang="en-US" sz="1600" dirty="0">
              <a:latin typeface="+mj-lt"/>
            </a:endParaRPr>
          </a:p>
          <a:p>
            <a:pPr marL="0" indent="0">
              <a:buFontTx/>
              <a:buNone/>
              <a:defRPr/>
            </a:pPr>
            <a:r>
              <a:rPr lang="en-US" sz="1600" dirty="0">
                <a:latin typeface="+mj-lt"/>
              </a:rPr>
              <a:t>Through translations and research, MEMRI aims to inform and educate journalists, government leaders, academia, and the general public about trends in anti-Semitism and Holocaust denial in the Middle East and South Asia, thus generating awareness and response to these issues. MEMRI is a non-governmental organization based in Washington, DC, whose research is translated into ten languages: English, French, Spanish, German, Italian, Polish, Russian, Chinese, Japanese, and Hebrew.</a:t>
            </a:r>
          </a:p>
          <a:p>
            <a:pPr marL="0" indent="0">
              <a:buFontTx/>
              <a:buNone/>
              <a:defRPr/>
            </a:pPr>
            <a:endParaRPr lang="en-US" sz="1600" dirty="0">
              <a:latin typeface="+mj-lt"/>
            </a:endParaRPr>
          </a:p>
          <a:p>
            <a:pPr marL="0" indent="0">
              <a:buFontTx/>
              <a:buNone/>
              <a:defRPr/>
            </a:pPr>
            <a:r>
              <a:rPr lang="en-US" sz="1600" dirty="0">
                <a:latin typeface="+mj-lt"/>
              </a:rPr>
              <a:t>The Office of the Special Envoy to Monitor and Combat Anti-Semitism (SEAS) advocates U.S. policy on anti-Semitism both in the U.S. and internationally, developing and implementing policies and projects to support efforts to combat anti-Semitism. The Special Envoy was created by the </a:t>
            </a:r>
            <a:r>
              <a:rPr lang="en-US" sz="1600" dirty="0">
                <a:latin typeface="+mj-lt"/>
                <a:hlinkClick r:id="rId2" action="ppaction://hlinkfile"/>
              </a:rPr>
              <a:t>Global Anti-Semitism Review Act of 2004</a:t>
            </a:r>
            <a:r>
              <a:rPr lang="en-US" sz="1600" dirty="0">
                <a:latin typeface="+mj-lt"/>
              </a:rPr>
              <a:t>, and is a part of the Bureau of Democracy, Human Rights and Labor. </a:t>
            </a:r>
          </a:p>
          <a:p>
            <a:pPr marL="0" indent="0">
              <a:buFontTx/>
              <a:buNone/>
              <a:defRPr/>
            </a:pPr>
            <a:r>
              <a:rPr lang="en-US" sz="1600" dirty="0">
                <a:latin typeface="+mj-lt"/>
              </a:rPr>
              <a:t>Source: US Department of State, Media Note Office of the Spokesperson, Washington, DC, August 11, 2011.</a:t>
            </a:r>
            <a:endParaRPr lang="en-US" sz="1600" dirty="0"/>
          </a:p>
        </p:txBody>
      </p:sp>
    </p:spTree>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1"/>
          <p:cNvSpPr>
            <a:spLocks noGrp="1"/>
          </p:cNvSpPr>
          <p:nvPr>
            <p:ph type="title"/>
          </p:nvPr>
        </p:nvSpPr>
        <p:spPr>
          <a:xfrm>
            <a:off x="-22225" y="-41275"/>
            <a:ext cx="7489825" cy="685800"/>
          </a:xfrm>
        </p:spPr>
        <p:txBody>
          <a:bodyPr/>
          <a:lstStyle/>
          <a:p>
            <a:r>
              <a:rPr lang="en-US" altLang="en-US" b="1" dirty="0"/>
              <a:t>“Why Do They Hate Us?”</a:t>
            </a:r>
          </a:p>
        </p:txBody>
      </p:sp>
      <p:pic>
        <p:nvPicPr>
          <p:cNvPr id="217091" name="Picture 2" descr="http://www.geocities.com/alabasters_archive/images/jfc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0"/>
            <a:ext cx="16764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TextBox 6"/>
          <p:cNvSpPr txBox="1">
            <a:spLocks noChangeArrowheads="1"/>
          </p:cNvSpPr>
          <p:nvPr/>
        </p:nvSpPr>
        <p:spPr bwMode="auto">
          <a:xfrm>
            <a:off x="15875" y="584200"/>
            <a:ext cx="74676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CA" altLang="en-US" sz="2300" dirty="0"/>
              <a:t>“[</a:t>
            </a:r>
            <a:r>
              <a:rPr lang="en-CA" altLang="en-US" sz="2300" dirty="0">
                <a:solidFill>
                  <a:schemeClr val="tx2"/>
                </a:solidFill>
              </a:rPr>
              <a:t>Israel </a:t>
            </a:r>
            <a:r>
              <a:rPr lang="en-CA" altLang="en-US" sz="2300" dirty="0" err="1">
                <a:solidFill>
                  <a:schemeClr val="tx2"/>
                </a:solidFill>
              </a:rPr>
              <a:t>Shahak</a:t>
            </a:r>
            <a:r>
              <a:rPr lang="en-CA" altLang="en-US" sz="2300" dirty="0">
                <a:solidFill>
                  <a:schemeClr val="tx2"/>
                </a:solidFill>
              </a:rPr>
              <a:t> wrote</a:t>
            </a:r>
            <a:r>
              <a:rPr lang="en-CA" altLang="en-US" sz="2300" dirty="0"/>
              <a:t>:]</a:t>
            </a:r>
            <a:r>
              <a:rPr lang="en-CA" altLang="en-US" sz="100" dirty="0"/>
              <a:t>In dealing with political factors in our book, we did not specify many of the often petty forms of hatred of Christianity that are officially approved. </a:t>
            </a:r>
            <a:r>
              <a:rPr lang="en-CA" altLang="en-US" sz="100" b="1" dirty="0"/>
              <a:t>One case in point is that </a:t>
            </a:r>
            <a:r>
              <a:rPr lang="en-CA" altLang="en-US" sz="1800" dirty="0"/>
              <a:t>“Israeli educational authorities removed the </a:t>
            </a:r>
            <a:r>
              <a:rPr lang="en-CA" altLang="en-US" sz="1800" dirty="0">
                <a:solidFill>
                  <a:schemeClr val="tx2"/>
                </a:solidFill>
              </a:rPr>
              <a:t>international plus sign </a:t>
            </a:r>
            <a:r>
              <a:rPr lang="en-CA" altLang="en-US" sz="1800" dirty="0"/>
              <a:t>from the textbooks of elementary arithmetic used in the first grade of Israeli schools. Allegedly, this plus sign, which is </a:t>
            </a:r>
            <a:r>
              <a:rPr lang="en-CA" altLang="en-US" sz="1800" dirty="0">
                <a:solidFill>
                  <a:schemeClr val="tx2"/>
                </a:solidFill>
              </a:rPr>
              <a:t>a cross</a:t>
            </a:r>
            <a:r>
              <a:rPr lang="en-CA" altLang="en-US" sz="1800" dirty="0"/>
              <a:t>, could religiously corrupt little Jewish children. Instead of the offending cross, the authorities substituted </a:t>
            </a:r>
            <a:r>
              <a:rPr lang="en-CA" altLang="en-US" sz="1800" dirty="0">
                <a:solidFill>
                  <a:schemeClr val="tx2"/>
                </a:solidFill>
              </a:rPr>
              <a:t>a capital ‘T’. </a:t>
            </a:r>
            <a:r>
              <a:rPr lang="en-CA" altLang="en-US" sz="1800" dirty="0"/>
              <a:t>This substitution was made some years after Israel became a state</a:t>
            </a:r>
            <a:r>
              <a:rPr lang="en-CA" altLang="en-US" sz="2300" dirty="0"/>
              <a:t>”</a:t>
            </a:r>
            <a:r>
              <a:rPr lang="en-CA" altLang="en-US" sz="100" dirty="0"/>
              <a:t>; the influence of Jewish fundamentalism was responsible. If this substitution had been made by the Taliban in Afghanistan, by the Iranian regime or by China during the cultural revolution, it would probably have been discussed at length. </a:t>
            </a:r>
            <a:r>
              <a:rPr lang="en-CA" altLang="en-US" sz="100" b="1" dirty="0"/>
              <a:t>In contrast, this easily discoverable fact has been omitted in English-language articles and books concerned with Israeli Jewish society and Judaism. This omission is one piece of the existent evidence that most books of this genre are unreliable</a:t>
            </a:r>
            <a:r>
              <a:rPr lang="en-CA" altLang="en-US" sz="100" dirty="0"/>
              <a:t>.”---</a:t>
            </a:r>
            <a:r>
              <a:rPr lang="en-US" altLang="en-US" sz="100" dirty="0"/>
              <a:t>Israel </a:t>
            </a:r>
            <a:r>
              <a:rPr lang="en-CA" altLang="en-US" sz="100" dirty="0" err="1"/>
              <a:t>Shahak</a:t>
            </a:r>
            <a:r>
              <a:rPr lang="en-CA" altLang="en-US" sz="100" dirty="0"/>
              <a:t> and N. </a:t>
            </a:r>
            <a:r>
              <a:rPr lang="en-CA" altLang="en-US" sz="100" dirty="0" err="1"/>
              <a:t>Mezvinsky</a:t>
            </a:r>
            <a:r>
              <a:rPr lang="en-CA" altLang="en-US" sz="100" dirty="0"/>
              <a:t>, </a:t>
            </a:r>
            <a:r>
              <a:rPr lang="en-CA" altLang="en-US" sz="100" i="1" dirty="0"/>
              <a:t>Jewish fundamentalism in Israel</a:t>
            </a:r>
            <a:r>
              <a:rPr lang="en-CA" altLang="en-US" sz="100" dirty="0"/>
              <a:t>. London: Pluto Press, 1999, </a:t>
            </a:r>
            <a:r>
              <a:rPr lang="en-CA" altLang="en-US" sz="1800" dirty="0"/>
              <a:t>p. 154.</a:t>
            </a:r>
          </a:p>
        </p:txBody>
      </p:sp>
      <p:sp>
        <p:nvSpPr>
          <p:cNvPr id="217093" name="Rectangle 4"/>
          <p:cNvSpPr>
            <a:spLocks noChangeArrowheads="1"/>
          </p:cNvSpPr>
          <p:nvPr/>
        </p:nvSpPr>
        <p:spPr bwMode="auto">
          <a:xfrm>
            <a:off x="15875" y="3697467"/>
            <a:ext cx="46482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b="1" dirty="0">
                <a:solidFill>
                  <a:schemeClr val="tx2"/>
                </a:solidFill>
              </a:rPr>
              <a:t>“Vatican irked by 'blasphemous' Virgin Mary TV spoof in Israel</a:t>
            </a:r>
          </a:p>
          <a:p>
            <a:pPr eaLnBrk="1" hangingPunct="1">
              <a:spcBef>
                <a:spcPct val="0"/>
              </a:spcBef>
              <a:buFontTx/>
              <a:buNone/>
            </a:pPr>
            <a:r>
              <a:rPr lang="en-US" altLang="en-US" sz="2000" dirty="0">
                <a:solidFill>
                  <a:schemeClr val="tx2"/>
                </a:solidFill>
              </a:rPr>
              <a:t>The Vatican said Friday [2/20/2009] it has formally complained to the Israeli government about an Israeli TV show that ridiculed Jesus and Mary in an offensive act of intolerance…</a:t>
            </a:r>
            <a:r>
              <a:rPr lang="en-US" altLang="en-US" sz="2000" dirty="0"/>
              <a:t> </a:t>
            </a:r>
            <a:r>
              <a:rPr lang="en-US" altLang="en-US" sz="2000" dirty="0">
                <a:solidFill>
                  <a:schemeClr val="tx2"/>
                </a:solidFill>
              </a:rPr>
              <a:t>In the show, Mary is said to have become pregnant at 15, thanks to a schoolmate.” </a:t>
            </a:r>
            <a:r>
              <a:rPr lang="en-US" altLang="en-US" sz="100" dirty="0"/>
              <a:t>Jack </a:t>
            </a:r>
            <a:r>
              <a:rPr lang="en-US" altLang="en-US" sz="100" dirty="0" err="1"/>
              <a:t>Khoury</a:t>
            </a:r>
            <a:r>
              <a:rPr lang="en-US" altLang="en-US" sz="100" dirty="0"/>
              <a:t> and The Associated Press, “</a:t>
            </a:r>
            <a:r>
              <a:rPr lang="en-US" altLang="en-US" sz="100" b="1" dirty="0"/>
              <a:t>Vatican irked by 'blasphemous' Virgin Mary TV spoof in Israel,”</a:t>
            </a:r>
            <a:r>
              <a:rPr lang="en-US" altLang="en-US" sz="1800" dirty="0" err="1"/>
              <a:t>Haaretz</a:t>
            </a:r>
            <a:r>
              <a:rPr lang="en-US" altLang="en-US" sz="1800" dirty="0"/>
              <a:t>, 2/20/2009</a:t>
            </a:r>
            <a:r>
              <a:rPr lang="en-US" altLang="en-US" sz="100" dirty="0"/>
              <a:t>, http://www.haaretz.com/hasen/spages/1065809.html</a:t>
            </a:r>
            <a:endParaRPr lang="en-US" altLang="en-US" sz="100" b="1" dirty="0"/>
          </a:p>
        </p:txBody>
      </p:sp>
      <p:cxnSp>
        <p:nvCxnSpPr>
          <p:cNvPr id="217094" name="Straight Connector 6"/>
          <p:cNvCxnSpPr>
            <a:cxnSpLocks noChangeShapeType="1"/>
          </p:cNvCxnSpPr>
          <p:nvPr/>
        </p:nvCxnSpPr>
        <p:spPr bwMode="auto">
          <a:xfrm>
            <a:off x="-9525" y="3658798"/>
            <a:ext cx="914400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17095" name="Straight Connector 10"/>
          <p:cNvCxnSpPr>
            <a:cxnSpLocks noChangeShapeType="1"/>
          </p:cNvCxnSpPr>
          <p:nvPr/>
        </p:nvCxnSpPr>
        <p:spPr bwMode="auto">
          <a:xfrm rot="5400000" flipH="1" flipV="1">
            <a:off x="6553200" y="3810000"/>
            <a:ext cx="1588"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17096" name="Rectangle 7"/>
          <p:cNvSpPr>
            <a:spLocks noChangeArrowheads="1"/>
          </p:cNvSpPr>
          <p:nvPr/>
        </p:nvSpPr>
        <p:spPr bwMode="auto">
          <a:xfrm>
            <a:off x="4648200" y="3660386"/>
            <a:ext cx="4495800"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b="1" dirty="0">
                <a:solidFill>
                  <a:schemeClr val="tx2"/>
                </a:solidFill>
              </a:rPr>
              <a:t>Israel's top Reform rabbi: Israeli society falling into deep pit of racism---</a:t>
            </a:r>
            <a:r>
              <a:rPr lang="en-US" altLang="en-US" sz="1200" dirty="0"/>
              <a:t>Rabbi Gilad </a:t>
            </a:r>
            <a:r>
              <a:rPr lang="en-US" altLang="en-US" sz="1200" dirty="0" err="1"/>
              <a:t>Kariv</a:t>
            </a:r>
            <a:r>
              <a:rPr lang="en-US" altLang="en-US" sz="1200" dirty="0"/>
              <a:t> condemns letter by 30 rabbis' wives calling on Jewish girls to stay away from Arab men.</a:t>
            </a:r>
          </a:p>
          <a:p>
            <a:pPr eaLnBrk="1" hangingPunct="1">
              <a:spcBef>
                <a:spcPct val="0"/>
              </a:spcBef>
              <a:buFontTx/>
              <a:buNone/>
            </a:pPr>
            <a:r>
              <a:rPr lang="en-US" altLang="en-US" sz="1200" dirty="0"/>
              <a:t>The head of Israel's Reform Judaism movement on Tuesday harshly criticized a letter by 30 rabbis' wives calling on Jewish girls not to date Arabs, work with them or perform national service in the same places where they work.  "Israeli society is falling into a deep, dark pit of racism and xenophobia," said Rabbi Gilad </a:t>
            </a:r>
            <a:r>
              <a:rPr lang="en-US" altLang="en-US" sz="1200" dirty="0" err="1"/>
              <a:t>Kariv</a:t>
            </a:r>
            <a:r>
              <a:rPr lang="en-US" altLang="en-US" sz="1200" dirty="0"/>
              <a:t>, who two weeks ago also vocally condemned a move by a number of leading rabbis who signed on a ruling to forbid the rental of homes to Arabs.</a:t>
            </a:r>
            <a:r>
              <a:rPr lang="en-US" altLang="en-US" sz="1400" dirty="0"/>
              <a:t> </a:t>
            </a:r>
            <a:r>
              <a:rPr lang="en-US" altLang="en-US" sz="1000" dirty="0" err="1">
                <a:solidFill>
                  <a:schemeClr val="tx2"/>
                </a:solidFill>
              </a:rPr>
              <a:t>Haaretz</a:t>
            </a:r>
            <a:r>
              <a:rPr lang="en-US" altLang="en-US" sz="1000" dirty="0">
                <a:solidFill>
                  <a:schemeClr val="tx2"/>
                </a:solidFill>
              </a:rPr>
              <a:t>, 12/29/2010,  </a:t>
            </a:r>
            <a:r>
              <a:rPr lang="en-US" altLang="en-US" sz="500" dirty="0">
                <a:solidFill>
                  <a:schemeClr val="tx2"/>
                </a:solidFill>
                <a:hlinkClick r:id="rId3"/>
              </a:rPr>
              <a:t>http://www.haaretz.com/news/national/israel-s-top-reform-rabbi-israeli-society-falling-into-deep-pit-of-racism-1.333996</a:t>
            </a:r>
            <a:r>
              <a:rPr lang="en-US" altLang="en-US" sz="500" dirty="0">
                <a:solidFill>
                  <a:schemeClr val="tx2"/>
                </a:solidFill>
              </a:rPr>
              <a:t> </a:t>
            </a:r>
          </a:p>
          <a:p>
            <a:pPr eaLnBrk="1" hangingPunct="1">
              <a:spcBef>
                <a:spcPct val="0"/>
              </a:spcBef>
              <a:buFontTx/>
              <a:buNone/>
            </a:pPr>
            <a:endParaRPr lang="en-US" altLang="en-US" sz="500" dirty="0">
              <a:solidFill>
                <a:schemeClr val="tx2"/>
              </a:solidFill>
            </a:endParaRPr>
          </a:p>
          <a:p>
            <a:pPr eaLnBrk="1" hangingPunct="1">
              <a:spcBef>
                <a:spcPct val="0"/>
              </a:spcBef>
              <a:buFontTx/>
              <a:buNone/>
            </a:pPr>
            <a:r>
              <a:rPr lang="en-US" altLang="en-US" sz="1600" dirty="0">
                <a:solidFill>
                  <a:schemeClr val="tx2"/>
                </a:solidFill>
              </a:rPr>
              <a:t>Israel’s Education Ministry has disqualified a novel that describes a love story between an Israeli woman and a Palestinian man from use by high schools</a:t>
            </a:r>
            <a:r>
              <a:rPr lang="en-US" altLang="en-US" sz="1000" dirty="0">
                <a:solidFill>
                  <a:schemeClr val="tx2"/>
                </a:solidFill>
              </a:rPr>
              <a:t>, </a:t>
            </a:r>
            <a:r>
              <a:rPr lang="en-US" altLang="en-US" sz="1000" dirty="0" err="1"/>
              <a:t>Haaretz</a:t>
            </a:r>
            <a:r>
              <a:rPr lang="en-US" altLang="en-US" sz="1000" dirty="0"/>
              <a:t>, 12/31/2015, </a:t>
            </a:r>
            <a:r>
              <a:rPr lang="en-US" altLang="en-US" sz="1000" dirty="0">
                <a:hlinkClick r:id="rId4"/>
              </a:rPr>
              <a:t>http://www.haaretz.com/israel-news/.premium-1.694620</a:t>
            </a:r>
            <a:r>
              <a:rPr lang="en-US" altLang="en-US" sz="1000" dirty="0"/>
              <a:t> </a:t>
            </a:r>
          </a:p>
        </p:txBody>
      </p:sp>
      <p:cxnSp>
        <p:nvCxnSpPr>
          <p:cNvPr id="217097" name="Straight Connector 9"/>
          <p:cNvCxnSpPr>
            <a:cxnSpLocks noChangeShapeType="1"/>
          </p:cNvCxnSpPr>
          <p:nvPr/>
        </p:nvCxnSpPr>
        <p:spPr bwMode="auto">
          <a:xfrm rot="5400000">
            <a:off x="3124200" y="5334000"/>
            <a:ext cx="3048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17098" name="TextBox 2"/>
          <p:cNvSpPr txBox="1">
            <a:spLocks noChangeArrowheads="1"/>
          </p:cNvSpPr>
          <p:nvPr/>
        </p:nvSpPr>
        <p:spPr bwMode="auto">
          <a:xfrm>
            <a:off x="-9525" y="2497138"/>
            <a:ext cx="9153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b="1" dirty="0">
                <a:solidFill>
                  <a:schemeClr val="tx2"/>
                </a:solidFill>
              </a:rPr>
              <a:t>How Hasidic Jews 'celebrate' Christmas: </a:t>
            </a:r>
            <a:r>
              <a:rPr lang="en-US" altLang="en-US" sz="1800" b="1" dirty="0"/>
              <a:t>On </a:t>
            </a:r>
            <a:r>
              <a:rPr lang="en-US" altLang="en-US" sz="1800" b="1" dirty="0" err="1"/>
              <a:t>Nittel</a:t>
            </a:r>
            <a:r>
              <a:rPr lang="en-US" altLang="en-US" sz="1800" b="1" dirty="0"/>
              <a:t> </a:t>
            </a:r>
            <a:r>
              <a:rPr lang="en-US" altLang="en-US" sz="1800" b="1" dirty="0" err="1"/>
              <a:t>Nacht</a:t>
            </a:r>
            <a:r>
              <a:rPr lang="en-US" altLang="en-US" sz="1800" b="1" dirty="0"/>
              <a:t> - otherwise known to the world as Christmas Eve - Hasidic Jews believe that evil inclinations are at full force. In order to prevent any damages that may be caused from such phenomena, they abstain from learning Torah. </a:t>
            </a:r>
            <a:r>
              <a:rPr lang="en-US" altLang="en-US" sz="1200" b="1" dirty="0" err="1">
                <a:solidFill>
                  <a:schemeClr val="tx2"/>
                </a:solidFill>
              </a:rPr>
              <a:t>Haaretz</a:t>
            </a:r>
            <a:r>
              <a:rPr lang="en-US" altLang="en-US" sz="1200" b="1" dirty="0">
                <a:solidFill>
                  <a:schemeClr val="tx2"/>
                </a:solidFill>
              </a:rPr>
              <a:t>, 12/25/2012,</a:t>
            </a:r>
            <a:r>
              <a:rPr lang="en-US" altLang="en-US" sz="1800" b="1" dirty="0">
                <a:solidFill>
                  <a:schemeClr val="tx2"/>
                </a:solidFill>
              </a:rPr>
              <a:t> </a:t>
            </a:r>
            <a:r>
              <a:rPr lang="en-US" altLang="en-US" sz="1000" dirty="0">
                <a:hlinkClick r:id="rId5"/>
              </a:rPr>
              <a:t>http://www.haaretz.com/jewish-world/jewish-world-features/how-hasidic-jews-celebrate-christmas.premium-1.489734</a:t>
            </a:r>
            <a:r>
              <a:rPr lang="en-US" altLang="en-US" sz="1000" dirty="0"/>
              <a:t> </a:t>
            </a:r>
          </a:p>
        </p:txBody>
      </p:sp>
      <p:cxnSp>
        <p:nvCxnSpPr>
          <p:cNvPr id="217099" name="Straight Connector 4"/>
          <p:cNvCxnSpPr>
            <a:cxnSpLocks noChangeShapeType="1"/>
          </p:cNvCxnSpPr>
          <p:nvPr/>
        </p:nvCxnSpPr>
        <p:spPr bwMode="auto">
          <a:xfrm flipH="1">
            <a:off x="7938" y="2492375"/>
            <a:ext cx="74596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4664075" y="5823045"/>
            <a:ext cx="4495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
          <p:cNvSpPr>
            <a:spLocks noChangeArrowheads="1"/>
          </p:cNvSpPr>
          <p:nvPr/>
        </p:nvSpPr>
        <p:spPr bwMode="auto">
          <a:xfrm>
            <a:off x="-22225" y="-33338"/>
            <a:ext cx="9177338" cy="332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6000" b="1" dirty="0">
                <a:solidFill>
                  <a:schemeClr val="tx2"/>
                </a:solidFill>
              </a:rPr>
              <a:t>Jerusalem church defaced in latest hate crime attack</a:t>
            </a:r>
          </a:p>
          <a:p>
            <a:pPr eaLnBrk="1" hangingPunct="1">
              <a:spcBef>
                <a:spcPct val="0"/>
              </a:spcBef>
              <a:buFontTx/>
              <a:buNone/>
            </a:pPr>
            <a:r>
              <a:rPr lang="en-US" altLang="en-US" sz="2400" dirty="0"/>
              <a:t>'Price tag, King David is for the Jews, Jesus is garbage' graffiti found on wall adjacent to Roman Church, just a day after Vatican urges Israel to secure Christian sites. </a:t>
            </a:r>
            <a:r>
              <a:rPr lang="en-US" altLang="en-US" sz="1800" dirty="0" err="1">
                <a:solidFill>
                  <a:schemeClr val="tx2"/>
                </a:solidFill>
              </a:rPr>
              <a:t>Haaretz</a:t>
            </a:r>
            <a:r>
              <a:rPr lang="en-US" altLang="en-US" sz="1800" dirty="0">
                <a:solidFill>
                  <a:schemeClr val="tx2"/>
                </a:solidFill>
              </a:rPr>
              <a:t>, </a:t>
            </a:r>
            <a:r>
              <a:rPr lang="en-US" altLang="en-US" sz="1800" dirty="0" err="1">
                <a:solidFill>
                  <a:schemeClr val="tx2"/>
                </a:solidFill>
              </a:rPr>
              <a:t>Nir</a:t>
            </a:r>
            <a:r>
              <a:rPr lang="en-US" altLang="en-US" sz="1800" dirty="0">
                <a:solidFill>
                  <a:schemeClr val="tx2"/>
                </a:solidFill>
              </a:rPr>
              <a:t> Hasson | May 9, 2014 | 9:41 AM, </a:t>
            </a:r>
            <a:r>
              <a:rPr lang="en-US" altLang="en-US" sz="1800" dirty="0">
                <a:solidFill>
                  <a:schemeClr val="tx2"/>
                </a:solidFill>
                <a:hlinkClick r:id="rId2"/>
              </a:rPr>
              <a:t>http://www.haaretz.com/news/national/1.589744</a:t>
            </a:r>
            <a:r>
              <a:rPr lang="en-US" altLang="en-US" sz="1800" dirty="0">
                <a:solidFill>
                  <a:schemeClr val="tx2"/>
                </a:solidFill>
              </a:rPr>
              <a:t> </a:t>
            </a:r>
          </a:p>
        </p:txBody>
      </p:sp>
      <p:pic>
        <p:nvPicPr>
          <p:cNvPr id="218115" name="Picture 4" descr="http://www.haaretz.com/polopoly_fs/1.589757.1399626652!/image/1192614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475" y="3140075"/>
            <a:ext cx="2443163"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2"/>
          <p:cNvSpPr>
            <a:spLocks noChangeArrowheads="1"/>
          </p:cNvSpPr>
          <p:nvPr/>
        </p:nvSpPr>
        <p:spPr bwMode="auto">
          <a:xfrm>
            <a:off x="7767638" y="2578100"/>
            <a:ext cx="137636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chemeClr val="tx2"/>
                </a:solidFill>
              </a:rPr>
              <a:t>'Price tag, King David is for the Jews, Jesus is garbage' graffiti on Jerusalem church, May 9, 2014. - Photo: AFP</a:t>
            </a:r>
          </a:p>
        </p:txBody>
      </p:sp>
      <p:sp>
        <p:nvSpPr>
          <p:cNvPr id="218117" name="TextBox 3"/>
          <p:cNvSpPr txBox="1">
            <a:spLocks noChangeArrowheads="1"/>
          </p:cNvSpPr>
          <p:nvPr/>
        </p:nvSpPr>
        <p:spPr bwMode="auto">
          <a:xfrm>
            <a:off x="-22225" y="3284538"/>
            <a:ext cx="5486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solidFill>
                  <a:schemeClr val="tx2"/>
                </a:solidFill>
              </a:rPr>
              <a:t>Anti-Christian graffiti was found Friday morning on a wall adjacent to a Roman church on </a:t>
            </a:r>
            <a:r>
              <a:rPr lang="en-US" altLang="en-US" sz="1800" dirty="0" err="1">
                <a:solidFill>
                  <a:schemeClr val="tx2"/>
                </a:solidFill>
              </a:rPr>
              <a:t>Hahoma</a:t>
            </a:r>
            <a:r>
              <a:rPr lang="en-US" altLang="en-US" sz="1800" dirty="0">
                <a:solidFill>
                  <a:schemeClr val="tx2"/>
                </a:solidFill>
              </a:rPr>
              <a:t> </a:t>
            </a:r>
            <a:r>
              <a:rPr lang="en-US" altLang="en-US" sz="1800" dirty="0" err="1">
                <a:solidFill>
                  <a:schemeClr val="tx2"/>
                </a:solidFill>
              </a:rPr>
              <a:t>Hashlishit</a:t>
            </a:r>
            <a:r>
              <a:rPr lang="en-US" altLang="en-US" sz="1800" dirty="0">
                <a:solidFill>
                  <a:schemeClr val="tx2"/>
                </a:solidFill>
              </a:rPr>
              <a:t> Street in Jerusalem in another in a series of hate crimes. The graffiti read "Price tag, King David is for the Jews, Jesus is garbage." In addition, "Death to Arabs" graffiti was spotted on the door of a home and on an electrical box in the Old City of Jerusalem</a:t>
            </a:r>
            <a:r>
              <a:rPr lang="en-US" altLang="en-US" sz="2400" dirty="0">
                <a:solidFill>
                  <a:schemeClr val="tx2"/>
                </a:solidFill>
              </a:rPr>
              <a:t>.</a:t>
            </a:r>
          </a:p>
        </p:txBody>
      </p:sp>
      <p:sp>
        <p:nvSpPr>
          <p:cNvPr id="218118" name="TextBox 1"/>
          <p:cNvSpPr txBox="1">
            <a:spLocks noChangeArrowheads="1"/>
          </p:cNvSpPr>
          <p:nvPr/>
        </p:nvSpPr>
        <p:spPr bwMode="auto">
          <a:xfrm>
            <a:off x="-19050" y="5319713"/>
            <a:ext cx="9109075"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dirty="0">
                <a:solidFill>
                  <a:schemeClr val="tx2"/>
                </a:solidFill>
              </a:rPr>
              <a:t>Palestinians to U.S., EU: Add Israeli hate crimes to terror lists </a:t>
            </a:r>
          </a:p>
          <a:p>
            <a:pPr eaLnBrk="1" hangingPunct="1">
              <a:spcBef>
                <a:spcPct val="0"/>
              </a:spcBef>
              <a:buFontTx/>
              <a:buNone/>
            </a:pPr>
            <a:r>
              <a:rPr lang="en-US" altLang="en-US" sz="1400" dirty="0"/>
              <a:t>In a letter sent to foreign ministers and leaders, Palestinian Authority says so-called 'hilltop youth' and 'price tag' activists breed a culture of hate and racism. The Palestinian Authority has officially asked the United States, Canada, Russia, and the European Union to declare "price tag" perpetrators and "hilltop youth" activists as terrorist organizations, and include them on those countries' list of terror groups. </a:t>
            </a:r>
            <a:r>
              <a:rPr lang="en-US" altLang="en-US" sz="1400" dirty="0" err="1">
                <a:solidFill>
                  <a:schemeClr val="tx2"/>
                </a:solidFill>
              </a:rPr>
              <a:t>Haaretz</a:t>
            </a:r>
            <a:r>
              <a:rPr lang="en-US" altLang="en-US" sz="1400" dirty="0">
                <a:solidFill>
                  <a:schemeClr val="tx2"/>
                </a:solidFill>
              </a:rPr>
              <a:t>, 5/12/2014</a:t>
            </a:r>
            <a:r>
              <a:rPr lang="en-US" altLang="en-US" sz="1400" dirty="0"/>
              <a:t>, </a:t>
            </a:r>
            <a:r>
              <a:rPr lang="en-US" altLang="en-US" sz="1400" dirty="0">
                <a:hlinkClick r:id="rId4"/>
              </a:rPr>
              <a:t>http://www.haaretz.com/news/diplomacy-defense/.premium-1.590253</a:t>
            </a:r>
            <a:r>
              <a:rPr lang="en-US" altLang="en-US" sz="1400" dirty="0"/>
              <a:t> </a:t>
            </a:r>
          </a:p>
        </p:txBody>
      </p:sp>
      <p:cxnSp>
        <p:nvCxnSpPr>
          <p:cNvPr id="218119" name="Straight Connector 3"/>
          <p:cNvCxnSpPr>
            <a:cxnSpLocks noChangeShapeType="1"/>
          </p:cNvCxnSpPr>
          <p:nvPr/>
        </p:nvCxnSpPr>
        <p:spPr bwMode="auto">
          <a:xfrm>
            <a:off x="0" y="5334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14600"/>
          </a:xfrm>
        </p:spPr>
        <p:txBody>
          <a:bodyPr/>
          <a:lstStyle/>
          <a:p>
            <a:pPr>
              <a:defRPr/>
            </a:pPr>
            <a:r>
              <a:rPr lang="en-US" sz="2500" b="1" dirty="0">
                <a:latin typeface="+mn-lt"/>
                <a:ea typeface="+mn-ea"/>
                <a:cs typeface="+mn-cs"/>
              </a:rPr>
              <a:t>Jewish Hungarian journalist Theodor Herzl (the alleged founder of Zionism) reported that he presented the rationale of the British Zionist argument to the Pope in Rome during a 25 minute audience on 26 January 1903. But the Pope was not impressed by the idea of a Jewish state in Palestine. Herzl wrote that the Pope “answered sternly and resolutely” by saying: </a:t>
            </a:r>
            <a:endParaRPr lang="en-US" sz="2500" b="1" dirty="0"/>
          </a:p>
        </p:txBody>
      </p:sp>
      <p:sp>
        <p:nvSpPr>
          <p:cNvPr id="219139" name="Content Placeholder 2"/>
          <p:cNvSpPr>
            <a:spLocks noGrp="1"/>
          </p:cNvSpPr>
          <p:nvPr>
            <p:ph idx="1"/>
          </p:nvPr>
        </p:nvSpPr>
        <p:spPr>
          <a:xfrm>
            <a:off x="0" y="2590800"/>
            <a:ext cx="9144000" cy="4267200"/>
          </a:xfrm>
        </p:spPr>
        <p:txBody>
          <a:bodyPr/>
          <a:lstStyle/>
          <a:p>
            <a:pPr>
              <a:buFontTx/>
              <a:buNone/>
            </a:pPr>
            <a:r>
              <a:rPr lang="en-US" altLang="en-US" sz="2400" dirty="0"/>
              <a:t>“We cannot give approval to this movement. We cannot prevent the Jews from going to Jerusalem—but we could never sanction it. The soil of Jerusalem, if it was not always sacred, has been sanctified by the life of Jesus Christ. As the head of the Church I cannot tell you anything different. The Jews have not recognized our Lord, therefore we cannot recognize the Jewish people … The Jewish religion was the foundation of our own; but it was superseded by the teachings of Christ, and we cannot concede it any further validity. The Jews who ought to have been the first to acknowledge Jesus Christ, have not done so to this day.”</a:t>
            </a:r>
          </a:p>
          <a:p>
            <a:pPr>
              <a:buFontTx/>
              <a:buNone/>
            </a:pPr>
            <a:endParaRPr lang="en-US" altLang="en-US" sz="800" dirty="0">
              <a:solidFill>
                <a:schemeClr val="tx2"/>
              </a:solidFill>
            </a:endParaRPr>
          </a:p>
          <a:p>
            <a:pPr>
              <a:buFontTx/>
              <a:buNone/>
            </a:pPr>
            <a:r>
              <a:rPr lang="en-US" altLang="en-US" sz="1800" dirty="0">
                <a:solidFill>
                  <a:schemeClr val="tx2"/>
                </a:solidFill>
              </a:rPr>
              <a:t>Source: Theodor Herzl, </a:t>
            </a:r>
            <a:r>
              <a:rPr lang="en-US" altLang="en-US" sz="1800" i="1" dirty="0">
                <a:solidFill>
                  <a:schemeClr val="tx2"/>
                </a:solidFill>
              </a:rPr>
              <a:t>Complete diaries</a:t>
            </a:r>
            <a:r>
              <a:rPr lang="en-US" altLang="en-US" sz="1800" dirty="0">
                <a:solidFill>
                  <a:schemeClr val="tx2"/>
                </a:solidFill>
              </a:rPr>
              <a:t> (New York: Herzl Press, 1960), pages 1602-1603.</a:t>
            </a:r>
          </a:p>
          <a:p>
            <a:endParaRPr lang="en-US" altLang="en-US" sz="2400" dirty="0"/>
          </a:p>
        </p:txBody>
      </p:sp>
    </p:spTree>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p:cNvSpPr>
            <a:spLocks noGrp="1"/>
          </p:cNvSpPr>
          <p:nvPr>
            <p:ph type="title"/>
          </p:nvPr>
        </p:nvSpPr>
        <p:spPr>
          <a:xfrm>
            <a:off x="0" y="0"/>
            <a:ext cx="7162800" cy="1600200"/>
          </a:xfrm>
        </p:spPr>
        <p:txBody>
          <a:bodyPr/>
          <a:lstStyle/>
          <a:p>
            <a:r>
              <a:rPr lang="en-US" altLang="en-US" sz="5800" b="1"/>
              <a:t>US Military Commitment to Israel</a:t>
            </a:r>
          </a:p>
        </p:txBody>
      </p:sp>
      <p:sp>
        <p:nvSpPr>
          <p:cNvPr id="120835" name="Content Placeholder 2"/>
          <p:cNvSpPr>
            <a:spLocks noGrp="1"/>
          </p:cNvSpPr>
          <p:nvPr>
            <p:ph idx="1"/>
          </p:nvPr>
        </p:nvSpPr>
        <p:spPr>
          <a:xfrm>
            <a:off x="0" y="1676400"/>
            <a:ext cx="5334000" cy="5181600"/>
          </a:xfrm>
        </p:spPr>
        <p:txBody>
          <a:bodyPr/>
          <a:lstStyle/>
          <a:p>
            <a:pPr>
              <a:defRPr/>
            </a:pPr>
            <a:r>
              <a:rPr lang="en-US" sz="1800" dirty="0"/>
              <a:t>The United States is currently involved in four major wars involving the security of Israel:</a:t>
            </a:r>
          </a:p>
          <a:p>
            <a:pPr>
              <a:buFontTx/>
              <a:buNone/>
              <a:defRPr/>
            </a:pPr>
            <a:r>
              <a:rPr lang="en-US" sz="1800" dirty="0">
                <a:solidFill>
                  <a:schemeClr val="tx2"/>
                </a:solidFill>
              </a:rPr>
              <a:t>(1) the war in Palestine-Israel since the late 1940s</a:t>
            </a:r>
          </a:p>
          <a:p>
            <a:pPr>
              <a:buFontTx/>
              <a:buNone/>
              <a:defRPr/>
            </a:pPr>
            <a:r>
              <a:rPr lang="en-US" sz="1800" dirty="0">
                <a:solidFill>
                  <a:schemeClr val="tx2"/>
                </a:solidFill>
              </a:rPr>
              <a:t>(2) the war in Afghanistan since the early 1980s</a:t>
            </a:r>
          </a:p>
          <a:p>
            <a:pPr>
              <a:buFontTx/>
              <a:buNone/>
              <a:defRPr/>
            </a:pPr>
            <a:r>
              <a:rPr lang="en-US" sz="1800" dirty="0">
                <a:solidFill>
                  <a:schemeClr val="tx2"/>
                </a:solidFill>
              </a:rPr>
              <a:t>(3) the war in Iraq since the early 1990s</a:t>
            </a:r>
          </a:p>
          <a:p>
            <a:pPr>
              <a:buFontTx/>
              <a:buNone/>
              <a:defRPr/>
            </a:pPr>
            <a:r>
              <a:rPr lang="en-US" sz="1800" dirty="0">
                <a:solidFill>
                  <a:schemeClr val="tx2"/>
                </a:solidFill>
              </a:rPr>
              <a:t>(4) the war on terrorism since September 11, 2001</a:t>
            </a:r>
          </a:p>
          <a:p>
            <a:pPr>
              <a:buFontTx/>
              <a:buNone/>
              <a:defRPr/>
            </a:pPr>
            <a:r>
              <a:rPr lang="en-US" sz="1800" dirty="0"/>
              <a:t>The United States is also involved in other conflicts (in Iran, Pakistan, Syria, Sudan, Lebanon) involving the security of Israel</a:t>
            </a:r>
          </a:p>
          <a:p>
            <a:pPr>
              <a:buFontTx/>
              <a:buNone/>
              <a:defRPr/>
            </a:pPr>
            <a:r>
              <a:rPr lang="en-US" sz="1800" b="1" dirty="0">
                <a:solidFill>
                  <a:schemeClr val="tx2"/>
                </a:solidFill>
              </a:rPr>
              <a:t>Without Israel’s security concerns and US commitment to Israel’s security, the United States would not be involved in all those wars and conflicts</a:t>
            </a:r>
          </a:p>
          <a:p>
            <a:pPr marL="0" indent="0">
              <a:buFontTx/>
              <a:buNone/>
              <a:defRPr/>
            </a:pPr>
            <a:r>
              <a:rPr lang="en-US" sz="1200" dirty="0">
                <a:solidFill>
                  <a:srgbClr val="FFFF00"/>
                </a:solidFill>
              </a:rPr>
              <a:t>In his book </a:t>
            </a:r>
            <a:r>
              <a:rPr lang="en-US" sz="1200" i="1" dirty="0">
                <a:solidFill>
                  <a:srgbClr val="FFFF00"/>
                </a:solidFill>
              </a:rPr>
              <a:t>Breaking Ranks</a:t>
            </a:r>
            <a:r>
              <a:rPr lang="en-US" sz="1200" dirty="0">
                <a:solidFill>
                  <a:srgbClr val="FFFF00"/>
                </a:solidFill>
              </a:rPr>
              <a:t>, Norman </a:t>
            </a:r>
            <a:r>
              <a:rPr lang="en-US" sz="1200" dirty="0" err="1">
                <a:solidFill>
                  <a:srgbClr val="FFFF00"/>
                </a:solidFill>
              </a:rPr>
              <a:t>Podhoretz</a:t>
            </a:r>
            <a:r>
              <a:rPr lang="en-US" sz="1200" dirty="0">
                <a:solidFill>
                  <a:srgbClr val="FFFF00"/>
                </a:solidFill>
              </a:rPr>
              <a:t> pinpoints the focus of the neoconservative branch of the Israel lobby: (1) “The inextricable connection between the survival of Israel and American military strength” (p. 351), and (2) therefore supporting Israel means supporting  “the [U.S.] defense appropriations out of which aid to Israel had to come” (p. 357).--</a:t>
            </a:r>
            <a:r>
              <a:rPr lang="en-US" sz="1200" dirty="0"/>
              <a:t>Norman </a:t>
            </a:r>
            <a:r>
              <a:rPr lang="en-US" sz="1200" dirty="0" err="1"/>
              <a:t>Podhoretz</a:t>
            </a:r>
            <a:r>
              <a:rPr lang="en-US" sz="1200" dirty="0"/>
              <a:t>, </a:t>
            </a:r>
            <a:r>
              <a:rPr lang="en-US" sz="1200" i="1" dirty="0">
                <a:solidFill>
                  <a:schemeClr val="tx2"/>
                </a:solidFill>
              </a:rPr>
              <a:t>Breaking Ranks: A political Memoir </a:t>
            </a:r>
            <a:r>
              <a:rPr lang="en-US" sz="1200" dirty="0"/>
              <a:t>(New York: Harper &amp; Row Publishers, 1979), pp. 351, 357.</a:t>
            </a:r>
          </a:p>
        </p:txBody>
      </p:sp>
      <p:sp>
        <p:nvSpPr>
          <p:cNvPr id="220164" name="TextBox 3"/>
          <p:cNvSpPr txBox="1">
            <a:spLocks noChangeArrowheads="1"/>
          </p:cNvSpPr>
          <p:nvPr/>
        </p:nvSpPr>
        <p:spPr bwMode="auto">
          <a:xfrm>
            <a:off x="5486400" y="1828800"/>
            <a:ext cx="36576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b="1" dirty="0">
                <a:solidFill>
                  <a:schemeClr val="tx2"/>
                </a:solidFill>
              </a:rPr>
              <a:t>“The U.S. defense budget has more than doubled since the September 11, 2001, attacks on New York and Washington and the 2003 invasion of Iraq.”</a:t>
            </a:r>
            <a:r>
              <a:rPr lang="en-US" altLang="en-US" sz="1200" b="1" dirty="0">
                <a:solidFill>
                  <a:schemeClr val="tx2"/>
                </a:solidFill>
              </a:rPr>
              <a:t>  </a:t>
            </a:r>
            <a:r>
              <a:rPr lang="en-US" altLang="en-US" sz="1200" dirty="0"/>
              <a:t>CNN, 5/10/2010, “Gates: Pentagon must cut overhead, restrain spending,” http://www.cnn.com/2010/POLITICS/05/09/gates.defense/index.html?hpt=T2</a:t>
            </a:r>
          </a:p>
        </p:txBody>
      </p:sp>
      <p:cxnSp>
        <p:nvCxnSpPr>
          <p:cNvPr id="220165" name="Straight Connector 5"/>
          <p:cNvCxnSpPr>
            <a:cxnSpLocks noChangeShapeType="1"/>
          </p:cNvCxnSpPr>
          <p:nvPr/>
        </p:nvCxnSpPr>
        <p:spPr bwMode="auto">
          <a:xfrm rot="5400000">
            <a:off x="4648200" y="2590800"/>
            <a:ext cx="152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0166" name="Straight Connector 7"/>
          <p:cNvCxnSpPr>
            <a:cxnSpLocks noChangeShapeType="1"/>
          </p:cNvCxnSpPr>
          <p:nvPr/>
        </p:nvCxnSpPr>
        <p:spPr bwMode="auto">
          <a:xfrm>
            <a:off x="5410200" y="1828800"/>
            <a:ext cx="3733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0167" name="Straight Connector 9"/>
          <p:cNvCxnSpPr>
            <a:cxnSpLocks noChangeShapeType="1"/>
          </p:cNvCxnSpPr>
          <p:nvPr/>
        </p:nvCxnSpPr>
        <p:spPr bwMode="auto">
          <a:xfrm>
            <a:off x="5410200" y="3352800"/>
            <a:ext cx="3733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0168" name="Straight Connector 11"/>
          <p:cNvCxnSpPr>
            <a:cxnSpLocks noChangeShapeType="1"/>
          </p:cNvCxnSpPr>
          <p:nvPr/>
        </p:nvCxnSpPr>
        <p:spPr bwMode="auto">
          <a:xfrm rot="5400000" flipH="1" flipV="1">
            <a:off x="6362700" y="2628900"/>
            <a:ext cx="76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0169" name="Rectangle 9"/>
          <p:cNvSpPr>
            <a:spLocks noChangeArrowheads="1"/>
          </p:cNvSpPr>
          <p:nvPr/>
        </p:nvSpPr>
        <p:spPr bwMode="auto">
          <a:xfrm>
            <a:off x="5410200" y="3352800"/>
            <a:ext cx="3733800"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b="1" dirty="0">
                <a:solidFill>
                  <a:schemeClr val="tx2"/>
                </a:solidFill>
              </a:rPr>
              <a:t>Obama authorizes $205 million for Iron Dome:</a:t>
            </a:r>
          </a:p>
          <a:p>
            <a:pPr eaLnBrk="1" hangingPunct="1">
              <a:spcBef>
                <a:spcPct val="0"/>
              </a:spcBef>
              <a:buFontTx/>
              <a:buNone/>
            </a:pPr>
            <a:r>
              <a:rPr lang="en-US" altLang="en-US" sz="1200" dirty="0"/>
              <a:t>WASHINGTON (JTA) -- The Obama administration authorized $205 million to allow Israel to complete its Iron Dome short-range missile defense system… A senior administration official set the figure at $205 million and said it was over and above the $3 billion that the United States annually allocates to Israel in defense assistance… </a:t>
            </a:r>
            <a:r>
              <a:rPr lang="en-US" altLang="en-US" sz="1200" dirty="0">
                <a:solidFill>
                  <a:schemeClr val="tx2"/>
                </a:solidFill>
              </a:rPr>
              <a:t>JTA, 5/13/2010, </a:t>
            </a:r>
            <a:r>
              <a:rPr lang="en-US" altLang="en-US" sz="800" dirty="0">
                <a:hlinkClick r:id="rId2"/>
              </a:rPr>
              <a:t>http://www.jta.org/news/article/2010/05/13/2394806/obama-authorizes-205-million-for-iron-dome</a:t>
            </a:r>
            <a:r>
              <a:rPr lang="en-US" altLang="en-US" sz="800" dirty="0"/>
              <a:t> </a:t>
            </a:r>
          </a:p>
          <a:p>
            <a:pPr eaLnBrk="1" hangingPunct="1">
              <a:spcBef>
                <a:spcPct val="0"/>
              </a:spcBef>
              <a:buFontTx/>
              <a:buNone/>
            </a:pPr>
            <a:endParaRPr lang="en-US" altLang="en-US" sz="1600" dirty="0"/>
          </a:p>
          <a:p>
            <a:pPr eaLnBrk="1" hangingPunct="1">
              <a:spcBef>
                <a:spcPct val="0"/>
              </a:spcBef>
              <a:buFontTx/>
              <a:buNone/>
            </a:pPr>
            <a:r>
              <a:rPr lang="en-US" altLang="en-US" sz="1400" dirty="0"/>
              <a:t>“By a 410-4 margin, the House of Representatives on Thursday overwhelmingly backed President Obama's request for $205 million for Israel's Iron Dome missile defense program.” AIPAC, 5/21/2010, </a:t>
            </a:r>
            <a:r>
              <a:rPr lang="en-US" altLang="en-US" sz="1400" dirty="0">
                <a:hlinkClick r:id="rId3"/>
              </a:rPr>
              <a:t>http://www.aipac.org/</a:t>
            </a:r>
            <a:r>
              <a:rPr lang="en-US" altLang="en-US" sz="1400" dirty="0"/>
              <a:t>     </a:t>
            </a:r>
          </a:p>
        </p:txBody>
      </p:sp>
      <p:cxnSp>
        <p:nvCxnSpPr>
          <p:cNvPr id="220170" name="Straight Connector 14"/>
          <p:cNvCxnSpPr>
            <a:cxnSpLocks noChangeShapeType="1"/>
          </p:cNvCxnSpPr>
          <p:nvPr/>
        </p:nvCxnSpPr>
        <p:spPr bwMode="auto">
          <a:xfrm rot="5400000">
            <a:off x="3657600" y="5105400"/>
            <a:ext cx="3505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0171" name="Straight Connector 12"/>
          <p:cNvCxnSpPr>
            <a:cxnSpLocks noChangeShapeType="1"/>
          </p:cNvCxnSpPr>
          <p:nvPr/>
        </p:nvCxnSpPr>
        <p:spPr bwMode="auto">
          <a:xfrm>
            <a:off x="0" y="5638800"/>
            <a:ext cx="5410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20172" name="TextBox 11"/>
          <p:cNvSpPr txBox="1">
            <a:spLocks noChangeArrowheads="1"/>
          </p:cNvSpPr>
          <p:nvPr/>
        </p:nvSpPr>
        <p:spPr bwMode="auto">
          <a:xfrm>
            <a:off x="7086600" y="0"/>
            <a:ext cx="205740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a:t>
            </a:r>
            <a:r>
              <a:rPr lang="en-US" altLang="en-US" sz="1400" b="1" dirty="0">
                <a:solidFill>
                  <a:schemeClr val="tx2"/>
                </a:solidFill>
              </a:rPr>
              <a:t>We will continue to shield Israel, militarily and diplomatically, U.S. official [U.S. ambassador to the United Nations Susan Rice] says</a:t>
            </a:r>
            <a:r>
              <a:rPr lang="en-US" altLang="en-US" sz="1400" dirty="0"/>
              <a:t>"--</a:t>
            </a:r>
            <a:r>
              <a:rPr lang="en-US" altLang="en-US" sz="1400" dirty="0" err="1"/>
              <a:t>Haaretz</a:t>
            </a:r>
            <a:r>
              <a:rPr lang="en-US" altLang="en-US" sz="1400" dirty="0"/>
              <a:t>, 7/15/2010</a:t>
            </a:r>
            <a:r>
              <a:rPr lang="en-US" altLang="en-US" sz="200" dirty="0"/>
              <a:t>, http://www.haaretz.com/news/diplomacy-defense/we-will-continue-to-shield-israel-militarily-and-diplomatically-u-s-official-says-1.302208</a:t>
            </a:r>
          </a:p>
        </p:txBody>
      </p:sp>
      <p:cxnSp>
        <p:nvCxnSpPr>
          <p:cNvPr id="220173" name="Straight Connector 13"/>
          <p:cNvCxnSpPr>
            <a:cxnSpLocks noChangeShapeType="1"/>
          </p:cNvCxnSpPr>
          <p:nvPr/>
        </p:nvCxnSpPr>
        <p:spPr bwMode="auto">
          <a:xfrm rot="5400000">
            <a:off x="6172200" y="914400"/>
            <a:ext cx="1828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itle 1"/>
          <p:cNvSpPr>
            <a:spLocks noGrp="1"/>
          </p:cNvSpPr>
          <p:nvPr>
            <p:ph type="title"/>
          </p:nvPr>
        </p:nvSpPr>
        <p:spPr>
          <a:xfrm>
            <a:off x="0" y="0"/>
            <a:ext cx="9144000" cy="2209800"/>
          </a:xfrm>
        </p:spPr>
        <p:txBody>
          <a:bodyPr/>
          <a:lstStyle/>
          <a:p>
            <a:r>
              <a:rPr lang="en-US" altLang="en-US" sz="7200" b="1"/>
              <a:t>U.S. Deploys Radar, Troops To Israel</a:t>
            </a:r>
          </a:p>
        </p:txBody>
      </p:sp>
      <p:sp>
        <p:nvSpPr>
          <p:cNvPr id="221187" name="Content Placeholder 2"/>
          <p:cNvSpPr>
            <a:spLocks noGrp="1"/>
          </p:cNvSpPr>
          <p:nvPr>
            <p:ph idx="1"/>
          </p:nvPr>
        </p:nvSpPr>
        <p:spPr>
          <a:xfrm>
            <a:off x="0" y="2286000"/>
            <a:ext cx="3733800" cy="4572000"/>
          </a:xfrm>
        </p:spPr>
        <p:txBody>
          <a:bodyPr/>
          <a:lstStyle/>
          <a:p>
            <a:r>
              <a:rPr lang="en-US" altLang="en-US" sz="2400" dirty="0"/>
              <a:t>“U.S. European Command (EUCOM) has deployed to Israel a high-powered X-band radar and the supporting people and equipment needed for coordinated defense against Iranian missile attack, marking the first permanent U.S. military presence on Israeli soil. </a:t>
            </a:r>
            <a:r>
              <a:rPr lang="en-US" altLang="en-US" sz="200" dirty="0"/>
              <a:t>Gayle s. </a:t>
            </a:r>
            <a:r>
              <a:rPr lang="en-US" altLang="en-US" sz="200" dirty="0" err="1"/>
              <a:t>Putrich</a:t>
            </a:r>
            <a:r>
              <a:rPr lang="en-US" altLang="en-US" sz="200" dirty="0"/>
              <a:t>, “U.S. Deploys Radar, Troops To Israel,” </a:t>
            </a:r>
            <a:r>
              <a:rPr lang="en-US" altLang="en-US" sz="1800" i="1" dirty="0"/>
              <a:t>Defense News</a:t>
            </a:r>
            <a:r>
              <a:rPr lang="en-US" altLang="en-US" sz="1800" dirty="0"/>
              <a:t>, 9/26/2008</a:t>
            </a:r>
            <a:r>
              <a:rPr lang="en-US" altLang="en-US" sz="200" dirty="0"/>
              <a:t>,</a:t>
            </a:r>
            <a:r>
              <a:rPr lang="en-US" altLang="en-US" dirty="0"/>
              <a:t> </a:t>
            </a:r>
            <a:r>
              <a:rPr lang="en-US" altLang="en-US" sz="200" dirty="0"/>
              <a:t>http://www.defensenews.com/story.php?i=3744319&amp;c=MID&amp;s=LAN</a:t>
            </a:r>
          </a:p>
        </p:txBody>
      </p:sp>
      <p:pic>
        <p:nvPicPr>
          <p:cNvPr id="221188" name="Picture 2" descr="http://www.defensenews.com/pgf/stories19/dfn_xband0926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0325" y="2286000"/>
            <a:ext cx="52736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89" name="Rectangle 4"/>
          <p:cNvSpPr>
            <a:spLocks noChangeArrowheads="1"/>
          </p:cNvSpPr>
          <p:nvPr/>
        </p:nvSpPr>
        <p:spPr bwMode="auto">
          <a:xfrm>
            <a:off x="3962400" y="5934075"/>
            <a:ext cx="5181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a:t>More than a dozen aircraft were required to transport an AN/TPY-2 X-band radar to Israel. (U.S. Missile Defense Agency) </a:t>
            </a:r>
          </a:p>
        </p:txBody>
      </p:sp>
    </p:spTree>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itle 1"/>
          <p:cNvSpPr>
            <a:spLocks noGrp="1"/>
          </p:cNvSpPr>
          <p:nvPr>
            <p:ph type="title"/>
          </p:nvPr>
        </p:nvSpPr>
        <p:spPr>
          <a:xfrm>
            <a:off x="0" y="0"/>
            <a:ext cx="9144000" cy="1828800"/>
          </a:xfrm>
        </p:spPr>
        <p:txBody>
          <a:bodyPr/>
          <a:lstStyle/>
          <a:p>
            <a:r>
              <a:rPr lang="en-US" altLang="en-US" sz="4800" b="1"/>
              <a:t>Text of U.S.-Israel agreement to end Gaza arms smuggling</a:t>
            </a:r>
            <a:br>
              <a:rPr lang="en-US" altLang="en-US" sz="4800" b="1"/>
            </a:br>
            <a:r>
              <a:rPr lang="en-US" altLang="en-US" sz="2800"/>
              <a:t>Haaretz, 1/17/2009</a:t>
            </a:r>
            <a:r>
              <a:rPr lang="en-US" altLang="en-US" sz="1000"/>
              <a:t>, http://www.haaretz.com/hasen/spages/1056175.html</a:t>
            </a:r>
            <a:br>
              <a:rPr lang="en-US" altLang="en-US" sz="1000"/>
            </a:br>
            <a:r>
              <a:rPr lang="en-US" altLang="en-US" sz="1000"/>
              <a:t> </a:t>
            </a:r>
          </a:p>
        </p:txBody>
      </p:sp>
      <p:sp>
        <p:nvSpPr>
          <p:cNvPr id="222211" name="Content Placeholder 2"/>
          <p:cNvSpPr>
            <a:spLocks noGrp="1"/>
          </p:cNvSpPr>
          <p:nvPr>
            <p:ph idx="1"/>
          </p:nvPr>
        </p:nvSpPr>
        <p:spPr>
          <a:xfrm>
            <a:off x="0" y="1828800"/>
            <a:ext cx="9144000" cy="4191000"/>
          </a:xfrm>
        </p:spPr>
        <p:txBody>
          <a:bodyPr/>
          <a:lstStyle/>
          <a:p>
            <a:r>
              <a:rPr lang="en-US" altLang="en-US" sz="100" dirty="0"/>
              <a:t>Recalling the steadfast commitment of the United States to Israel's security, including secure, defensible borders, and to preserve and strengthen Israel's capability to deter and defend itself, by itself, against any threat or possible combination of threats; </a:t>
            </a:r>
            <a:br>
              <a:rPr lang="en-US" altLang="en-US" sz="100" dirty="0"/>
            </a:br>
            <a:br>
              <a:rPr lang="en-US" altLang="en-US" sz="100" dirty="0"/>
            </a:br>
            <a:r>
              <a:rPr lang="en-US" altLang="en-US" sz="100" dirty="0"/>
              <a:t>Reaffirming that such commitment is reflected in the security, military and intelligence cooperation between the United States and Israel, the Strategic Dialogue between them, and the level and kind of assistance provided by the United States to Israel;</a:t>
            </a:r>
          </a:p>
          <a:p>
            <a:r>
              <a:rPr lang="en-US" altLang="en-US" sz="100" dirty="0"/>
              <a:t>Taking note of the efforts of Egyptian President Mubarak, particularly the recognition that securing Gaza's border is indispensable to realizing a durable and sustainable end to fighting in Gaza; </a:t>
            </a:r>
            <a:br>
              <a:rPr lang="en-US" altLang="en-US" sz="100" dirty="0"/>
            </a:br>
            <a:br>
              <a:rPr lang="en-US" altLang="en-US" sz="100" dirty="0"/>
            </a:br>
            <a:r>
              <a:rPr lang="en-US" altLang="en-US" sz="100" dirty="0"/>
              <a:t>Unequivocally condemning all acts, methods, and practices of terrorism as unjustifiable, wherever and by whomever committed and whatever the motivation, in particular, the recent rocket and mortar attacks and other hostile activity perpetrated against Israel from Gaza by terrorist organizations; </a:t>
            </a:r>
            <a:br>
              <a:rPr lang="en-US" altLang="en-US" sz="100" dirty="0"/>
            </a:br>
            <a:br>
              <a:rPr lang="en-US" altLang="en-US" sz="100" dirty="0"/>
            </a:br>
            <a:r>
              <a:rPr lang="en-US" altLang="en-US" sz="100" dirty="0"/>
              <a:t>Recognizing that suppression of acts of international terrorism, including denying the provision of arms and related materiel to terrorist organizations, is an essential element for the maintenance of international peace and security; </a:t>
            </a:r>
            <a:br>
              <a:rPr lang="en-US" altLang="en-US" sz="100" dirty="0"/>
            </a:br>
            <a:br>
              <a:rPr lang="en-US" altLang="en-US" sz="100" dirty="0"/>
            </a:br>
            <a:r>
              <a:rPr lang="en-US" altLang="en-US" sz="100" dirty="0"/>
              <a:t>Recognizing that the acquisition and use of arms and related materiel by terrorists against Israel were the direct causes of recent hostilities; </a:t>
            </a:r>
            <a:br>
              <a:rPr lang="en-US" altLang="en-US" sz="100" dirty="0"/>
            </a:br>
            <a:br>
              <a:rPr lang="en-US" altLang="en-US" sz="100" dirty="0"/>
            </a:br>
            <a:r>
              <a:rPr lang="en-US" altLang="en-US" sz="100" dirty="0"/>
              <a:t>Recognizing the threat to Israel of hostile and terrorist activity from Gaza, including weapons smuggling and the build-up of terrorist capabilities, weapons and infrastructure; and understanding that Israel, like all nations, enjoys the inherent right of self defense, including the right to defend itself against terrorism through appropriate action; </a:t>
            </a:r>
            <a:br>
              <a:rPr lang="en-US" altLang="en-US" sz="100" dirty="0"/>
            </a:br>
            <a:br>
              <a:rPr lang="en-US" altLang="en-US" sz="100" dirty="0"/>
            </a:br>
            <a:r>
              <a:rPr lang="en-US" altLang="en-US" sz="100" dirty="0"/>
              <a:t>Desiring to improve bilateral, regional and multilateral efforts to prevent the provision of arms and related materiel to terrorist organizations, particularly those currently operating in the Gaza Strip, such as Hamas; </a:t>
            </a:r>
            <a:br>
              <a:rPr lang="en-US" altLang="en-US" sz="100" dirty="0"/>
            </a:br>
            <a:br>
              <a:rPr lang="en-US" altLang="en-US" sz="100" dirty="0"/>
            </a:br>
            <a:r>
              <a:rPr lang="en-US" altLang="en-US" sz="100" dirty="0"/>
              <a:t>Recognizing that achieving and maintaining a durable and sustainable cessation of hostilities is dependent upon prevention of smuggling and re-supply of weapons into Gaza for Hamas, a terrorist organization, and other terrorist groups, and affirming that Gaza should not be used as a base from which Israel may be attacked; </a:t>
            </a:r>
            <a:br>
              <a:rPr lang="en-US" altLang="en-US" sz="100" dirty="0"/>
            </a:br>
            <a:br>
              <a:rPr lang="en-US" altLang="en-US" sz="100" dirty="0"/>
            </a:br>
            <a:r>
              <a:rPr lang="en-US" altLang="en-US" sz="100" dirty="0"/>
              <a:t>Recognizing also that combating weapons and explosives supply to Gaza is a multi-dimensional, results-oriented effort with a regional focus and international components working in parallel, and that this is a priority of the United States? and </a:t>
            </a:r>
            <a:r>
              <a:rPr lang="en-US" altLang="en-US" sz="100" dirty="0" err="1"/>
              <a:t>Israel?s</a:t>
            </a:r>
            <a:r>
              <a:rPr lang="en-US" altLang="en-US" sz="100" dirty="0"/>
              <a:t> efforts, independently and with each other, to ensure a durable and sustainable end to hostilities; </a:t>
            </a:r>
            <a:br>
              <a:rPr lang="en-US" altLang="en-US" sz="100" dirty="0"/>
            </a:br>
            <a:br>
              <a:rPr lang="en-US" altLang="en-US" sz="100" dirty="0"/>
            </a:br>
            <a:r>
              <a:rPr lang="en-US" altLang="en-US" sz="100" dirty="0"/>
              <a:t>Recognizing further the crucial need for the unimpeded, safe and secure provision of humanitarian assistance to the residents of Gaza; </a:t>
            </a:r>
            <a:br>
              <a:rPr lang="en-US" altLang="en-US" sz="100" dirty="0"/>
            </a:br>
            <a:br>
              <a:rPr lang="en-US" altLang="en-US" sz="100" dirty="0"/>
            </a:br>
            <a:r>
              <a:rPr lang="en-US" altLang="en-US" sz="100" dirty="0"/>
              <a:t>Intending to work with international partners to ensure the enforcement of relevant United Nations Security Council Resolutions on counterterrorism in relation to terrorist activity in Gaza;</a:t>
            </a:r>
          </a:p>
          <a:p>
            <a:r>
              <a:rPr lang="en-US" altLang="en-US" sz="100" dirty="0"/>
              <a:t>Have reached the following understandings: </a:t>
            </a:r>
            <a:br>
              <a:rPr lang="en-US" altLang="en-US" sz="100" dirty="0"/>
            </a:br>
            <a:r>
              <a:rPr lang="en-US" altLang="en-US" sz="100" dirty="0"/>
              <a:t>1. The Parties will work cooperatively with neighbors and in parallel with others in the international community to prevent the supply of arms and related materiel to terrorist organizations that threaten either party, </a:t>
            </a:r>
            <a:r>
              <a:rPr lang="en-US" altLang="en-US" sz="100" dirty="0">
                <a:solidFill>
                  <a:schemeClr val="tx2"/>
                </a:solidFill>
              </a:rPr>
              <a:t>with a particular focus on the supply of arms, related materiel and explosives into Gaza to Hamas and other terrorist organizations</a:t>
            </a:r>
            <a:r>
              <a:rPr lang="en-US" altLang="en-US" sz="100" dirty="0"/>
              <a:t>. </a:t>
            </a:r>
            <a:br>
              <a:rPr lang="en-US" altLang="en-US" sz="100" dirty="0"/>
            </a:br>
            <a:br>
              <a:rPr lang="en-US" altLang="en-US" sz="200" dirty="0"/>
            </a:br>
            <a:r>
              <a:rPr lang="en-US" altLang="en-US" sz="200" dirty="0"/>
              <a:t>2. The United States will work with regional and </a:t>
            </a:r>
            <a:r>
              <a:rPr lang="en-US" altLang="en-US" sz="200" dirty="0">
                <a:solidFill>
                  <a:schemeClr val="tx2"/>
                </a:solidFill>
              </a:rPr>
              <a:t>NATO</a:t>
            </a:r>
            <a:r>
              <a:rPr lang="en-US" altLang="en-US" sz="200" dirty="0"/>
              <a:t> partners to address the problem of the supply of arms and related materiel and weapons transfers and shipments to Hamas and other terrorist organizations in Gaza, including through the Mediterranean, Gulf of Aden, Red Sea and eastern Africa, through improvements in existing arrangements or the launching of new initiatives to increase the effectiveness of those arrangements as they relate to the prevention of weapons smuggling to Gaza. Among the tools that will be pursued are: </a:t>
            </a:r>
            <a:br>
              <a:rPr lang="en-US" altLang="en-US" sz="200" dirty="0"/>
            </a:br>
            <a:r>
              <a:rPr lang="en-US" altLang="en-US" sz="1800" dirty="0"/>
              <a:t>· </a:t>
            </a:r>
            <a:r>
              <a:rPr lang="en-US" altLang="en-US" sz="2800" dirty="0">
                <a:solidFill>
                  <a:schemeClr val="tx2"/>
                </a:solidFill>
              </a:rPr>
              <a:t>Enhanced U.S. security and intelligence cooperation with regional governments on actions to prevent weapons and explosives flows to Gaza that originate in or transit their territories; </a:t>
            </a:r>
            <a:r>
              <a:rPr lang="en-US" altLang="en-US" sz="2800" b="1" dirty="0">
                <a:solidFill>
                  <a:schemeClr val="tx2"/>
                </a:solidFill>
              </a:rPr>
              <a:t>including through the involvement of relevant components of the U.S. Government, such as U.S. Central Command, U.S. European Command, U.S. Africa Command, and U.S. Special Operations Command</a:t>
            </a:r>
            <a:r>
              <a:rPr lang="en-US" altLang="en-US" sz="2800" dirty="0"/>
              <a:t>. </a:t>
            </a:r>
            <a:br>
              <a:rPr lang="en-US" altLang="en-US" sz="100" dirty="0"/>
            </a:br>
            <a:r>
              <a:rPr lang="en-US" altLang="en-US" sz="100" dirty="0"/>
              <a:t>· Enhanced intelligence fusion with key international and coalition naval forces and other appropriate entities to address weapons supply to Gaza; </a:t>
            </a:r>
            <a:br>
              <a:rPr lang="en-US" altLang="en-US" sz="100" dirty="0"/>
            </a:br>
            <a:br>
              <a:rPr lang="en-US" altLang="en-US" sz="100" dirty="0"/>
            </a:br>
            <a:r>
              <a:rPr lang="en-US" altLang="en-US" sz="100" dirty="0"/>
              <a:t>· Enhancement of the existing international sanctions and enforcement mechanisms against provision of material support to Hamas and other terrorist organizations, including through an international response to those states, such as Iran, who are determined to be sources of weapons and explosives supply to Gaza. </a:t>
            </a:r>
            <a:br>
              <a:rPr lang="en-US" altLang="en-US" sz="100" dirty="0"/>
            </a:br>
            <a:br>
              <a:rPr lang="en-US" altLang="en-US" sz="100" dirty="0"/>
            </a:br>
            <a:r>
              <a:rPr lang="en-US" altLang="en-US" sz="100" dirty="0"/>
              <a:t>3. The United States and Israel will assist each other in these efforts through enhanced sharing of information and intelligence that would assist in identifying the origin and routing of weapons being supplied to terrorist organizations in Gaza. </a:t>
            </a:r>
            <a:br>
              <a:rPr lang="en-US" altLang="en-US" sz="100" dirty="0"/>
            </a:br>
            <a:br>
              <a:rPr lang="en-US" altLang="en-US" sz="100" dirty="0"/>
            </a:br>
            <a:r>
              <a:rPr lang="en-US" altLang="en-US" sz="100" dirty="0"/>
              <a:t>4. The United States will accelerate its efforts to provide logistical and technical assistance and to train and equip regional security forces in counter-smuggling tactics, working towards augmenting its existing assistance programs. </a:t>
            </a:r>
            <a:br>
              <a:rPr lang="en-US" altLang="en-US" sz="100" dirty="0"/>
            </a:br>
            <a:br>
              <a:rPr lang="en-US" altLang="en-US" sz="100" dirty="0"/>
            </a:br>
            <a:r>
              <a:rPr lang="en-US" altLang="en-US" sz="100" dirty="0"/>
              <a:t>5. The United States will consult and work with its regional partners on expanding international assistance programs to affected communities in order to provide an alternative income/employment to those formerly involved in smuggling. </a:t>
            </a:r>
            <a:br>
              <a:rPr lang="en-US" altLang="en-US" sz="100" dirty="0"/>
            </a:br>
            <a:br>
              <a:rPr lang="en-US" altLang="en-US" sz="100" dirty="0"/>
            </a:br>
            <a:r>
              <a:rPr lang="en-US" altLang="en-US" sz="100" dirty="0"/>
              <a:t>6. The Parties will establish mechanisms as appropriate for military and intelligence cooperation to share intelligence information and to monitor implementation of the steps undertaken in the context of this Memorandum of Understanding and to recommend additional measures to advance the goals of this Memorandum of Understanding. In so far as military cooperation is concerned, the relevant mechanism will be the United States-Israel Joint Counterterrorism Group, the annual Military to Military discussion, and the Joint Political Military Group. </a:t>
            </a:r>
            <a:br>
              <a:rPr lang="en-US" altLang="en-US" sz="100" dirty="0"/>
            </a:br>
            <a:br>
              <a:rPr lang="en-US" altLang="en-US" sz="100" dirty="0"/>
            </a:br>
            <a:r>
              <a:rPr lang="en-US" altLang="en-US" sz="100" dirty="0"/>
              <a:t>7. This Memorandum of Understanding of ongoing political commitments between the Parties will be subject to the laws and regulations of the respective parties, as applicable, including those governing the availability of funds and the sharing of information and intelligence </a:t>
            </a:r>
          </a:p>
        </p:txBody>
      </p:sp>
      <p:sp>
        <p:nvSpPr>
          <p:cNvPr id="222212" name="Rectangle 3"/>
          <p:cNvSpPr>
            <a:spLocks noChangeArrowheads="1"/>
          </p:cNvSpPr>
          <p:nvPr/>
        </p:nvSpPr>
        <p:spPr bwMode="auto">
          <a:xfrm>
            <a:off x="0" y="5934075"/>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600" b="1">
                <a:solidFill>
                  <a:schemeClr val="tx2"/>
                </a:solidFill>
              </a:rPr>
              <a:t>Gazans cut through Egypt's border barrier:</a:t>
            </a:r>
          </a:p>
          <a:p>
            <a:pPr eaLnBrk="1" hangingPunct="1">
              <a:spcBef>
                <a:spcPct val="0"/>
              </a:spcBef>
              <a:buFontTx/>
              <a:buNone/>
            </a:pPr>
            <a:r>
              <a:rPr lang="en-US" altLang="en-US" sz="1800">
                <a:hlinkClick r:id="rId2"/>
              </a:rPr>
              <a:t>http://news.bbc.co.uk/2/hi/middle_east/8664316.stm</a:t>
            </a:r>
            <a:r>
              <a:rPr lang="en-US" altLang="en-US" sz="1800"/>
              <a:t> </a:t>
            </a:r>
          </a:p>
        </p:txBody>
      </p:sp>
      <p:cxnSp>
        <p:nvCxnSpPr>
          <p:cNvPr id="222213" name="Straight Connector 5"/>
          <p:cNvCxnSpPr>
            <a:cxnSpLocks noChangeShapeType="1"/>
          </p:cNvCxnSpPr>
          <p:nvPr/>
        </p:nvCxnSpPr>
        <p:spPr bwMode="auto">
          <a:xfrm>
            <a:off x="0" y="6019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itle 1"/>
          <p:cNvSpPr>
            <a:spLocks noGrp="1"/>
          </p:cNvSpPr>
          <p:nvPr>
            <p:ph type="title"/>
          </p:nvPr>
        </p:nvSpPr>
        <p:spPr>
          <a:xfrm>
            <a:off x="0" y="0"/>
            <a:ext cx="9144000" cy="609600"/>
          </a:xfrm>
        </p:spPr>
        <p:txBody>
          <a:bodyPr/>
          <a:lstStyle/>
          <a:p>
            <a:r>
              <a:rPr lang="en-US" altLang="en-US" sz="3200" b="1"/>
              <a:t>The Financial Cost of Israel to the United States </a:t>
            </a:r>
          </a:p>
        </p:txBody>
      </p:sp>
      <p:sp>
        <p:nvSpPr>
          <p:cNvPr id="223235" name="TextBox 3"/>
          <p:cNvSpPr txBox="1">
            <a:spLocks noChangeArrowheads="1"/>
          </p:cNvSpPr>
          <p:nvPr/>
        </p:nvSpPr>
        <p:spPr bwMode="auto">
          <a:xfrm>
            <a:off x="0" y="609600"/>
            <a:ext cx="9144000" cy="626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t>Thomas Stauffer, a consulting economist in Washington, estimates that </a:t>
            </a:r>
            <a:r>
              <a:rPr lang="en-US" altLang="en-US" sz="1600" b="1" dirty="0">
                <a:solidFill>
                  <a:schemeClr val="tx2"/>
                </a:solidFill>
              </a:rPr>
              <a:t>between 1973 and 2002 Israel has cost the United States about $1.6 trillion</a:t>
            </a:r>
            <a:r>
              <a:rPr lang="en-US" altLang="en-US" sz="1600" dirty="0"/>
              <a:t>.---David Francis, “Economist tallies swelling cost of Israel to US,”</a:t>
            </a:r>
            <a:r>
              <a:rPr lang="en-US" altLang="en-US" sz="1600" b="1" dirty="0"/>
              <a:t> </a:t>
            </a:r>
            <a:r>
              <a:rPr lang="en-US" altLang="en-US" sz="1600" i="1" dirty="0">
                <a:solidFill>
                  <a:schemeClr val="tx2"/>
                </a:solidFill>
              </a:rPr>
              <a:t>The Christian Science Monitor</a:t>
            </a:r>
            <a:r>
              <a:rPr lang="en-US" altLang="en-US" sz="1600" dirty="0">
                <a:solidFill>
                  <a:schemeClr val="tx2"/>
                </a:solidFill>
              </a:rPr>
              <a:t>, 12/9/2002, </a:t>
            </a:r>
            <a:r>
              <a:rPr lang="en-US" altLang="en-US" sz="1600" dirty="0">
                <a:hlinkClick r:id="rId2"/>
              </a:rPr>
              <a:t>http://www.csmonitor.com/2002/1209/p16s01-wmgn.html</a:t>
            </a:r>
            <a:endParaRPr lang="en-US" altLang="en-US" sz="1600" dirty="0"/>
          </a:p>
          <a:p>
            <a:pPr eaLnBrk="1" hangingPunct="1">
              <a:spcBef>
                <a:spcPct val="0"/>
              </a:spcBef>
              <a:buFontTx/>
              <a:buNone/>
            </a:pPr>
            <a:endParaRPr lang="en-US" altLang="en-US" sz="800" dirty="0"/>
          </a:p>
          <a:p>
            <a:pPr eaLnBrk="1" hangingPunct="1">
              <a:spcBef>
                <a:spcPct val="0"/>
              </a:spcBef>
              <a:buFontTx/>
              <a:buNone/>
            </a:pPr>
            <a:r>
              <a:rPr lang="en-US" altLang="en-US" sz="1600" b="1" dirty="0"/>
              <a:t>“A Conservative Estimate of Total </a:t>
            </a:r>
            <a:r>
              <a:rPr lang="en-US" altLang="en-US" sz="1600" b="1" dirty="0">
                <a:solidFill>
                  <a:schemeClr val="tx2"/>
                </a:solidFill>
              </a:rPr>
              <a:t>Direct U.S. Aid </a:t>
            </a:r>
            <a:r>
              <a:rPr lang="en-US" altLang="en-US" sz="1600" b="1" dirty="0"/>
              <a:t>to Israel: Almost $114 Billion,” </a:t>
            </a:r>
            <a:r>
              <a:rPr lang="en-US" altLang="en-US" sz="1600" i="1" dirty="0"/>
              <a:t>Washington Report on Middle East Affairs</a:t>
            </a:r>
            <a:r>
              <a:rPr lang="en-US" altLang="en-US" sz="1600" dirty="0"/>
              <a:t>, November 2008, pages 10-11, [“It must be emphasized that this analysis is a conservative, defensible accounting of U.S. </a:t>
            </a:r>
            <a:r>
              <a:rPr lang="en-US" altLang="en-US" sz="1600" b="1" dirty="0">
                <a:solidFill>
                  <a:schemeClr val="tx2"/>
                </a:solidFill>
              </a:rPr>
              <a:t>direct aid </a:t>
            </a:r>
            <a:r>
              <a:rPr lang="en-US" altLang="en-US" sz="1600" dirty="0"/>
              <a:t>to Israel, </a:t>
            </a:r>
            <a:r>
              <a:rPr lang="en-US" altLang="en-US" sz="1600" dirty="0">
                <a:solidFill>
                  <a:schemeClr val="tx2"/>
                </a:solidFill>
              </a:rPr>
              <a:t>NOT of Israel’s cost to the U.S</a:t>
            </a:r>
            <a:r>
              <a:rPr lang="en-US" altLang="en-US" sz="1600" dirty="0"/>
              <a:t>. or the American taxpayer, nor of the benefits to Israel of U.S. aid.”], </a:t>
            </a:r>
            <a:r>
              <a:rPr lang="en-US" altLang="en-US" sz="1600" dirty="0">
                <a:hlinkClick r:id="rId3"/>
              </a:rPr>
              <a:t>http://www.wrmea.com/archives/November_2008/0811010.html</a:t>
            </a:r>
            <a:r>
              <a:rPr lang="en-US" altLang="en-US" sz="1600" dirty="0"/>
              <a:t> </a:t>
            </a:r>
          </a:p>
          <a:p>
            <a:pPr eaLnBrk="1" hangingPunct="1">
              <a:spcBef>
                <a:spcPct val="0"/>
              </a:spcBef>
              <a:buFontTx/>
              <a:buNone/>
            </a:pPr>
            <a:endParaRPr lang="en-US" altLang="en-US" sz="1000" dirty="0"/>
          </a:p>
          <a:p>
            <a:pPr eaLnBrk="1" hangingPunct="1">
              <a:spcBef>
                <a:spcPct val="0"/>
              </a:spcBef>
              <a:buFontTx/>
              <a:buNone/>
            </a:pPr>
            <a:r>
              <a:rPr lang="en-US" altLang="en-US" sz="1600" dirty="0"/>
              <a:t>“The engine that has run the Israeli economy for decades has been American aid…Israel is heavily in debt to the U.S. Treasury, its commercial banks, and its Jews and other citizens and organizations that have purchased millions of Israel bonds or donated money to Jewish causes.” </a:t>
            </a:r>
            <a:r>
              <a:rPr lang="en-US" altLang="en-US" sz="1600" dirty="0">
                <a:solidFill>
                  <a:schemeClr val="tx2"/>
                </a:solidFill>
              </a:rPr>
              <a:t>Edward </a:t>
            </a:r>
            <a:r>
              <a:rPr lang="en-US" altLang="en-US" sz="1600" dirty="0" err="1">
                <a:solidFill>
                  <a:schemeClr val="tx2"/>
                </a:solidFill>
              </a:rPr>
              <a:t>Tivnan</a:t>
            </a:r>
            <a:r>
              <a:rPr lang="en-US" altLang="en-US" sz="1600" dirty="0">
                <a:solidFill>
                  <a:schemeClr val="tx2"/>
                </a:solidFill>
              </a:rPr>
              <a:t>, </a:t>
            </a:r>
            <a:r>
              <a:rPr lang="en-US" altLang="en-US" sz="1600" i="1" dirty="0">
                <a:solidFill>
                  <a:schemeClr val="tx2"/>
                </a:solidFill>
              </a:rPr>
              <a:t>The Lobby: Jewish Political Power and American Foreign Policy</a:t>
            </a:r>
            <a:r>
              <a:rPr lang="en-US" altLang="en-US" sz="1600" dirty="0">
                <a:solidFill>
                  <a:schemeClr val="tx2"/>
                </a:solidFill>
              </a:rPr>
              <a:t>, New York: Simon and Schuster, 1987, page 217. </a:t>
            </a:r>
          </a:p>
          <a:p>
            <a:pPr eaLnBrk="1" hangingPunct="1">
              <a:spcBef>
                <a:spcPct val="0"/>
              </a:spcBef>
              <a:buFontTx/>
              <a:buNone/>
            </a:pPr>
            <a:endParaRPr lang="en-US" altLang="en-US" sz="1000" dirty="0"/>
          </a:p>
          <a:p>
            <a:pPr eaLnBrk="1" hangingPunct="1">
              <a:spcBef>
                <a:spcPct val="0"/>
              </a:spcBef>
              <a:buFontTx/>
              <a:buNone/>
            </a:pPr>
            <a:r>
              <a:rPr lang="en-US" altLang="en-US" sz="1400" dirty="0"/>
              <a:t>In 2002, Hebrew University Professor of Economics and former Director General of Israel’s Ministry of Finance </a:t>
            </a:r>
            <a:r>
              <a:rPr lang="en-US" altLang="en-US" sz="1400" dirty="0" err="1"/>
              <a:t>Avi</a:t>
            </a:r>
            <a:r>
              <a:rPr lang="en-US" altLang="en-US" sz="1400" dirty="0"/>
              <a:t> Ben-</a:t>
            </a:r>
            <a:r>
              <a:rPr lang="en-US" altLang="en-US" sz="1400" dirty="0" err="1"/>
              <a:t>Bassat</a:t>
            </a:r>
            <a:r>
              <a:rPr lang="en-US" altLang="en-US" sz="1400" dirty="0"/>
              <a:t> edited the book “</a:t>
            </a:r>
            <a:r>
              <a:rPr lang="en-US" altLang="en-US" sz="1400" b="1" i="1" dirty="0">
                <a:solidFill>
                  <a:schemeClr val="tx2"/>
                </a:solidFill>
              </a:rPr>
              <a:t>The Israeli Economy, 1985-1998</a:t>
            </a:r>
            <a:r>
              <a:rPr lang="en-US" altLang="en-US" sz="1400" dirty="0"/>
              <a:t>,” without including a single word about “</a:t>
            </a:r>
            <a:r>
              <a:rPr lang="en-US" altLang="en-US" sz="1400" b="1" dirty="0">
                <a:solidFill>
                  <a:schemeClr val="tx2"/>
                </a:solidFill>
              </a:rPr>
              <a:t>American aid</a:t>
            </a:r>
            <a:r>
              <a:rPr lang="en-US" altLang="en-US" sz="1400" dirty="0"/>
              <a:t>” </a:t>
            </a:r>
            <a:r>
              <a:rPr lang="en-US" altLang="en-US" sz="1400" dirty="0">
                <a:solidFill>
                  <a:schemeClr val="tx2"/>
                </a:solidFill>
              </a:rPr>
              <a:t>(the engine of the Israeli economy) </a:t>
            </a:r>
            <a:r>
              <a:rPr lang="en-US" altLang="en-US" sz="1400" dirty="0"/>
              <a:t>in the Table of Contents or the Index of the 529-page book (published simultaneously by </a:t>
            </a:r>
            <a:r>
              <a:rPr lang="en-US" altLang="en-US" sz="1400" b="1" dirty="0">
                <a:solidFill>
                  <a:schemeClr val="tx2"/>
                </a:solidFill>
              </a:rPr>
              <a:t>The MIT Press</a:t>
            </a:r>
            <a:r>
              <a:rPr lang="en-US" altLang="en-US" sz="1400" dirty="0"/>
              <a:t> in the United States, Britain, and Israel).</a:t>
            </a:r>
          </a:p>
          <a:p>
            <a:pPr eaLnBrk="1" hangingPunct="1">
              <a:spcBef>
                <a:spcPct val="0"/>
              </a:spcBef>
              <a:buFontTx/>
              <a:buNone/>
            </a:pPr>
            <a:endParaRPr lang="en-US" altLang="en-US" sz="800" dirty="0"/>
          </a:p>
          <a:p>
            <a:pPr eaLnBrk="1" hangingPunct="1">
              <a:spcBef>
                <a:spcPct val="0"/>
              </a:spcBef>
              <a:buFontTx/>
              <a:buNone/>
            </a:pPr>
            <a:r>
              <a:rPr lang="en-US" altLang="en-US" sz="1400" dirty="0"/>
              <a:t>Jeffrey </a:t>
            </a:r>
            <a:r>
              <a:rPr lang="en-US" altLang="en-US" sz="1400" dirty="0" err="1"/>
              <a:t>Blankfort</a:t>
            </a:r>
            <a:r>
              <a:rPr lang="en-US" altLang="en-US" sz="1400" dirty="0"/>
              <a:t> wrote: “While not officially part of the lobby, since the establishment of Israel in 1948, the </a:t>
            </a:r>
            <a:r>
              <a:rPr lang="en-US" altLang="en-US" sz="1400" dirty="0">
                <a:solidFill>
                  <a:schemeClr val="tx2"/>
                </a:solidFill>
              </a:rPr>
              <a:t>AFL-CIO</a:t>
            </a:r>
            <a:r>
              <a:rPr lang="en-US" altLang="en-US" sz="1400" dirty="0"/>
              <a:t> has been one of its most solid cornerstones. It has provided millions of dollars for pro-Israel Democrats; it has blocked all international efforts to punish Israel for its exploitation and abuse of Palestinian workers, and </a:t>
            </a:r>
            <a:r>
              <a:rPr lang="en-US" altLang="en-US" sz="1400" dirty="0">
                <a:solidFill>
                  <a:schemeClr val="tx2"/>
                </a:solidFill>
              </a:rPr>
              <a:t>it has encouraged its member unions to invest millions of dollars of their pension funds in State of Israel Bonds, thereby linking their members’ retirement to the health of the Israeli economy.</a:t>
            </a:r>
            <a:r>
              <a:rPr lang="en-US" altLang="en-US" sz="1400" dirty="0"/>
              <a:t> Over the past year, the lobby has cemented ties with the Christian evangelical right, which gives it clout in states where there are few Jews and access to hundreds of thousands of new donors to Israel cause. ” Jeff </a:t>
            </a:r>
            <a:r>
              <a:rPr lang="en-US" altLang="en-US" sz="1400" dirty="0" err="1"/>
              <a:t>Blankfort</a:t>
            </a:r>
            <a:r>
              <a:rPr lang="en-US" altLang="en-US" sz="1400" dirty="0"/>
              <a:t> : The Israel Lobby and the Left: Uneasy Questions , 4/30/2010,  </a:t>
            </a:r>
            <a:r>
              <a:rPr lang="en-US" altLang="en-US" sz="1400" dirty="0">
                <a:hlinkClick r:id="rId4"/>
              </a:rPr>
              <a:t>http://mycatbirdseat.com/2010/04/jeff-blankfort-the-israel-lobby-and-the-left-uneasy-questions/</a:t>
            </a:r>
            <a:r>
              <a:rPr lang="en-US" altLang="en-US" sz="1400" dirty="0"/>
              <a:t> </a:t>
            </a:r>
          </a:p>
        </p:txBody>
      </p:sp>
      <p:cxnSp>
        <p:nvCxnSpPr>
          <p:cNvPr id="223236" name="Straight Connector 4"/>
          <p:cNvCxnSpPr>
            <a:cxnSpLocks noChangeShapeType="1"/>
          </p:cNvCxnSpPr>
          <p:nvPr/>
        </p:nvCxnSpPr>
        <p:spPr bwMode="auto">
          <a:xfrm>
            <a:off x="0" y="14478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3237" name="Straight Connector 4"/>
          <p:cNvCxnSpPr>
            <a:cxnSpLocks noChangeShapeType="1"/>
          </p:cNvCxnSpPr>
          <p:nvPr/>
        </p:nvCxnSpPr>
        <p:spPr bwMode="auto">
          <a:xfrm>
            <a:off x="0" y="28194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3238" name="Straight Connector 4"/>
          <p:cNvCxnSpPr>
            <a:cxnSpLocks noChangeShapeType="1"/>
          </p:cNvCxnSpPr>
          <p:nvPr/>
        </p:nvCxnSpPr>
        <p:spPr bwMode="auto">
          <a:xfrm>
            <a:off x="0" y="3886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3239" name="Straight Connector 4"/>
          <p:cNvCxnSpPr>
            <a:cxnSpLocks noChangeShapeType="1"/>
          </p:cNvCxnSpPr>
          <p:nvPr/>
        </p:nvCxnSpPr>
        <p:spPr bwMode="auto">
          <a:xfrm>
            <a:off x="0" y="4953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tle 1"/>
          <p:cNvSpPr>
            <a:spLocks noGrp="1"/>
          </p:cNvSpPr>
          <p:nvPr>
            <p:ph type="title"/>
          </p:nvPr>
        </p:nvSpPr>
        <p:spPr>
          <a:xfrm>
            <a:off x="0" y="0"/>
            <a:ext cx="9144000" cy="609600"/>
          </a:xfrm>
        </p:spPr>
        <p:txBody>
          <a:bodyPr/>
          <a:lstStyle/>
          <a:p>
            <a:r>
              <a:rPr lang="en-US" altLang="en-US" b="1" dirty="0"/>
              <a:t>Israel’s Major Source of Financing</a:t>
            </a:r>
          </a:p>
        </p:txBody>
      </p:sp>
      <p:sp>
        <p:nvSpPr>
          <p:cNvPr id="224259" name="Content Placeholder 2"/>
          <p:cNvSpPr>
            <a:spLocks noGrp="1"/>
          </p:cNvSpPr>
          <p:nvPr>
            <p:ph idx="1"/>
          </p:nvPr>
        </p:nvSpPr>
        <p:spPr>
          <a:xfrm>
            <a:off x="0" y="609600"/>
            <a:ext cx="9144000" cy="6248400"/>
          </a:xfrm>
        </p:spPr>
        <p:txBody>
          <a:bodyPr/>
          <a:lstStyle/>
          <a:p>
            <a:r>
              <a:rPr lang="en-US" altLang="en-US" sz="1800" b="1" dirty="0"/>
              <a:t>Israel’s three major sources of financing have been world Jewry, the U.S. government, and the government of West Germany. </a:t>
            </a:r>
          </a:p>
          <a:p>
            <a:r>
              <a:rPr lang="en-US" altLang="en-US" sz="1800" b="1" dirty="0">
                <a:solidFill>
                  <a:schemeClr val="tx2"/>
                </a:solidFill>
              </a:rPr>
              <a:t>World Jewry (falling from 30-50% to about 25% in 1978) </a:t>
            </a:r>
          </a:p>
          <a:p>
            <a:pPr lvl="2"/>
            <a:r>
              <a:rPr lang="en-US" altLang="en-US" sz="1800" dirty="0"/>
              <a:t>Funds raised by institutions connected to the World Zionist Organization and other smaller institutions</a:t>
            </a:r>
          </a:p>
          <a:p>
            <a:pPr lvl="2"/>
            <a:r>
              <a:rPr lang="en-US" altLang="en-US" sz="1800" dirty="0"/>
              <a:t>Private transfers, including immigrants’ remittances </a:t>
            </a:r>
          </a:p>
          <a:p>
            <a:pPr lvl="2"/>
            <a:r>
              <a:rPr lang="en-US" altLang="en-US" sz="1800" dirty="0"/>
              <a:t>The sale abroad of State of Israel Bonds</a:t>
            </a:r>
          </a:p>
          <a:p>
            <a:r>
              <a:rPr lang="en-US" altLang="en-US" sz="1800" b="1" dirty="0">
                <a:solidFill>
                  <a:schemeClr val="tx2"/>
                </a:solidFill>
              </a:rPr>
              <a:t>U.S. government (over half of all long-term and unilateral transfers)</a:t>
            </a:r>
          </a:p>
          <a:p>
            <a:pPr lvl="3"/>
            <a:r>
              <a:rPr lang="en-US" altLang="en-US" sz="1800" dirty="0"/>
              <a:t>Grants and loans since 1949</a:t>
            </a:r>
          </a:p>
          <a:p>
            <a:pPr lvl="3"/>
            <a:r>
              <a:rPr lang="en-US" altLang="en-US" sz="1800" dirty="0"/>
              <a:t>Agricultural surplus program</a:t>
            </a:r>
          </a:p>
          <a:p>
            <a:pPr lvl="3"/>
            <a:r>
              <a:rPr lang="en-US" altLang="en-US" sz="1800" dirty="0"/>
              <a:t>Hard currency loans from different specialized agencies</a:t>
            </a:r>
          </a:p>
          <a:p>
            <a:r>
              <a:rPr lang="en-US" altLang="en-US" sz="1800" b="1" dirty="0">
                <a:solidFill>
                  <a:schemeClr val="tx2"/>
                </a:solidFill>
              </a:rPr>
              <a:t>German reparations (40% per long-term transfers in 1957-1961)</a:t>
            </a:r>
          </a:p>
          <a:p>
            <a:pPr lvl="3"/>
            <a:r>
              <a:rPr lang="en-US" altLang="en-US" sz="1800" dirty="0"/>
              <a:t>Federal Republic of Germany provided Israel with $815 millions in the form of goods in 1953-1965</a:t>
            </a:r>
          </a:p>
          <a:p>
            <a:pPr lvl="3"/>
            <a:r>
              <a:rPr lang="en-US" altLang="en-US" sz="1800" dirty="0"/>
              <a:t>In 1954 Israeli residents began receiving personal restitution in the form of lump-sum payments or pensions from the German government</a:t>
            </a:r>
          </a:p>
          <a:p>
            <a:pPr lvl="3"/>
            <a:r>
              <a:rPr lang="en-US" altLang="en-US" sz="1800" dirty="0"/>
              <a:t>In 1963 Germany agreed to provide some loan capital as substitute continuation of aid</a:t>
            </a:r>
          </a:p>
          <a:p>
            <a:pPr>
              <a:buFontTx/>
              <a:buNone/>
            </a:pPr>
            <a:r>
              <a:rPr lang="en-US" altLang="en-US" sz="1600" dirty="0"/>
              <a:t>Source: </a:t>
            </a:r>
            <a:r>
              <a:rPr lang="en-US" altLang="en-US" sz="1600" dirty="0" err="1"/>
              <a:t>Yoram</a:t>
            </a:r>
            <a:r>
              <a:rPr lang="en-US" altLang="en-US" sz="1600" dirty="0"/>
              <a:t> Ben-</a:t>
            </a:r>
            <a:r>
              <a:rPr lang="en-US" altLang="en-US" sz="1600" dirty="0" err="1"/>
              <a:t>Porath</a:t>
            </a:r>
            <a:r>
              <a:rPr lang="en-US" altLang="en-US" sz="1600" dirty="0"/>
              <a:t>, ed., </a:t>
            </a:r>
            <a:r>
              <a:rPr lang="en-US" altLang="en-US" sz="1600" i="1" dirty="0"/>
              <a:t>The Israeli Economy: Maturing through Crises</a:t>
            </a:r>
            <a:r>
              <a:rPr lang="en-US" altLang="en-US" sz="1600" dirty="0"/>
              <a:t>, Harvard University Press, 1986, pages 257-258 </a:t>
            </a:r>
          </a:p>
        </p:txBody>
      </p:sp>
      <p:sp>
        <p:nvSpPr>
          <p:cNvPr id="224260" name="TextBox 1"/>
          <p:cNvSpPr txBox="1">
            <a:spLocks noChangeArrowheads="1"/>
          </p:cNvSpPr>
          <p:nvPr/>
        </p:nvSpPr>
        <p:spPr bwMode="auto">
          <a:xfrm>
            <a:off x="7086600" y="1828800"/>
            <a:ext cx="2057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b="1" dirty="0">
                <a:solidFill>
                  <a:schemeClr val="tx2"/>
                </a:solidFill>
              </a:rPr>
              <a:t>Israe</a:t>
            </a:r>
            <a:r>
              <a:rPr lang="en-US" altLang="en-US" sz="1200" dirty="0">
                <a:solidFill>
                  <a:schemeClr val="tx2"/>
                </a:solidFill>
              </a:rPr>
              <a:t>l “depends on imports of crude oil, grains, raw materials, and military equipment. Cut diamonds, high-technology equipment, and agricultural products (fruits and vegetables) are the leading exports. Israel usually posts </a:t>
            </a:r>
            <a:r>
              <a:rPr lang="en-US" altLang="en-US" sz="1200" b="1" dirty="0">
                <a:solidFill>
                  <a:schemeClr val="tx2"/>
                </a:solidFill>
              </a:rPr>
              <a:t>sizable trade deficits</a:t>
            </a:r>
            <a:r>
              <a:rPr lang="en-US" altLang="en-US" sz="1200" dirty="0">
                <a:solidFill>
                  <a:schemeClr val="tx2"/>
                </a:solidFill>
              </a:rPr>
              <a:t>, which are covered by tourism and other service exports, as well as significant foreign investment inflows.” </a:t>
            </a:r>
            <a:r>
              <a:rPr lang="en-US" altLang="en-US" sz="1200" dirty="0"/>
              <a:t>CIA </a:t>
            </a:r>
            <a:r>
              <a:rPr lang="en-US" altLang="en-US" sz="1200" dirty="0" err="1"/>
              <a:t>Factbook</a:t>
            </a:r>
            <a:r>
              <a:rPr lang="en-US" altLang="en-US" sz="1200" dirty="0"/>
              <a:t>, December 2012</a:t>
            </a:r>
          </a:p>
        </p:txBody>
      </p:sp>
      <p:cxnSp>
        <p:nvCxnSpPr>
          <p:cNvPr id="224261" name="Straight Connector 3"/>
          <p:cNvCxnSpPr>
            <a:cxnSpLocks noChangeShapeType="1"/>
          </p:cNvCxnSpPr>
          <p:nvPr/>
        </p:nvCxnSpPr>
        <p:spPr bwMode="auto">
          <a:xfrm>
            <a:off x="7086600" y="1828800"/>
            <a:ext cx="0" cy="2678113"/>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4262" name="Straight Connector 5"/>
          <p:cNvCxnSpPr>
            <a:cxnSpLocks noChangeShapeType="1"/>
          </p:cNvCxnSpPr>
          <p:nvPr/>
        </p:nvCxnSpPr>
        <p:spPr bwMode="auto">
          <a:xfrm>
            <a:off x="7086600" y="1828800"/>
            <a:ext cx="2057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4263" name="Straight Connector 7"/>
          <p:cNvCxnSpPr>
            <a:cxnSpLocks noChangeShapeType="1"/>
          </p:cNvCxnSpPr>
          <p:nvPr/>
        </p:nvCxnSpPr>
        <p:spPr bwMode="auto">
          <a:xfrm>
            <a:off x="7086600" y="4506913"/>
            <a:ext cx="2057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p:cNvSpPr>
            <a:spLocks noGrp="1"/>
          </p:cNvSpPr>
          <p:nvPr>
            <p:ph type="title"/>
          </p:nvPr>
        </p:nvSpPr>
        <p:spPr>
          <a:xfrm>
            <a:off x="0" y="0"/>
            <a:ext cx="9144000" cy="1371600"/>
          </a:xfrm>
        </p:spPr>
        <p:txBody>
          <a:bodyPr/>
          <a:lstStyle/>
          <a:p>
            <a:r>
              <a:rPr lang="en-US" altLang="en-US" sz="4800" b="1"/>
              <a:t>Spy Trade: How Israel’s Lobby Undermines America’s Economy</a:t>
            </a:r>
            <a:endParaRPr lang="en-US" altLang="en-US" sz="4800">
              <a:solidFill>
                <a:schemeClr val="tx1"/>
              </a:solidFill>
            </a:endParaRPr>
          </a:p>
        </p:txBody>
      </p:sp>
      <p:sp>
        <p:nvSpPr>
          <p:cNvPr id="225283" name="Content Placeholder 2"/>
          <p:cNvSpPr>
            <a:spLocks noGrp="1"/>
          </p:cNvSpPr>
          <p:nvPr>
            <p:ph idx="1"/>
          </p:nvPr>
        </p:nvSpPr>
        <p:spPr>
          <a:xfrm>
            <a:off x="0" y="1447800"/>
            <a:ext cx="9144000" cy="5410200"/>
          </a:xfrm>
        </p:spPr>
        <p:txBody>
          <a:bodyPr/>
          <a:lstStyle/>
          <a:p>
            <a:pPr>
              <a:buFontTx/>
              <a:buNone/>
            </a:pPr>
            <a:r>
              <a:rPr lang="en-US" altLang="en-US" sz="1500" dirty="0">
                <a:solidFill>
                  <a:schemeClr val="tx2"/>
                </a:solidFill>
              </a:rPr>
              <a:t>According to former CIA analyst Michael F. Scheuer, this book exposes how Israel’s intelligence services have created a domestic espionage network in the United states whose operatives do the following:</a:t>
            </a:r>
          </a:p>
          <a:p>
            <a:pPr>
              <a:buFontTx/>
              <a:buNone/>
            </a:pPr>
            <a:r>
              <a:rPr lang="en-US" altLang="en-US" sz="1500" dirty="0"/>
              <a:t>(a) Steal secret business data that benefits Israel’s economy and costs America intellectual property, business revenues, and domestic jobs.</a:t>
            </a:r>
          </a:p>
          <a:p>
            <a:pPr>
              <a:buFontTx/>
              <a:buNone/>
            </a:pPr>
            <a:r>
              <a:rPr lang="en-US" altLang="en-US" sz="1500" dirty="0"/>
              <a:t>(b) Shield the American Israel Public Affairs Committee (AIPAC) from having to register as an agent of a foreign government. AIPAC mission is to coordinate with the Israeli government in order to push U.S. policies that economically benefit Israel at high costs to U.S. business and workers. This agency relationship has corrupted the U.S. legislative, electoral, and judicial processes, and guarantees that American—not Israeli—kids die fighting wars pushed by Israel and its lobby’s leaders.</a:t>
            </a:r>
          </a:p>
          <a:p>
            <a:pPr>
              <a:buFontTx/>
              <a:buNone/>
            </a:pPr>
            <a:r>
              <a:rPr lang="en-US" altLang="en-US" sz="1500" dirty="0"/>
              <a:t> (c) Purloin highly classified military technology that Israel then sells to the highest bidders, who use it to negate the technical superiority of U.S. weaponry, or even resell it to enemies intent on killing U.S. soldiers and Marines in the field.</a:t>
            </a:r>
          </a:p>
          <a:p>
            <a:pPr>
              <a:buFontTx/>
              <a:buNone/>
            </a:pPr>
            <a:r>
              <a:rPr lang="en-US" altLang="en-US" sz="1500" dirty="0"/>
              <a:t>(d) Run covert operations against a host of government agencies—from the Pentagon to the U.S. Trade Representative’s office—stealing and passing information to Israel that compromises U.S. foreign, economic, and defense policies.</a:t>
            </a:r>
          </a:p>
          <a:p>
            <a:pPr>
              <a:buFontTx/>
              <a:buNone/>
            </a:pPr>
            <a:r>
              <a:rPr lang="en-US" altLang="en-US" sz="1500" dirty="0"/>
              <a:t>(e) Gain preferential and corrupting access—via illegally coordinated campaign contributions, influence, and intimidation—to leading politicians in the Democratic and Republican parties, as well as serving presidents, congressmen, senior law enforcement officials, journalists, judges, bureaucrats, and even intelligence officers.</a:t>
            </a:r>
          </a:p>
          <a:p>
            <a:pPr>
              <a:buFontTx/>
              <a:buNone/>
            </a:pPr>
            <a:r>
              <a:rPr lang="en-US" altLang="en-US" sz="1500" dirty="0"/>
              <a:t>(f) Buy pardons from presidents to expunge the criminal records of the handful of operatives who have been convicted of theft and/or espionage-related activity. </a:t>
            </a:r>
          </a:p>
          <a:p>
            <a:pPr>
              <a:buFontTx/>
              <a:buNone/>
            </a:pPr>
            <a:r>
              <a:rPr lang="en-US" altLang="en-US" sz="1500" dirty="0">
                <a:solidFill>
                  <a:schemeClr val="tx2"/>
                </a:solidFill>
              </a:rPr>
              <a:t>Source: Grant F. Smith</a:t>
            </a:r>
            <a:r>
              <a:rPr lang="en-US" altLang="en-US" sz="1500" i="1" dirty="0">
                <a:solidFill>
                  <a:schemeClr val="tx2"/>
                </a:solidFill>
              </a:rPr>
              <a:t>, Spy Trade: How Israel’s Lobby Undermines America’s Economy</a:t>
            </a:r>
            <a:r>
              <a:rPr lang="en-US" altLang="en-US" sz="1500" dirty="0">
                <a:solidFill>
                  <a:schemeClr val="tx2"/>
                </a:solidFill>
              </a:rPr>
              <a:t>, Institute for Research: Middle Eastern Policy, Inc., Washington, DC, 2008, Forward by Michael Scheuer, pages 15-16.</a:t>
            </a:r>
          </a:p>
        </p:txBody>
      </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tle 1"/>
          <p:cNvSpPr>
            <a:spLocks noGrp="1"/>
          </p:cNvSpPr>
          <p:nvPr>
            <p:ph type="title"/>
          </p:nvPr>
        </p:nvSpPr>
        <p:spPr>
          <a:xfrm>
            <a:off x="0" y="-76200"/>
            <a:ext cx="9144000" cy="1219200"/>
          </a:xfrm>
        </p:spPr>
        <p:txBody>
          <a:bodyPr/>
          <a:lstStyle/>
          <a:p>
            <a:r>
              <a:rPr lang="en-US" altLang="en-US" sz="4800" b="1" dirty="0"/>
              <a:t>U.S.-Israel Free Trade Agreement</a:t>
            </a:r>
            <a:br>
              <a:rPr lang="en-US" altLang="en-US" sz="4800" b="1" dirty="0"/>
            </a:br>
            <a:r>
              <a:rPr lang="en-US" altLang="en-US" sz="2400" b="1" dirty="0"/>
              <a:t>(USIFTA)</a:t>
            </a:r>
            <a:endParaRPr lang="en-US" altLang="en-US" sz="2400" dirty="0">
              <a:solidFill>
                <a:schemeClr val="tx1"/>
              </a:solidFill>
            </a:endParaRPr>
          </a:p>
        </p:txBody>
      </p:sp>
      <p:sp>
        <p:nvSpPr>
          <p:cNvPr id="226307" name="Content Placeholder 2"/>
          <p:cNvSpPr>
            <a:spLocks noGrp="1"/>
          </p:cNvSpPr>
          <p:nvPr>
            <p:ph idx="1"/>
          </p:nvPr>
        </p:nvSpPr>
        <p:spPr>
          <a:xfrm>
            <a:off x="0" y="1143000"/>
            <a:ext cx="9144000" cy="5638800"/>
          </a:xfrm>
        </p:spPr>
        <p:txBody>
          <a:bodyPr/>
          <a:lstStyle/>
          <a:p>
            <a:pPr>
              <a:buFontTx/>
              <a:buNone/>
            </a:pPr>
            <a:r>
              <a:rPr lang="en-US" altLang="en-US" sz="1400" dirty="0"/>
              <a:t>Since 1990 USIFTA has generated a cumulative U.S. trade deficit of $71 billion, the equivalent of 100,000 American jobs for each of the last 10 years. It is the only bilateral trade deal consistently generating deficits, major market access complaints from U.S. industries, and ongoing disputes over misappropriated U.S. intellectual property… </a:t>
            </a:r>
          </a:p>
          <a:p>
            <a:pPr>
              <a:buFontTx/>
              <a:buNone/>
            </a:pPr>
            <a:r>
              <a:rPr lang="en-US" altLang="en-US" sz="1400" dirty="0"/>
              <a:t>The USIFTA is an anomaly among other bilateral intergovernmental managed trade pacts negotiated by the U.S. USIFTA offers benefits to only one party while presenting threats to major industries. The core drivers of USIFTA trade policies, which sacrifice U.S. worker income and wealth creation along with the nation’s competitiveness, have subsequently been imbedded in much larger multilateral treaties such as NAFTA. </a:t>
            </a:r>
          </a:p>
          <a:p>
            <a:pPr>
              <a:buFontTx/>
              <a:buNone/>
            </a:pPr>
            <a:r>
              <a:rPr lang="en-US" altLang="en-US" sz="1400" dirty="0"/>
              <a:t>The lack of coordination by U.S. enforcement and regulatory agencies places American firms at a disadvantage against “at risk”  pharmaceutical launches that violate patents. The USTR refuses to treat Israeli espionage as an intellectual property or treaty violation issue, instead of referring it to agencies enforcing arms and other export controls.</a:t>
            </a:r>
          </a:p>
          <a:p>
            <a:pPr>
              <a:buFontTx/>
              <a:buNone/>
            </a:pPr>
            <a:r>
              <a:rPr lang="en-US" altLang="en-US" sz="1400" dirty="0"/>
              <a:t>At the regional level, the Israel lobby has used its influence to successfully undermine and thwart greater U.S. export access to the Arab market while financing illegal activity—from settlement construction to counterfeit pharmaceuticals—that is only possible due to Israel’s preferential access to U.S. consumer markets and proprietary American innovations.</a:t>
            </a:r>
          </a:p>
          <a:p>
            <a:pPr>
              <a:buFontTx/>
              <a:buNone/>
            </a:pPr>
            <a:r>
              <a:rPr lang="en-US" altLang="en-US" sz="1400" dirty="0"/>
              <a:t>“</a:t>
            </a:r>
            <a:r>
              <a:rPr lang="en-US" altLang="en-US" sz="1400" i="1" dirty="0">
                <a:solidFill>
                  <a:schemeClr val="tx2"/>
                </a:solidFill>
              </a:rPr>
              <a:t>The fact is that the U.S.-Israel Free Trade Agreement served as a wedge that opened up the Congress to Free Trade Agreements throughout the world, including NAFTA agreement</a:t>
            </a:r>
            <a:r>
              <a:rPr lang="en-US" altLang="en-US" sz="1400" dirty="0"/>
              <a:t>.” </a:t>
            </a:r>
            <a:r>
              <a:rPr lang="en-US" altLang="en-US" sz="1400" b="1" dirty="0"/>
              <a:t>Martin </a:t>
            </a:r>
            <a:r>
              <a:rPr lang="en-US" altLang="en-US" sz="1400" b="1" dirty="0" err="1"/>
              <a:t>Indyk</a:t>
            </a:r>
            <a:r>
              <a:rPr lang="en-US" altLang="en-US" sz="1400" b="1" dirty="0"/>
              <a:t>, Brookings Institution </a:t>
            </a:r>
            <a:r>
              <a:rPr lang="en-US" altLang="en-US" sz="1400" b="1" dirty="0" err="1"/>
              <a:t>Saban</a:t>
            </a:r>
            <a:r>
              <a:rPr lang="en-US" altLang="en-US" sz="1400" b="1" dirty="0"/>
              <a:t> Center for Middle East Policy</a:t>
            </a:r>
          </a:p>
          <a:p>
            <a:pPr>
              <a:buFontTx/>
              <a:buNone/>
            </a:pPr>
            <a:r>
              <a:rPr lang="en-US" altLang="en-US" sz="1400" i="1" dirty="0">
                <a:solidFill>
                  <a:schemeClr val="tx2"/>
                </a:solidFill>
              </a:rPr>
              <a:t>The first such treaty between America and another nation, it [USIFTA] provides the impetus for explosive growth in trade and investment and sets a precedent for future agreements between the United States and other nations.” </a:t>
            </a:r>
            <a:r>
              <a:rPr lang="en-US" altLang="en-US" sz="1400" b="1" dirty="0"/>
              <a:t>1998 AIPAC “Fifty Years of Friendship” brochure</a:t>
            </a:r>
          </a:p>
          <a:p>
            <a:pPr>
              <a:buFontTx/>
              <a:buNone/>
            </a:pPr>
            <a:r>
              <a:rPr lang="en-US" altLang="en-US" sz="1400" dirty="0">
                <a:solidFill>
                  <a:schemeClr val="tx2"/>
                </a:solidFill>
              </a:rPr>
              <a:t>Source: Grant F. Smith</a:t>
            </a:r>
            <a:r>
              <a:rPr lang="en-US" altLang="en-US" sz="1400" i="1" dirty="0">
                <a:solidFill>
                  <a:schemeClr val="tx2"/>
                </a:solidFill>
              </a:rPr>
              <a:t>, Spy Trade: How Israel’s Lobby Undermines America’s Economy</a:t>
            </a:r>
            <a:r>
              <a:rPr lang="en-US" altLang="en-US" sz="1400" dirty="0">
                <a:solidFill>
                  <a:schemeClr val="tx2"/>
                </a:solidFill>
              </a:rPr>
              <a:t>, Institute for Research: Middle Eastern Policy, Inc., Washington, DC, 2008, pages 20, 110, 111.</a:t>
            </a:r>
          </a:p>
          <a:p>
            <a:pPr>
              <a:buFontTx/>
              <a:buNone/>
            </a:pPr>
            <a:r>
              <a:rPr lang="en-US" altLang="en-US" sz="1400" b="1" dirty="0">
                <a:solidFill>
                  <a:schemeClr val="tx2"/>
                </a:solidFill>
              </a:rPr>
              <a:t>A closer look at the currency war with China</a:t>
            </a:r>
            <a:r>
              <a:rPr lang="en-US" altLang="en-US" sz="1400" dirty="0">
                <a:solidFill>
                  <a:schemeClr val="tx2"/>
                </a:solidFill>
              </a:rPr>
              <a:t> [</a:t>
            </a:r>
            <a:r>
              <a:rPr lang="en-US" altLang="en-US" sz="1400" dirty="0"/>
              <a:t>author was wrong on "The modern term, currency war, was coined by then-Brazilian finance minister Guido </a:t>
            </a:r>
            <a:r>
              <a:rPr lang="en-US" altLang="en-US" sz="1400" dirty="0" err="1"/>
              <a:t>Mantega</a:t>
            </a:r>
            <a:r>
              <a:rPr lang="en-US" altLang="en-US" sz="1400" dirty="0"/>
              <a:t> in September 2010, at the height of the global economic crisis." He ignored Chinese economist </a:t>
            </a:r>
            <a:r>
              <a:rPr lang="en-US" altLang="en-US" sz="1400" dirty="0" err="1"/>
              <a:t>Hongbing</a:t>
            </a:r>
            <a:r>
              <a:rPr lang="en-US" altLang="en-US" sz="1400" dirty="0"/>
              <a:t> Song's book "Currency Wars," published in 2007</a:t>
            </a:r>
            <a:r>
              <a:rPr lang="en-US" altLang="en-US" sz="1400" dirty="0">
                <a:solidFill>
                  <a:schemeClr val="tx2"/>
                </a:solidFill>
              </a:rPr>
              <a:t>], The Jerusalem Post, 8/3/2018, </a:t>
            </a:r>
            <a:r>
              <a:rPr lang="en-US" altLang="en-US" sz="1400" dirty="0">
                <a:solidFill>
                  <a:schemeClr val="tx2"/>
                </a:solidFill>
                <a:hlinkClick r:id="rId2"/>
              </a:rPr>
              <a:t>https://www.jpost.com/International/A-closer-look-at-the-currency-war-with-China-564069</a:t>
            </a:r>
            <a:r>
              <a:rPr lang="en-US" altLang="en-US" sz="1400" dirty="0">
                <a:solidFill>
                  <a:schemeClr val="tx2"/>
                </a:solidFill>
              </a:rPr>
              <a:t> </a:t>
            </a:r>
          </a:p>
        </p:txBody>
      </p:sp>
      <p:cxnSp>
        <p:nvCxnSpPr>
          <p:cNvPr id="3" name="Straight Connector 2"/>
          <p:cNvCxnSpPr/>
          <p:nvPr/>
        </p:nvCxnSpPr>
        <p:spPr bwMode="auto">
          <a:xfrm>
            <a:off x="0" y="5943600"/>
            <a:ext cx="9220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le 1"/>
          <p:cNvSpPr>
            <a:spLocks noGrp="1"/>
          </p:cNvSpPr>
          <p:nvPr>
            <p:ph type="title"/>
          </p:nvPr>
        </p:nvSpPr>
        <p:spPr>
          <a:xfrm>
            <a:off x="0" y="0"/>
            <a:ext cx="9144000" cy="762000"/>
          </a:xfrm>
        </p:spPr>
        <p:txBody>
          <a:bodyPr/>
          <a:lstStyle/>
          <a:p>
            <a:r>
              <a:rPr lang="en-US" altLang="en-US" sz="3200" b="1" dirty="0"/>
              <a:t>1996 U.S. Defense Investigation Service Memo</a:t>
            </a:r>
          </a:p>
        </p:txBody>
      </p:sp>
      <p:sp>
        <p:nvSpPr>
          <p:cNvPr id="227331" name="Content Placeholder 2"/>
          <p:cNvSpPr>
            <a:spLocks noGrp="1"/>
          </p:cNvSpPr>
          <p:nvPr>
            <p:ph idx="1"/>
          </p:nvPr>
        </p:nvSpPr>
        <p:spPr>
          <a:xfrm>
            <a:off x="0" y="762000"/>
            <a:ext cx="9144000" cy="6096000"/>
          </a:xfrm>
        </p:spPr>
        <p:txBody>
          <a:bodyPr/>
          <a:lstStyle/>
          <a:p>
            <a:pPr>
              <a:buFontTx/>
              <a:buNone/>
            </a:pPr>
            <a:r>
              <a:rPr lang="en-US" altLang="en-US" sz="1600" b="1" dirty="0">
                <a:solidFill>
                  <a:schemeClr val="tx2"/>
                </a:solidFill>
              </a:rPr>
              <a:t>Documented Incidents:</a:t>
            </a:r>
          </a:p>
          <a:p>
            <a:pPr>
              <a:buFontTx/>
              <a:buNone/>
            </a:pPr>
            <a:r>
              <a:rPr lang="en-US" altLang="en-US" sz="1600" dirty="0"/>
              <a:t>a) The most highly publicized incident involving Israeli espionage directed against the United Sates is the 1985 arrest of Navy Intelligence analyst </a:t>
            </a:r>
            <a:r>
              <a:rPr lang="en-US" altLang="en-US" sz="1600" dirty="0">
                <a:solidFill>
                  <a:schemeClr val="tx2"/>
                </a:solidFill>
              </a:rPr>
              <a:t>Jonathan Pollard</a:t>
            </a:r>
            <a:r>
              <a:rPr lang="en-US" altLang="en-US" sz="1600" dirty="0"/>
              <a:t>. Pollard conveyed vast quantities of classified information to Israel for ideological reasons and personal financial gain.</a:t>
            </a:r>
          </a:p>
          <a:p>
            <a:pPr>
              <a:buFontTx/>
              <a:buNone/>
            </a:pPr>
            <a:r>
              <a:rPr lang="en-US" altLang="en-US" sz="1600" dirty="0"/>
              <a:t>b) In 1986, Israeli agents stole property information from Chicago-based Recon Optical, Inc., an Illinois optics firm. Significant financial damages were incurred by Recon an[d] in 1993, the Israeli agreed to pay three million dollars in damage.</a:t>
            </a:r>
          </a:p>
          <a:p>
            <a:pPr>
              <a:buFontTx/>
              <a:buNone/>
            </a:pPr>
            <a:r>
              <a:rPr lang="en-US" altLang="en-US" sz="1600" dirty="0"/>
              <a:t>c) In the mid-eighties, a large DoD contractor hosting Israeli visitors experienced the loss of test equipment during filed testing relating to the manufacture of a radar system. Two years later, a request was received from Israel to repair the piece of missing equipment.</a:t>
            </a:r>
          </a:p>
          <a:p>
            <a:pPr>
              <a:buFontTx/>
              <a:buNone/>
            </a:pPr>
            <a:r>
              <a:rPr lang="en-US" altLang="en-US" sz="1600" dirty="0"/>
              <a:t>d) In 1994, a small firm utilizing a proprietary PC-based product to upgrade Israeli radar system sent an engineer to Israel with its product. Upon arrival, the PC-based equipment was malfunctioning. Examination by the engineer traveling to Israel revealed the proprietary chip had been tampered with.</a:t>
            </a:r>
          </a:p>
          <a:p>
            <a:pPr>
              <a:buFontTx/>
              <a:buNone/>
            </a:pPr>
            <a:r>
              <a:rPr lang="en-US" altLang="en-US" sz="1600" dirty="0"/>
              <a:t>e) Israel is suspected of furnishing the People’s Republic of China with U.S. export-controlled technology desired by the Chinese to upgrade their indigenous capability to develop a fighter aircraft.</a:t>
            </a:r>
          </a:p>
          <a:p>
            <a:pPr>
              <a:buFontTx/>
              <a:buNone/>
            </a:pPr>
            <a:r>
              <a:rPr lang="en-US" altLang="en-US" sz="1600" dirty="0"/>
              <a:t>f) Author Peter </a:t>
            </a:r>
            <a:r>
              <a:rPr lang="en-US" altLang="en-US" sz="1600" dirty="0" err="1"/>
              <a:t>Schweizer</a:t>
            </a:r>
            <a:r>
              <a:rPr lang="en-US" altLang="en-US" sz="1600" dirty="0"/>
              <a:t> maintains Israeli Air Force personnel have repeatedly gained access to top secret military research projects by paying off Pentagon employees.</a:t>
            </a:r>
          </a:p>
          <a:p>
            <a:pPr>
              <a:buFontTx/>
              <a:buNone/>
            </a:pPr>
            <a:r>
              <a:rPr lang="en-US" altLang="en-US" sz="1400" dirty="0">
                <a:solidFill>
                  <a:schemeClr val="tx2"/>
                </a:solidFill>
              </a:rPr>
              <a:t>Source: Grant F. Smith</a:t>
            </a:r>
            <a:r>
              <a:rPr lang="en-US" altLang="en-US" sz="1400" i="1" dirty="0">
                <a:solidFill>
                  <a:schemeClr val="tx2"/>
                </a:solidFill>
              </a:rPr>
              <a:t>, Spy Trade: How Israel’s Lobby Undermines America’s Economy</a:t>
            </a:r>
            <a:r>
              <a:rPr lang="en-US" altLang="en-US" sz="1400" dirty="0">
                <a:solidFill>
                  <a:schemeClr val="tx2"/>
                </a:solidFill>
              </a:rPr>
              <a:t>, Institute for Research: Middle Eastern Policy, Inc., Washington, DC, 2008, Forward by Michael Scheuer, pages 15-16</a:t>
            </a:r>
          </a:p>
          <a:p>
            <a:pPr>
              <a:buFontTx/>
              <a:buNone/>
            </a:pPr>
            <a:endParaRPr lang="en-US" altLang="en-US" sz="800" dirty="0">
              <a:solidFill>
                <a:schemeClr val="tx2"/>
              </a:solidFill>
            </a:endParaRPr>
          </a:p>
          <a:p>
            <a:pPr>
              <a:buFontTx/>
              <a:buNone/>
            </a:pPr>
            <a:r>
              <a:rPr lang="en-US" altLang="en-US" sz="1800" b="1" dirty="0">
                <a:solidFill>
                  <a:schemeClr val="tx2"/>
                </a:solidFill>
              </a:rPr>
              <a:t>Report: Kerry offered to free Pollard as part of Palestinian prisoner release. Israeli officials however doubt the proposal to free the Israeli spy was cleared with Obama, says Channel 10,</a:t>
            </a:r>
            <a:r>
              <a:rPr lang="en-US" altLang="en-US" sz="2000" b="1" dirty="0">
                <a:solidFill>
                  <a:schemeClr val="tx2"/>
                </a:solidFill>
              </a:rPr>
              <a:t> </a:t>
            </a:r>
            <a:r>
              <a:rPr lang="en-US" altLang="en-US" sz="1400" dirty="0" err="1"/>
              <a:t>Haaretz</a:t>
            </a:r>
            <a:r>
              <a:rPr lang="en-US" altLang="en-US" sz="1400" dirty="0"/>
              <a:t>, December 28, 2013, </a:t>
            </a:r>
            <a:r>
              <a:rPr lang="en-US" altLang="en-US" sz="1400" dirty="0">
                <a:hlinkClick r:id="rId2"/>
              </a:rPr>
              <a:t>http://www.haaretz.com/news/diplomacy-defense/1.565880</a:t>
            </a:r>
            <a:r>
              <a:rPr lang="en-US" altLang="en-US" sz="1400" dirty="0"/>
              <a:t>  </a:t>
            </a:r>
          </a:p>
          <a:p>
            <a:r>
              <a:rPr lang="en-US" altLang="en-US" sz="1400" dirty="0">
                <a:solidFill>
                  <a:schemeClr val="tx2"/>
                </a:solidFill>
              </a:rPr>
              <a:t>   </a:t>
            </a:r>
          </a:p>
        </p:txBody>
      </p:sp>
      <p:cxnSp>
        <p:nvCxnSpPr>
          <p:cNvPr id="3" name="Straight Connector 2"/>
          <p:cNvCxnSpPr/>
          <p:nvPr/>
        </p:nvCxnSpPr>
        <p:spPr bwMode="auto">
          <a:xfrm>
            <a:off x="0" y="5791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5" name="Content Placeholder 2"/>
          <p:cNvSpPr>
            <a:spLocks noGrp="1"/>
          </p:cNvSpPr>
          <p:nvPr>
            <p:ph idx="1"/>
          </p:nvPr>
        </p:nvSpPr>
        <p:spPr>
          <a:xfrm>
            <a:off x="0" y="0"/>
            <a:ext cx="9144000" cy="6858000"/>
          </a:xfrm>
        </p:spPr>
        <p:txBody>
          <a:bodyPr/>
          <a:lstStyle/>
          <a:p>
            <a:pPr marL="0" indent="0" algn="ctr">
              <a:buNone/>
            </a:pPr>
            <a:r>
              <a:rPr lang="en-US" altLang="en-US" b="1" dirty="0">
                <a:solidFill>
                  <a:schemeClr val="tx2"/>
                </a:solidFill>
              </a:rPr>
              <a:t>The Israeli economy is interventionist and unique</a:t>
            </a:r>
          </a:p>
          <a:p>
            <a:pPr marL="0" indent="0">
              <a:buNone/>
            </a:pPr>
            <a:r>
              <a:rPr lang="en-US" altLang="en-US" sz="2000" b="1">
                <a:solidFill>
                  <a:schemeClr val="tx2"/>
                </a:solidFill>
              </a:rPr>
              <a:t>“Based </a:t>
            </a:r>
            <a:r>
              <a:rPr lang="en-US" altLang="en-US" sz="2000" b="1" dirty="0">
                <a:solidFill>
                  <a:schemeClr val="tx2"/>
                </a:solidFill>
              </a:rPr>
              <a:t>on the large role the government still plays in the economy, it [the Israeli economy] is interventionist and regulated. And based on the country’s high defense requirements, chronic trade deficits, and political economy, it can be described as distinctive or unique.” </a:t>
            </a:r>
            <a:r>
              <a:rPr lang="en-US" altLang="en-US" sz="2000" b="1" dirty="0"/>
              <a:t>[CRS-1]</a:t>
            </a:r>
          </a:p>
          <a:p>
            <a:pPr marL="0" indent="0">
              <a:buNone/>
            </a:pPr>
            <a:endParaRPr lang="en-US" altLang="en-US" sz="1000" dirty="0">
              <a:solidFill>
                <a:schemeClr val="tx2"/>
              </a:solidFill>
            </a:endParaRPr>
          </a:p>
          <a:p>
            <a:pPr marL="0" indent="0">
              <a:buNone/>
            </a:pPr>
            <a:r>
              <a:rPr lang="en-US" altLang="en-US" sz="1800" dirty="0">
                <a:solidFill>
                  <a:schemeClr val="tx2"/>
                </a:solidFill>
              </a:rPr>
              <a:t>Table 8. The Largest Government Companies [in Israel] as of December 31, 1995 (in millions of U.S. dollars): </a:t>
            </a:r>
            <a:r>
              <a:rPr lang="en-US" altLang="en-US" sz="1800" dirty="0"/>
              <a:t>Total Assets [TA] Total Revenues [TR] Percentage Direct and indirect Government Ownership [PDIGO]</a:t>
            </a:r>
          </a:p>
          <a:p>
            <a:pPr marL="0" indent="0">
              <a:buNone/>
            </a:pPr>
            <a:endParaRPr lang="en-US" altLang="en-US" sz="1000" dirty="0"/>
          </a:p>
          <a:p>
            <a:r>
              <a:rPr lang="en-US" altLang="en-US" sz="1800" b="1" dirty="0">
                <a:solidFill>
                  <a:schemeClr val="tx2"/>
                </a:solidFill>
              </a:rPr>
              <a:t>The Israel Electric Corporation</a:t>
            </a:r>
            <a:r>
              <a:rPr lang="en-US" altLang="en-US" sz="1800" dirty="0"/>
              <a:t>: TA 8,651; TR 2,452; PDIGO 100</a:t>
            </a:r>
          </a:p>
          <a:p>
            <a:r>
              <a:rPr lang="en-US" altLang="en-US" sz="1800" b="1" dirty="0" err="1">
                <a:solidFill>
                  <a:schemeClr val="tx2"/>
                </a:solidFill>
              </a:rPr>
              <a:t>Bezeq</a:t>
            </a:r>
            <a:r>
              <a:rPr lang="en-US" altLang="en-US" sz="1800" b="1" dirty="0">
                <a:solidFill>
                  <a:schemeClr val="tx2"/>
                </a:solidFill>
              </a:rPr>
              <a:t> - The Israel Telecommunication Corporation</a:t>
            </a:r>
            <a:r>
              <a:rPr lang="en-US" altLang="en-US" sz="1800" dirty="0"/>
              <a:t>: TA: 4,370; TR: 2,283; PDIGO: 77</a:t>
            </a:r>
          </a:p>
          <a:p>
            <a:r>
              <a:rPr lang="en-US" altLang="en-US" sz="1800" b="1" dirty="0">
                <a:solidFill>
                  <a:schemeClr val="tx2"/>
                </a:solidFill>
              </a:rPr>
              <a:t>Israel Chemicals</a:t>
            </a:r>
            <a:r>
              <a:rPr lang="en-US" altLang="en-US" sz="1800" dirty="0"/>
              <a:t>: TA 2,614; TR 1,387; PDIGO 48</a:t>
            </a:r>
          </a:p>
          <a:p>
            <a:r>
              <a:rPr lang="en-US" altLang="en-US" sz="1800" b="1" dirty="0" err="1">
                <a:solidFill>
                  <a:schemeClr val="tx2"/>
                </a:solidFill>
              </a:rPr>
              <a:t>Mekorot</a:t>
            </a:r>
            <a:r>
              <a:rPr lang="en-US" altLang="en-US" sz="1800" b="1" dirty="0">
                <a:solidFill>
                  <a:schemeClr val="tx2"/>
                </a:solidFill>
              </a:rPr>
              <a:t> - Water Corporation</a:t>
            </a:r>
            <a:r>
              <a:rPr lang="en-US" altLang="en-US" sz="1800" dirty="0"/>
              <a:t>: TA 1,861; TR 427; PDIGO 100</a:t>
            </a:r>
          </a:p>
          <a:p>
            <a:r>
              <a:rPr lang="en-US" altLang="en-US" sz="1800" b="1" dirty="0">
                <a:solidFill>
                  <a:schemeClr val="tx2"/>
                </a:solidFill>
              </a:rPr>
              <a:t>Israel Aircraft Industries</a:t>
            </a:r>
            <a:r>
              <a:rPr lang="en-US" altLang="en-US" sz="1800" dirty="0"/>
              <a:t>: TA 1,599; TR 1,394; PDIGO 100</a:t>
            </a:r>
          </a:p>
          <a:p>
            <a:r>
              <a:rPr lang="en-US" altLang="en-US" sz="1800" b="1" dirty="0">
                <a:solidFill>
                  <a:schemeClr val="tx2"/>
                </a:solidFill>
              </a:rPr>
              <a:t>Oil Refineries</a:t>
            </a:r>
            <a:r>
              <a:rPr lang="en-US" altLang="en-US" sz="1800" dirty="0"/>
              <a:t>: TA 1,218; TR 1,909; PDIGO 74</a:t>
            </a:r>
          </a:p>
          <a:p>
            <a:r>
              <a:rPr lang="en-US" altLang="en-US" sz="1800" b="1" dirty="0">
                <a:solidFill>
                  <a:schemeClr val="tx2"/>
                </a:solidFill>
              </a:rPr>
              <a:t>El-Al Israel Airlines</a:t>
            </a:r>
            <a:r>
              <a:rPr lang="en-US" altLang="en-US" sz="1800" dirty="0"/>
              <a:t>: TA 1,072; TR 1,235; PDIGO 100</a:t>
            </a:r>
          </a:p>
          <a:p>
            <a:r>
              <a:rPr lang="en-US" altLang="en-US" sz="1800" b="1" dirty="0">
                <a:solidFill>
                  <a:schemeClr val="tx2"/>
                </a:solidFill>
              </a:rPr>
              <a:t>Israel Military Industries</a:t>
            </a:r>
            <a:r>
              <a:rPr lang="en-US" altLang="en-US" sz="1800" dirty="0"/>
              <a:t>: TA 496; TR 440; PDIGO 100</a:t>
            </a:r>
          </a:p>
          <a:p>
            <a:pPr marL="0" indent="0">
              <a:buNone/>
            </a:pPr>
            <a:r>
              <a:rPr lang="en-US" altLang="en-US" sz="1100" dirty="0"/>
              <a:t>Source: IMF Staff Report, p. 34.</a:t>
            </a:r>
          </a:p>
          <a:p>
            <a:pPr marL="0" indent="0">
              <a:buNone/>
            </a:pPr>
            <a:endParaRPr lang="en-US" altLang="en-US" sz="800" dirty="0"/>
          </a:p>
          <a:p>
            <a:pPr marL="0" indent="0">
              <a:buNone/>
            </a:pPr>
            <a:r>
              <a:rPr lang="en-US" altLang="en-US" sz="1200" dirty="0"/>
              <a:t>Compiled from: </a:t>
            </a:r>
            <a:r>
              <a:rPr lang="nl-NL" altLang="en-US" sz="1200" dirty="0"/>
              <a:t>WikiLeaks Document Release, </a:t>
            </a:r>
            <a:r>
              <a:rPr lang="nl-NL" altLang="en-US" sz="1200" dirty="0">
                <a:hlinkClick r:id="rId2"/>
              </a:rPr>
              <a:t>http://wikileaks.org/wiki/CRS-97-908</a:t>
            </a:r>
            <a:r>
              <a:rPr lang="nl-NL" altLang="en-US" sz="1200" dirty="0"/>
              <a:t>,  February 2, 2009</a:t>
            </a:r>
            <a:r>
              <a:rPr lang="en-US" altLang="en-US" sz="1200" dirty="0"/>
              <a:t>Congressional Research Service Report 97-908, The Israeli Economy: Overview and Recent Developments [CRS-29], Raymond J. Ahearn, Foreign Affairs and National Defense Division, October 8, 1997, Accessed 4/29/2017, </a:t>
            </a:r>
            <a:r>
              <a:rPr lang="en-US" altLang="en-US" sz="1200" dirty="0">
                <a:hlinkClick r:id="rId3"/>
              </a:rPr>
              <a:t>https://file.wikileaks.org/file/crs/97-908.pdf</a:t>
            </a:r>
            <a:r>
              <a:rPr lang="en-US" altLang="en-US" sz="1200" dirty="0"/>
              <a:t> </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Retired engineer Ben-Ami Kadish said that he passed classified U.S. documents to an Israeli handler.">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5" y="0"/>
            <a:ext cx="3190875"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379" name="Rectangle 2"/>
          <p:cNvSpPr>
            <a:spLocks noChangeArrowheads="1"/>
          </p:cNvSpPr>
          <p:nvPr/>
        </p:nvSpPr>
        <p:spPr bwMode="auto">
          <a:xfrm>
            <a:off x="5953125" y="3975100"/>
            <a:ext cx="31464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a:solidFill>
                  <a:schemeClr val="tx2"/>
                </a:solidFill>
              </a:rPr>
              <a:t>Retired engineer Ben-Ami Kadish said that he passed classified U.S. documents to an Israeli handler.  (Frank Franklin Ii - AP) </a:t>
            </a:r>
          </a:p>
        </p:txBody>
      </p:sp>
      <p:sp>
        <p:nvSpPr>
          <p:cNvPr id="229380" name="Rectangle 3"/>
          <p:cNvSpPr>
            <a:spLocks noChangeArrowheads="1"/>
          </p:cNvSpPr>
          <p:nvPr/>
        </p:nvSpPr>
        <p:spPr bwMode="auto">
          <a:xfrm>
            <a:off x="14288" y="0"/>
            <a:ext cx="5938837" cy="695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b="1" dirty="0">
                <a:solidFill>
                  <a:schemeClr val="tx2"/>
                </a:solidFill>
              </a:rPr>
              <a:t>Retiree Charged With Passing U.S. Documents to Israel in the 1980s Pleads Guilty</a:t>
            </a:r>
            <a:r>
              <a:rPr lang="en-US" altLang="en-US" sz="1400" dirty="0">
                <a:solidFill>
                  <a:schemeClr val="tx2"/>
                </a:solidFill>
              </a:rPr>
              <a:t>—Washington Post, 12/31/2008</a:t>
            </a:r>
            <a:r>
              <a:rPr lang="en-US" altLang="en-US" sz="1600" dirty="0">
                <a:solidFill>
                  <a:schemeClr val="tx2"/>
                </a:solidFill>
              </a:rPr>
              <a:t>, </a:t>
            </a:r>
            <a:r>
              <a:rPr lang="en-US" altLang="en-US" sz="1200" dirty="0">
                <a:solidFill>
                  <a:schemeClr val="tx2"/>
                </a:solidFill>
                <a:hlinkClick r:id="rId4"/>
              </a:rPr>
              <a:t>http://www.washingtonpost.com/wp-dyn/content/article/2008/12/30/AR2008123003099.html</a:t>
            </a:r>
            <a:r>
              <a:rPr lang="en-US" altLang="en-US" sz="1200" dirty="0">
                <a:solidFill>
                  <a:schemeClr val="tx2"/>
                </a:solidFill>
              </a:rPr>
              <a:t> </a:t>
            </a:r>
          </a:p>
          <a:p>
            <a:pPr eaLnBrk="1" hangingPunct="1">
              <a:spcBef>
                <a:spcPct val="0"/>
              </a:spcBef>
              <a:buFontTx/>
              <a:buNone/>
            </a:pPr>
            <a:r>
              <a:rPr lang="en-US" altLang="en-US" sz="1400" dirty="0"/>
              <a:t>A retired engineer from New Jersey whose clandestine activities went undetected for more than two decades pleaded guilty yesterday to a criminal charge accusing him of serving as an unregistered agent for Israel. </a:t>
            </a:r>
          </a:p>
          <a:p>
            <a:pPr eaLnBrk="1" hangingPunct="1">
              <a:spcBef>
                <a:spcPct val="0"/>
              </a:spcBef>
              <a:buFontTx/>
              <a:buNone/>
            </a:pPr>
            <a:endParaRPr lang="en-US" altLang="en-US" sz="1400" dirty="0"/>
          </a:p>
          <a:p>
            <a:pPr eaLnBrk="1" hangingPunct="1">
              <a:spcBef>
                <a:spcPct val="0"/>
              </a:spcBef>
              <a:buFontTx/>
              <a:buNone/>
            </a:pPr>
            <a:r>
              <a:rPr lang="en-US" altLang="en-US" sz="1400" dirty="0"/>
              <a:t>Ben-Ami </a:t>
            </a:r>
            <a:r>
              <a:rPr lang="en-US" altLang="en-US" sz="1400" dirty="0" err="1"/>
              <a:t>Kadish</a:t>
            </a:r>
            <a:r>
              <a:rPr lang="en-US" altLang="en-US" sz="1400" dirty="0"/>
              <a:t> passed classified documents to an Israeli handler between about 1980 and 1985, when he worked at a U.S. Army research and engineering center at the </a:t>
            </a:r>
            <a:r>
              <a:rPr lang="en-US" altLang="en-US" sz="1400" dirty="0" err="1"/>
              <a:t>Picatinny</a:t>
            </a:r>
            <a:r>
              <a:rPr lang="en-US" altLang="en-US" sz="1400" dirty="0"/>
              <a:t> Arsenal in Dover, N.J., authorities say. </a:t>
            </a:r>
          </a:p>
          <a:p>
            <a:pPr eaLnBrk="1" hangingPunct="1">
              <a:spcBef>
                <a:spcPct val="0"/>
              </a:spcBef>
              <a:buFontTx/>
              <a:buNone/>
            </a:pPr>
            <a:endParaRPr lang="en-US" altLang="en-US" sz="1400" dirty="0"/>
          </a:p>
          <a:p>
            <a:pPr eaLnBrk="1" hangingPunct="1">
              <a:spcBef>
                <a:spcPct val="0"/>
              </a:spcBef>
              <a:buFontTx/>
              <a:buNone/>
            </a:pPr>
            <a:r>
              <a:rPr lang="en-US" altLang="en-US" sz="1400" dirty="0" err="1"/>
              <a:t>Kadish</a:t>
            </a:r>
            <a:r>
              <a:rPr lang="en-US" altLang="en-US" sz="1400" dirty="0"/>
              <a:t>, 85, will face a maximum term of five years in prison when he is sentenced by Manhattan U.S. District Judge William H. Pauley III in February. The retiree acted out of a desire to help Israel, receiving only nominal gifts and family dinners in exchange for the 50 to 100 documents he shared, according to court papers filed by the government. </a:t>
            </a:r>
          </a:p>
          <a:p>
            <a:pPr eaLnBrk="1" hangingPunct="1">
              <a:spcBef>
                <a:spcPct val="0"/>
              </a:spcBef>
              <a:buFontTx/>
              <a:buNone/>
            </a:pPr>
            <a:endParaRPr lang="en-US" altLang="en-US" sz="1400" dirty="0"/>
          </a:p>
          <a:p>
            <a:pPr eaLnBrk="1" hangingPunct="1">
              <a:spcBef>
                <a:spcPct val="0"/>
              </a:spcBef>
              <a:buFontTx/>
              <a:buNone/>
            </a:pPr>
            <a:r>
              <a:rPr lang="en-US" altLang="en-US" sz="1400" dirty="0" err="1"/>
              <a:t>Kadish</a:t>
            </a:r>
            <a:r>
              <a:rPr lang="en-US" altLang="en-US" sz="1400" dirty="0"/>
              <a:t>, a U.S. citizen born in Connecticut, checked classified papers out of an Army research library and passed them to an Israel official, identified for the first time by prosecutors yesterday as Yossi </a:t>
            </a:r>
            <a:r>
              <a:rPr lang="en-US" altLang="en-US" sz="1400" dirty="0" err="1"/>
              <a:t>Yagur</a:t>
            </a:r>
            <a:r>
              <a:rPr lang="en-US" altLang="en-US" sz="1400" dirty="0"/>
              <a:t>. </a:t>
            </a:r>
            <a:r>
              <a:rPr lang="en-US" altLang="en-US" sz="1400" dirty="0" err="1"/>
              <a:t>Yagur</a:t>
            </a:r>
            <a:r>
              <a:rPr lang="en-US" altLang="en-US" sz="1400" dirty="0"/>
              <a:t> photographed materials related to nuclear weapons, the F-15 fighter jet program and the U.S. Patriot missile defense system, according to court papers. </a:t>
            </a:r>
          </a:p>
          <a:p>
            <a:pPr eaLnBrk="1" hangingPunct="1">
              <a:spcBef>
                <a:spcPct val="0"/>
              </a:spcBef>
              <a:buFontTx/>
              <a:buNone/>
            </a:pPr>
            <a:endParaRPr lang="en-US" altLang="en-US" sz="1400" dirty="0"/>
          </a:p>
          <a:p>
            <a:pPr eaLnBrk="1" hangingPunct="1">
              <a:spcBef>
                <a:spcPct val="0"/>
              </a:spcBef>
              <a:buFontTx/>
              <a:buNone/>
            </a:pPr>
            <a:r>
              <a:rPr lang="en-US" altLang="en-US" sz="1400" dirty="0" err="1"/>
              <a:t>Yagur</a:t>
            </a:r>
            <a:r>
              <a:rPr lang="en-US" altLang="en-US" sz="1400" dirty="0"/>
              <a:t> first drew attention more than 20 years ago as the handler for former Navy intelligence analyst </a:t>
            </a:r>
            <a:r>
              <a:rPr lang="en-US" altLang="en-US" sz="1400" b="1" dirty="0">
                <a:solidFill>
                  <a:schemeClr val="tx2"/>
                </a:solidFill>
              </a:rPr>
              <a:t>Jonathan Pollard</a:t>
            </a:r>
            <a:r>
              <a:rPr lang="en-US" altLang="en-US" sz="1400" dirty="0"/>
              <a:t>. Pollard is serving a life sentence in a federal prison in Butner, N.C., after pleading guilty in 1986 to an espionage-related charge. </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itle 1"/>
          <p:cNvSpPr>
            <a:spLocks noGrp="1"/>
          </p:cNvSpPr>
          <p:nvPr>
            <p:ph type="title"/>
          </p:nvPr>
        </p:nvSpPr>
        <p:spPr>
          <a:xfrm>
            <a:off x="0" y="0"/>
            <a:ext cx="9144000" cy="1143000"/>
          </a:xfrm>
        </p:spPr>
        <p:txBody>
          <a:bodyPr/>
          <a:lstStyle/>
          <a:p>
            <a:r>
              <a:rPr lang="en-US" altLang="en-US" b="1"/>
              <a:t>Israel Has Received $104 billion </a:t>
            </a:r>
            <a:br>
              <a:rPr lang="en-US" altLang="en-US" b="1"/>
            </a:br>
            <a:r>
              <a:rPr lang="en-US" altLang="en-US" b="1"/>
              <a:t>from Congress since 1948</a:t>
            </a:r>
          </a:p>
        </p:txBody>
      </p:sp>
      <p:sp>
        <p:nvSpPr>
          <p:cNvPr id="230403" name="Content Placeholder 2"/>
          <p:cNvSpPr>
            <a:spLocks noGrp="1"/>
          </p:cNvSpPr>
          <p:nvPr>
            <p:ph idx="1"/>
          </p:nvPr>
        </p:nvSpPr>
        <p:spPr>
          <a:xfrm>
            <a:off x="0" y="1219200"/>
            <a:ext cx="9144000" cy="5638800"/>
          </a:xfrm>
        </p:spPr>
        <p:txBody>
          <a:bodyPr/>
          <a:lstStyle/>
          <a:p>
            <a:pPr>
              <a:buFontTx/>
              <a:buNone/>
            </a:pPr>
            <a:r>
              <a:rPr lang="en-US" altLang="en-US" sz="1600" b="1" dirty="0">
                <a:solidFill>
                  <a:schemeClr val="tx2"/>
                </a:solidFill>
              </a:rPr>
              <a:t>U.S. Aid to Israel ($USD Million):</a:t>
            </a:r>
          </a:p>
          <a:p>
            <a:pPr>
              <a:buFontTx/>
              <a:buNone/>
            </a:pPr>
            <a:r>
              <a:rPr lang="en-US" altLang="en-US" sz="1600" b="1" dirty="0"/>
              <a:t>Year                    Total             Military Grant   Economic Grant     Immigrant     ASHA*   All Other</a:t>
            </a:r>
          </a:p>
          <a:p>
            <a:pPr>
              <a:buFontTx/>
              <a:buNone/>
            </a:pPr>
            <a:r>
              <a:rPr lang="en-US" altLang="en-US" sz="1600" dirty="0"/>
              <a:t>1949-1996           68030.9         29014.9                23122.4                    868.9               2.1           14903.3</a:t>
            </a:r>
          </a:p>
          <a:p>
            <a:pPr>
              <a:buFontTx/>
              <a:buNone/>
            </a:pPr>
            <a:r>
              <a:rPr lang="en-US" altLang="en-US" sz="1600" dirty="0"/>
              <a:t>1997                      3132.1           1800                     1200                         80                  2.1                 50</a:t>
            </a:r>
          </a:p>
          <a:p>
            <a:pPr>
              <a:buFontTx/>
              <a:buNone/>
            </a:pPr>
            <a:r>
              <a:rPr lang="en-US" altLang="en-US" sz="1600" dirty="0"/>
              <a:t>1998                      3080              1800                     1200                         80                  ?                      ?</a:t>
            </a:r>
          </a:p>
          <a:p>
            <a:pPr>
              <a:buFontTx/>
              <a:buNone/>
            </a:pPr>
            <a:r>
              <a:rPr lang="en-US" altLang="en-US" sz="1600" dirty="0"/>
              <a:t>1999                      3010              1860                     1080                         70                  ?                      ?</a:t>
            </a:r>
          </a:p>
          <a:p>
            <a:pPr>
              <a:buFontTx/>
              <a:buNone/>
            </a:pPr>
            <a:r>
              <a:rPr lang="en-US" altLang="en-US" sz="1600" dirty="0"/>
              <a:t>2000                      4131.85         3120                       949.1                      60                  2.75                 ?</a:t>
            </a:r>
          </a:p>
          <a:p>
            <a:pPr>
              <a:buFontTx/>
              <a:buNone/>
            </a:pPr>
            <a:r>
              <a:rPr lang="en-US" altLang="en-US" sz="1600" dirty="0"/>
              <a:t>2001                      2876.05         1975.6                    838.2                      60                  2.25                 ?</a:t>
            </a:r>
          </a:p>
          <a:p>
            <a:pPr>
              <a:buFontTx/>
              <a:buNone/>
            </a:pPr>
            <a:r>
              <a:rPr lang="en-US" altLang="en-US" sz="1600" dirty="0"/>
              <a:t>2002                      2850.65         2040                       720                         60                  2.65               28</a:t>
            </a:r>
          </a:p>
          <a:p>
            <a:pPr>
              <a:buFontTx/>
              <a:buNone/>
            </a:pPr>
            <a:r>
              <a:rPr lang="en-US" altLang="en-US" sz="1600" dirty="0"/>
              <a:t>2003                      3745.15         3086.4                    596.1                      59.6               3.05                 ?</a:t>
            </a:r>
          </a:p>
          <a:p>
            <a:pPr>
              <a:buFontTx/>
              <a:buNone/>
            </a:pPr>
            <a:r>
              <a:rPr lang="en-US" altLang="en-US" sz="1600" dirty="0"/>
              <a:t>2004                      2687.25         2147.3                    477.2                      49.7               3.15                 9.9</a:t>
            </a:r>
          </a:p>
          <a:p>
            <a:pPr>
              <a:buFontTx/>
              <a:buNone/>
            </a:pPr>
            <a:r>
              <a:rPr lang="en-US" altLang="en-US" sz="1600" dirty="0"/>
              <a:t>2005                      2612.15         2202.2                    357                         50                  2.95                 ?</a:t>
            </a:r>
          </a:p>
          <a:p>
            <a:pPr>
              <a:buFontTx/>
              <a:buNone/>
            </a:pPr>
            <a:r>
              <a:rPr lang="en-US" altLang="en-US" sz="1600" dirty="0"/>
              <a:t>2006                      2534.53         2257                       237                         40                  ?                      0.53</a:t>
            </a:r>
          </a:p>
          <a:p>
            <a:pPr>
              <a:buFontTx/>
              <a:buNone/>
            </a:pPr>
            <a:r>
              <a:rPr lang="en-US" altLang="en-US" sz="1600" dirty="0"/>
              <a:t>2007                      2500.24         2340                       120                         40                  ?                      0.24</a:t>
            </a:r>
          </a:p>
          <a:p>
            <a:pPr>
              <a:buFontTx/>
              <a:buNone/>
            </a:pPr>
            <a:r>
              <a:rPr lang="en-US" altLang="en-US" sz="1600" dirty="0"/>
              <a:t>2008                      2423.8           2380.6                        0                         39.7               3                      0.5</a:t>
            </a:r>
          </a:p>
          <a:p>
            <a:pPr>
              <a:buFontTx/>
              <a:buNone/>
            </a:pPr>
            <a:r>
              <a:rPr lang="en-US" altLang="en-US" sz="1600" dirty="0">
                <a:solidFill>
                  <a:schemeClr val="tx2"/>
                </a:solidFill>
              </a:rPr>
              <a:t>Total                  103614.67       56024                  30897                      1557.9           143.3           14992.47</a:t>
            </a:r>
          </a:p>
          <a:p>
            <a:pPr>
              <a:buFontTx/>
              <a:buNone/>
            </a:pPr>
            <a:r>
              <a:rPr lang="en-US" altLang="en-US" sz="1800" dirty="0">
                <a:solidFill>
                  <a:schemeClr val="tx2"/>
                </a:solidFill>
              </a:rPr>
              <a:t>This statistic does not represent the total cost of Israel to the United States (see Thomas Stauffer)</a:t>
            </a:r>
          </a:p>
          <a:p>
            <a:pPr>
              <a:buFontTx/>
              <a:buNone/>
            </a:pPr>
            <a:r>
              <a:rPr lang="en-US" altLang="en-US" sz="1200" dirty="0"/>
              <a:t>* American Schools and Hospitals Abroad multi-agency funding</a:t>
            </a:r>
          </a:p>
          <a:p>
            <a:pPr>
              <a:buFontTx/>
              <a:buNone/>
            </a:pPr>
            <a:r>
              <a:rPr lang="en-US" altLang="en-US" sz="1200" dirty="0">
                <a:solidFill>
                  <a:schemeClr val="tx2"/>
                </a:solidFill>
              </a:rPr>
              <a:t>Source: Grant F. Smith</a:t>
            </a:r>
            <a:r>
              <a:rPr lang="en-US" altLang="en-US" sz="1200" i="1" dirty="0">
                <a:solidFill>
                  <a:schemeClr val="tx2"/>
                </a:solidFill>
              </a:rPr>
              <a:t>, Spy Trade: How Israel’s Lobby Undermines America’s Economy</a:t>
            </a:r>
            <a:r>
              <a:rPr lang="en-US" altLang="en-US" sz="1200" dirty="0">
                <a:solidFill>
                  <a:schemeClr val="tx2"/>
                </a:solidFill>
              </a:rPr>
              <a:t>, Institute for Research: Middle Eastern Policy, Inc., Washington, DC, 2008, page 35</a:t>
            </a:r>
          </a:p>
        </p:txBody>
      </p:sp>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itle 1"/>
          <p:cNvSpPr>
            <a:spLocks noGrp="1"/>
          </p:cNvSpPr>
          <p:nvPr>
            <p:ph type="title"/>
          </p:nvPr>
        </p:nvSpPr>
        <p:spPr>
          <a:xfrm>
            <a:off x="0" y="0"/>
            <a:ext cx="5638800" cy="1143000"/>
          </a:xfrm>
        </p:spPr>
        <p:txBody>
          <a:bodyPr/>
          <a:lstStyle/>
          <a:p>
            <a:r>
              <a:rPr lang="en-US" altLang="en-US" sz="2800" b="1" dirty="0"/>
              <a:t>U.S. FY 2009 International Affairs Request for the State of Israel</a:t>
            </a:r>
            <a:br>
              <a:rPr lang="en-US" altLang="en-US" sz="3600" b="1" dirty="0"/>
            </a:br>
            <a:r>
              <a:rPr lang="en-US" altLang="en-US" sz="1600" b="1" dirty="0"/>
              <a:t>http://www.state.gov/documents/organization/100014.pdf</a:t>
            </a:r>
          </a:p>
        </p:txBody>
      </p:sp>
      <p:sp>
        <p:nvSpPr>
          <p:cNvPr id="231427" name="Content Placeholder 2"/>
          <p:cNvSpPr>
            <a:spLocks noGrp="1"/>
          </p:cNvSpPr>
          <p:nvPr>
            <p:ph idx="1"/>
          </p:nvPr>
        </p:nvSpPr>
        <p:spPr>
          <a:xfrm>
            <a:off x="0" y="1143000"/>
            <a:ext cx="5562600" cy="5715000"/>
          </a:xfrm>
        </p:spPr>
        <p:txBody>
          <a:bodyPr/>
          <a:lstStyle/>
          <a:p>
            <a:pPr>
              <a:buFontTx/>
              <a:buNone/>
            </a:pPr>
            <a:r>
              <a:rPr lang="en-US" altLang="en-US" sz="2800" b="1" dirty="0"/>
              <a:t>Foreign Military Financing: </a:t>
            </a:r>
            <a:r>
              <a:rPr lang="en-US" altLang="en-US" sz="2800" dirty="0"/>
              <a:t>$2,550,000,000</a:t>
            </a:r>
          </a:p>
          <a:p>
            <a:pPr>
              <a:buFontTx/>
              <a:buNone/>
            </a:pPr>
            <a:r>
              <a:rPr lang="en-US" altLang="en-US" sz="1800" b="1" dirty="0"/>
              <a:t>Migration and Refugee Assistance (</a:t>
            </a:r>
            <a:r>
              <a:rPr lang="en-US" altLang="en-US" sz="1800" dirty="0"/>
              <a:t>including transportation to Israel, Hebrew language instruction, transitional housing, education, and vocational training</a:t>
            </a:r>
            <a:r>
              <a:rPr lang="en-US" altLang="en-US" sz="1800" b="1" dirty="0"/>
              <a:t>): </a:t>
            </a:r>
            <a:r>
              <a:rPr lang="en-US" altLang="en-US" sz="1800" dirty="0"/>
              <a:t>$30,000,000</a:t>
            </a:r>
          </a:p>
          <a:p>
            <a:pPr>
              <a:buFontTx/>
              <a:buNone/>
            </a:pPr>
            <a:r>
              <a:rPr lang="en-US" altLang="en-US" sz="1800" dirty="0"/>
              <a:t>FY2008 </a:t>
            </a:r>
            <a:r>
              <a:rPr lang="en-US" altLang="en-US" sz="1600" b="1" dirty="0"/>
              <a:t>Department of Defense Appropriations Act</a:t>
            </a:r>
            <a:r>
              <a:rPr lang="en-US" altLang="en-US" sz="1600" dirty="0"/>
              <a:t>, provides a total of $155.5 million for U.S.-Israeli missile defense programs ( out of which $98 million is allocated for the </a:t>
            </a:r>
            <a:r>
              <a:rPr lang="en-US" altLang="en-US" sz="1600" b="1" dirty="0"/>
              <a:t>Arrow II missile program</a:t>
            </a:r>
            <a:r>
              <a:rPr lang="en-US" altLang="en-US" sz="1600" dirty="0"/>
              <a:t>; $20 million for </a:t>
            </a:r>
            <a:r>
              <a:rPr lang="en-US" altLang="en-US" sz="1600" b="1" dirty="0"/>
              <a:t>A High Altitude Missile Defense System; </a:t>
            </a:r>
            <a:r>
              <a:rPr lang="en-US" altLang="en-US" sz="1600" dirty="0"/>
              <a:t>$37 million for </a:t>
            </a:r>
            <a:r>
              <a:rPr lang="en-US" altLang="en-US" sz="1600" b="1" dirty="0"/>
              <a:t>David’s Sling, </a:t>
            </a:r>
            <a:r>
              <a:rPr lang="en-US" altLang="en-US" sz="1600" dirty="0"/>
              <a:t>a short range missile defense program ).</a:t>
            </a:r>
          </a:p>
          <a:p>
            <a:pPr>
              <a:buFontTx/>
              <a:buNone/>
            </a:pPr>
            <a:r>
              <a:rPr lang="en-US" altLang="en-US" sz="1600" dirty="0"/>
              <a:t>To keep the piece with Israel, U.S. FY 2009 International Affairs Request for </a:t>
            </a:r>
            <a:r>
              <a:rPr lang="en-US" altLang="en-US" sz="1600" b="1" dirty="0"/>
              <a:t>Egypt and Jordan </a:t>
            </a:r>
            <a:r>
              <a:rPr lang="en-US" altLang="en-US" sz="1600" dirty="0"/>
              <a:t>amounted to $1,535,000,000 </a:t>
            </a:r>
          </a:p>
          <a:p>
            <a:pPr>
              <a:buFontTx/>
              <a:buNone/>
            </a:pPr>
            <a:r>
              <a:rPr lang="en-US" altLang="en-US" sz="1600" b="1" dirty="0"/>
              <a:t>Multilateral Force and Observers: </a:t>
            </a:r>
            <a:r>
              <a:rPr lang="en-US" altLang="en-US" sz="1600" dirty="0"/>
              <a:t>$21,750,000</a:t>
            </a:r>
          </a:p>
          <a:p>
            <a:pPr>
              <a:buFontTx/>
              <a:buNone/>
            </a:pPr>
            <a:r>
              <a:rPr lang="en-US" altLang="en-US" sz="1600" i="1" dirty="0"/>
              <a:t>	</a:t>
            </a:r>
            <a:r>
              <a:rPr lang="en-US" altLang="en-US" sz="1600" dirty="0">
                <a:solidFill>
                  <a:schemeClr val="tx2"/>
                </a:solidFill>
              </a:rPr>
              <a:t>The 1952 Mutual Defense Assistance Agreement and subsequent arms agreements between Israel and the United States limit the use of U.S. military equipment to defensive purposes.</a:t>
            </a:r>
          </a:p>
          <a:p>
            <a:endParaRPr lang="en-US" altLang="en-US" sz="1800" dirty="0"/>
          </a:p>
          <a:p>
            <a:pPr>
              <a:buFontTx/>
              <a:buNone/>
            </a:pPr>
            <a:endParaRPr lang="en-US" altLang="en-US" sz="1800" dirty="0"/>
          </a:p>
          <a:p>
            <a:pPr>
              <a:buFontTx/>
              <a:buNone/>
            </a:pPr>
            <a:endParaRPr lang="en-US" altLang="en-US" sz="2800" b="1" dirty="0"/>
          </a:p>
          <a:p>
            <a:endParaRPr lang="en-US" altLang="en-US" sz="2800" dirty="0"/>
          </a:p>
        </p:txBody>
      </p:sp>
      <p:pic>
        <p:nvPicPr>
          <p:cNvPr id="23142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0"/>
            <a:ext cx="99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29" name="Rectangle 5"/>
          <p:cNvSpPr>
            <a:spLocks noChangeArrowheads="1"/>
          </p:cNvSpPr>
          <p:nvPr/>
        </p:nvSpPr>
        <p:spPr bwMode="auto">
          <a:xfrm>
            <a:off x="6400800" y="0"/>
            <a:ext cx="2743200" cy="735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b="1" dirty="0">
                <a:solidFill>
                  <a:schemeClr val="tx2"/>
                </a:solidFill>
              </a:rPr>
              <a:t>Signing of Memorandum of  Understanding between Israel and the United States [$30 billion]</a:t>
            </a:r>
          </a:p>
          <a:p>
            <a:pPr eaLnBrk="1" hangingPunct="1">
              <a:spcBef>
                <a:spcPct val="0"/>
              </a:spcBef>
              <a:buFontTx/>
              <a:buNone/>
            </a:pPr>
            <a:r>
              <a:rPr lang="en-US" altLang="en-US" sz="1800" b="1" dirty="0"/>
              <a:t> </a:t>
            </a:r>
            <a:r>
              <a:rPr lang="en-US" altLang="en-US" sz="1800" i="1" dirty="0" err="1"/>
              <a:t>Haaretz</a:t>
            </a:r>
            <a:r>
              <a:rPr lang="en-US" altLang="en-US" sz="1800" i="1" dirty="0"/>
              <a:t>, 8/16/2007</a:t>
            </a:r>
          </a:p>
          <a:p>
            <a:pPr eaLnBrk="1" hangingPunct="1">
              <a:spcBef>
                <a:spcPct val="0"/>
              </a:spcBef>
              <a:buFontTx/>
              <a:buNone/>
            </a:pPr>
            <a:r>
              <a:rPr lang="en-US" altLang="en-US" sz="200" b="1" dirty="0">
                <a:hlinkClick r:id="rId3"/>
              </a:rPr>
              <a:t>http://www.mfa.gov.il/MFA/About+the+Ministry/MFA+Spokesman/2007/Signing%20of%20Memorandum%20of%20Understanding%20between%20Israel%20and%20the%20United%20States%2016-Aug-2007</a:t>
            </a:r>
            <a:endParaRPr lang="en-US" altLang="en-US" sz="200" b="1" dirty="0"/>
          </a:p>
          <a:p>
            <a:pPr eaLnBrk="1" hangingPunct="1">
              <a:spcBef>
                <a:spcPct val="0"/>
              </a:spcBef>
              <a:buFontTx/>
              <a:buNone/>
            </a:pPr>
            <a:r>
              <a:rPr lang="en-US" altLang="en-US" sz="1600" dirty="0"/>
              <a:t>“</a:t>
            </a:r>
            <a:r>
              <a:rPr lang="en-US" altLang="en-US" sz="1600" dirty="0">
                <a:solidFill>
                  <a:schemeClr val="tx2"/>
                </a:solidFill>
              </a:rPr>
              <a:t>As president, I [Obama] will implement a Memorandum of Understanding that provides $30 billion in assistance to Israel over the next decade — investments to Israel's security that will not be tied to any other nation. </a:t>
            </a:r>
            <a:r>
              <a:rPr lang="en-US" altLang="en-US" sz="1600" b="1" dirty="0">
                <a:solidFill>
                  <a:schemeClr val="tx2"/>
                </a:solidFill>
              </a:rPr>
              <a:t>First, we must approve the foreign aid request for 2009</a:t>
            </a:r>
            <a:r>
              <a:rPr lang="en-US" altLang="en-US" sz="1600" dirty="0"/>
              <a:t>.” NPR, “Transcript: Obama's Speech at AIPAC,” </a:t>
            </a:r>
            <a:r>
              <a:rPr lang="en-US" altLang="en-US" sz="1600" i="1" dirty="0"/>
              <a:t>NPR</a:t>
            </a:r>
            <a:r>
              <a:rPr lang="en-US" altLang="en-US" sz="1600" dirty="0"/>
              <a:t>, 4 June 2008</a:t>
            </a:r>
          </a:p>
          <a:p>
            <a:pPr eaLnBrk="1" hangingPunct="1">
              <a:spcBef>
                <a:spcPct val="0"/>
              </a:spcBef>
              <a:buFontTx/>
              <a:buNone/>
            </a:pPr>
            <a:endParaRPr lang="en-US" altLang="en-US" sz="1600" b="1" dirty="0"/>
          </a:p>
          <a:p>
            <a:pPr eaLnBrk="1" hangingPunct="1">
              <a:spcBef>
                <a:spcPct val="0"/>
              </a:spcBef>
              <a:buFontTx/>
              <a:buNone/>
            </a:pPr>
            <a:r>
              <a:rPr lang="en-US" altLang="en-US" sz="1800" b="1" dirty="0">
                <a:solidFill>
                  <a:schemeClr val="tx2"/>
                </a:solidFill>
              </a:rPr>
              <a:t>Israel is world's largest exporter of drones, study finds-</a:t>
            </a:r>
            <a:r>
              <a:rPr lang="en-US" altLang="en-US" sz="1600" b="1" dirty="0"/>
              <a:t>--</a:t>
            </a:r>
            <a:r>
              <a:rPr lang="en-US" altLang="en-US" sz="1600" dirty="0"/>
              <a:t>In eight years, Israel exported $4.6 billion worth of UAVs to countries ranging from Britain to India and Uganda. </a:t>
            </a:r>
            <a:r>
              <a:rPr lang="en-US" altLang="en-US" sz="1600" dirty="0" err="1">
                <a:solidFill>
                  <a:schemeClr val="tx2"/>
                </a:solidFill>
              </a:rPr>
              <a:t>Haaretz</a:t>
            </a:r>
            <a:r>
              <a:rPr lang="en-US" altLang="en-US" sz="1600" dirty="0">
                <a:solidFill>
                  <a:schemeClr val="tx2"/>
                </a:solidFill>
              </a:rPr>
              <a:t>, 5/19/2013, </a:t>
            </a:r>
            <a:r>
              <a:rPr lang="en-US" altLang="en-US" sz="1000" dirty="0">
                <a:solidFill>
                  <a:schemeClr val="tx2"/>
                </a:solidFill>
                <a:hlinkClick r:id="rId4"/>
              </a:rPr>
              <a:t>http://www.haaretz.com/news/diplomacy-defense/israel-is-world-s-largest-exporter-of-drones-study-finds.premium-1.524771</a:t>
            </a:r>
            <a:r>
              <a:rPr lang="en-US" altLang="en-US" sz="1000" dirty="0">
                <a:solidFill>
                  <a:schemeClr val="tx2"/>
                </a:solidFill>
              </a:rPr>
              <a:t> </a:t>
            </a:r>
          </a:p>
          <a:p>
            <a:pPr eaLnBrk="1" hangingPunct="1">
              <a:spcBef>
                <a:spcPct val="0"/>
              </a:spcBef>
              <a:buFontTx/>
              <a:buNone/>
            </a:pPr>
            <a:endParaRPr lang="en-US" altLang="en-US" sz="1600" b="1" dirty="0"/>
          </a:p>
          <a:p>
            <a:pPr eaLnBrk="1" hangingPunct="1">
              <a:spcBef>
                <a:spcPct val="0"/>
              </a:spcBef>
              <a:buFontTx/>
              <a:buNone/>
            </a:pPr>
            <a:endParaRPr lang="en-US" altLang="en-US" sz="1600" b="1" dirty="0"/>
          </a:p>
        </p:txBody>
      </p:sp>
      <p:cxnSp>
        <p:nvCxnSpPr>
          <p:cNvPr id="231430" name="Straight Connector 2"/>
          <p:cNvCxnSpPr>
            <a:cxnSpLocks noChangeShapeType="1"/>
          </p:cNvCxnSpPr>
          <p:nvPr/>
        </p:nvCxnSpPr>
        <p:spPr bwMode="auto">
          <a:xfrm>
            <a:off x="6400800" y="1338263"/>
            <a:ext cx="2743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31431" name="Straight Connector 4"/>
          <p:cNvCxnSpPr>
            <a:cxnSpLocks noChangeShapeType="1"/>
          </p:cNvCxnSpPr>
          <p:nvPr/>
        </p:nvCxnSpPr>
        <p:spPr bwMode="auto">
          <a:xfrm>
            <a:off x="6400800" y="4343400"/>
            <a:ext cx="27432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Title 1"/>
          <p:cNvSpPr>
            <a:spLocks noGrp="1"/>
          </p:cNvSpPr>
          <p:nvPr>
            <p:ph type="title"/>
          </p:nvPr>
        </p:nvSpPr>
        <p:spPr>
          <a:xfrm>
            <a:off x="0" y="0"/>
            <a:ext cx="9144000" cy="1524000"/>
          </a:xfrm>
        </p:spPr>
        <p:txBody>
          <a:bodyPr/>
          <a:lstStyle/>
          <a:p>
            <a:r>
              <a:rPr lang="en-US" altLang="en-US" sz="4800" b="1" dirty="0"/>
              <a:t>AIPAC head testifies on Israel aid</a:t>
            </a:r>
            <a:br>
              <a:rPr lang="en-US" altLang="en-US" b="1" dirty="0"/>
            </a:br>
            <a:r>
              <a:rPr lang="en-US" altLang="en-US" sz="2800" b="1" dirty="0"/>
              <a:t>Jewish Telegraphic Agency,</a:t>
            </a:r>
            <a:r>
              <a:rPr lang="en-US" altLang="en-US" b="1" dirty="0"/>
              <a:t> </a:t>
            </a:r>
            <a:r>
              <a:rPr lang="en-US" altLang="en-US" sz="100" b="1" dirty="0"/>
              <a:t>By Eric Fingerhut · </a:t>
            </a:r>
            <a:r>
              <a:rPr lang="en-US" altLang="en-US" sz="2800" b="1" dirty="0"/>
              <a:t>March 27, 2009</a:t>
            </a:r>
            <a:r>
              <a:rPr lang="en-US" altLang="en-US" sz="100" b="1" dirty="0"/>
              <a:t>, http://jta.org/news/article/2009/03/27/1004048/aipac-head-testifies-on-israel-aid</a:t>
            </a:r>
            <a:endParaRPr lang="en-US" altLang="en-US" dirty="0"/>
          </a:p>
        </p:txBody>
      </p:sp>
      <p:sp>
        <p:nvSpPr>
          <p:cNvPr id="232451" name="Content Placeholder 2"/>
          <p:cNvSpPr>
            <a:spLocks noGrp="1"/>
          </p:cNvSpPr>
          <p:nvPr>
            <p:ph idx="1"/>
          </p:nvPr>
        </p:nvSpPr>
        <p:spPr>
          <a:xfrm>
            <a:off x="0" y="1676400"/>
            <a:ext cx="9144000" cy="5181600"/>
          </a:xfrm>
        </p:spPr>
        <p:txBody>
          <a:bodyPr/>
          <a:lstStyle/>
          <a:p>
            <a:r>
              <a:rPr lang="en-US" altLang="en-US" sz="100" dirty="0"/>
              <a:t>WASHINGTON (JTA) -- The head of a pro-Israel lobby group testified on Capitol Hill about the importance of U.S. aid to Israel.</a:t>
            </a:r>
          </a:p>
          <a:p>
            <a:r>
              <a:rPr lang="en-US" altLang="en-US" sz="2800" dirty="0"/>
              <a:t>Howard </a:t>
            </a:r>
            <a:r>
              <a:rPr lang="en-US" altLang="en-US" sz="2800" dirty="0" err="1"/>
              <a:t>Kohr</a:t>
            </a:r>
            <a:r>
              <a:rPr lang="en-US" altLang="en-US" sz="2800" dirty="0"/>
              <a:t>, executive director of the American Israel Public Affairs Committee, told the House Appropriations Foreign Operations subcommittee that "American assistance to Israel serves vital U.S. national security interests and advances critical U.S. foreign policy goals."</a:t>
            </a:r>
          </a:p>
          <a:p>
            <a:endParaRPr lang="en-US" altLang="en-US" sz="2800" dirty="0"/>
          </a:p>
          <a:p>
            <a:r>
              <a:rPr lang="en-US" altLang="en-US" sz="2800" dirty="0"/>
              <a:t>He requested that Israel receive $2.775 billion in military aid in fiscal year 2010, as called for in the 2007 Memorandum of Understanding between the U.S. and Israel that allocates $30 billion in aid for the Jewish state over 10 years.</a:t>
            </a:r>
          </a:p>
          <a:p>
            <a:r>
              <a:rPr lang="en-US" altLang="en-US" sz="100" dirty="0" err="1"/>
              <a:t>Kohr</a:t>
            </a:r>
            <a:r>
              <a:rPr lang="en-US" altLang="en-US" sz="100" dirty="0"/>
              <a:t> noted that the military hardware Israel must purchase to face the increased threat of terrorism and Islamic radicalism is increasingly expensive, and that "windfall oil profits" have </a:t>
            </a:r>
            <a:r>
              <a:rPr lang="en-US" altLang="en-US" sz="100" dirty="0" err="1"/>
              <a:t>fuled</a:t>
            </a:r>
            <a:r>
              <a:rPr lang="en-US" altLang="en-US" sz="100" dirty="0"/>
              <a:t> the growth rate of military spending in countries such as Saudi Arabia and Iran in recent years.</a:t>
            </a:r>
          </a:p>
          <a:p>
            <a:r>
              <a:rPr lang="en-US" altLang="en-US" sz="100" dirty="0"/>
              <a:t>He added that Israel will do its part by increasing its own defense spending. The Jewish state is slated to spend $150 billion on defense during the next decade, a 50 percent increase over the previous 10-year period, he said.</a:t>
            </a:r>
          </a:p>
          <a:p>
            <a:endParaRPr lang="en-US" altLang="en-US" sz="1800" dirty="0"/>
          </a:p>
        </p:txBody>
      </p:sp>
    </p:spTree>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2"/>
          <p:cNvSpPr>
            <a:spLocks noChangeArrowheads="1"/>
          </p:cNvSpPr>
          <p:nvPr/>
        </p:nvSpPr>
        <p:spPr bwMode="auto">
          <a:xfrm>
            <a:off x="0" y="1600200"/>
            <a:ext cx="52578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4000" b="1" dirty="0"/>
              <a:t>During Fiscal Year 2014,  the U.S. is providing Israel with at least $10.2 million per day in military aid and $0 in military aid to the Palestinians</a:t>
            </a:r>
          </a:p>
          <a:p>
            <a:pPr>
              <a:defRPr/>
            </a:pPr>
            <a:r>
              <a:rPr lang="en-US" sz="1800" dirty="0">
                <a:solidFill>
                  <a:schemeClr val="tx2"/>
                </a:solidFill>
              </a:rPr>
              <a:t>Source:   If  Americans Knew, </a:t>
            </a:r>
            <a:r>
              <a:rPr lang="en-US" sz="1800" dirty="0">
                <a:solidFill>
                  <a:schemeClr val="tx2"/>
                </a:solidFill>
                <a:hlinkClick r:id="rId2"/>
              </a:rPr>
              <a:t>http://www.ifamericansknew.org/</a:t>
            </a:r>
            <a:endParaRPr lang="en-US" sz="1800" dirty="0">
              <a:solidFill>
                <a:schemeClr val="tx2"/>
              </a:solidFill>
            </a:endParaRPr>
          </a:p>
          <a:p>
            <a:pPr>
              <a:defRPr/>
            </a:pPr>
            <a:endParaRPr lang="en-US" sz="1400" dirty="0"/>
          </a:p>
        </p:txBody>
      </p:sp>
      <p:sp>
        <p:nvSpPr>
          <p:cNvPr id="233475" name="Rectangle 6"/>
          <p:cNvSpPr>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800" b="1" dirty="0">
                <a:solidFill>
                  <a:schemeClr val="tx2"/>
                </a:solidFill>
              </a:rPr>
              <a:t>Daily U.S. Military Aid to Israel and the Palestinians, FY2014</a:t>
            </a:r>
          </a:p>
        </p:txBody>
      </p:sp>
      <p:pic>
        <p:nvPicPr>
          <p:cNvPr id="233476" name="Picture 6" descr="Chart showing that the United States gives Israel $8.2 million per day in military aid and no military aid to the Palestinian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828800"/>
            <a:ext cx="371316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itle 1"/>
          <p:cNvSpPr>
            <a:spLocks noGrp="1"/>
          </p:cNvSpPr>
          <p:nvPr>
            <p:ph type="title"/>
          </p:nvPr>
        </p:nvSpPr>
        <p:spPr>
          <a:xfrm>
            <a:off x="0" y="0"/>
            <a:ext cx="9067800" cy="1828800"/>
          </a:xfrm>
        </p:spPr>
        <p:txBody>
          <a:bodyPr/>
          <a:lstStyle/>
          <a:p>
            <a:r>
              <a:rPr lang="en-US" altLang="en-US" b="1"/>
              <a:t>Congress conditions Palestinian aid on dropping statehood bid</a:t>
            </a:r>
            <a:br>
              <a:rPr lang="en-US" altLang="en-US" b="1"/>
            </a:br>
            <a:r>
              <a:rPr lang="en-US" altLang="en-US" sz="1800"/>
              <a:t>GTA, December 23, 2011, </a:t>
            </a:r>
            <a:r>
              <a:rPr lang="en-US" altLang="en-US" sz="1800">
                <a:hlinkClick r:id="rId2"/>
              </a:rPr>
              <a:t>http://www.jta.org/news/article/2011/12/23/3090884/us-funds-for-palestinians-conditional-on-statehood-maneuvers</a:t>
            </a:r>
            <a:r>
              <a:rPr lang="en-US" altLang="en-US" sz="1800"/>
              <a:t> </a:t>
            </a:r>
          </a:p>
        </p:txBody>
      </p:sp>
      <p:sp>
        <p:nvSpPr>
          <p:cNvPr id="234499" name="Content Placeholder 2"/>
          <p:cNvSpPr>
            <a:spLocks noGrp="1"/>
          </p:cNvSpPr>
          <p:nvPr>
            <p:ph idx="1"/>
          </p:nvPr>
        </p:nvSpPr>
        <p:spPr>
          <a:xfrm>
            <a:off x="0" y="2209800"/>
            <a:ext cx="9144000" cy="4648200"/>
          </a:xfrm>
        </p:spPr>
        <p:txBody>
          <a:bodyPr/>
          <a:lstStyle/>
          <a:p>
            <a:r>
              <a:rPr lang="en-US" altLang="en-US" sz="1800" dirty="0"/>
              <a:t>WASHINGTON (JTA) -- A newly passed congressional appropriations bill maintains the level of assistance for Israel while conditioning funds for the Palestinians on them dropping their statehood recognition bid.</a:t>
            </a:r>
          </a:p>
          <a:p>
            <a:r>
              <a:rPr lang="en-US" altLang="en-US" sz="1800" dirty="0"/>
              <a:t>An omnibus appropriations bill passed last week and awaiting President Obama's signature funds assistance to Israel at $3.075 billion, consistent with a 2007 memorandum of understanding that averages such aid at $3 billion annually over 10 years.</a:t>
            </a:r>
          </a:p>
          <a:p>
            <a:r>
              <a:rPr lang="en-US" altLang="en-US" sz="1800" dirty="0"/>
              <a:t>The funding was spared from across-the-board cuts toward slashing the deficit.</a:t>
            </a:r>
          </a:p>
          <a:p>
            <a:r>
              <a:rPr lang="en-US" altLang="en-US" sz="1800" dirty="0"/>
              <a:t>Funding for Palestinians is also approved by the legislation, but no amounts are specified. Instead, the president must submit specific requests to appropriators in both Houses, allowing Congress greater leverage over how the money is spent.</a:t>
            </a:r>
          </a:p>
          <a:p>
            <a:r>
              <a:rPr lang="en-US" altLang="en-US" sz="1800" dirty="0"/>
              <a:t>Furthermore, should the Palestinians gain statehood recognition through any international body in the absence of negotiations, the funding will be suspended, although the president is able to waive the provision.</a:t>
            </a:r>
          </a:p>
          <a:p>
            <a:r>
              <a:rPr lang="en-US" altLang="en-US" sz="1800" dirty="0"/>
              <a:t>The Israeli embassy in Washington welcomed the new conditions.</a:t>
            </a:r>
          </a:p>
        </p:txBody>
      </p:sp>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1"/>
          <p:cNvSpPr>
            <a:spLocks noChangeArrowheads="1"/>
          </p:cNvSpPr>
          <p:nvPr/>
        </p:nvSpPr>
        <p:spPr bwMode="auto">
          <a:xfrm>
            <a:off x="0" y="0"/>
            <a:ext cx="9144000" cy="695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3600" b="1">
                <a:solidFill>
                  <a:schemeClr val="tx2"/>
                </a:solidFill>
              </a:rPr>
              <a:t>KIDS LIVING IN POVERTY IN VALLEY</a:t>
            </a:r>
          </a:p>
          <a:p>
            <a:pPr algn="ctr" eaLnBrk="1" hangingPunct="1">
              <a:spcBef>
                <a:spcPct val="0"/>
              </a:spcBef>
              <a:buFontTx/>
              <a:buNone/>
            </a:pPr>
            <a:r>
              <a:rPr lang="en-US" altLang="en-US" sz="3600" b="1">
                <a:solidFill>
                  <a:schemeClr val="tx2"/>
                </a:solidFill>
              </a:rPr>
              <a:t>Percent of area children ages 0-17 living in poverty in 2007 by county</a:t>
            </a:r>
          </a:p>
          <a:p>
            <a:pPr eaLnBrk="1" hangingPunct="1">
              <a:spcBef>
                <a:spcPct val="0"/>
              </a:spcBef>
              <a:buFontTx/>
              <a:buNone/>
            </a:pPr>
            <a:endParaRPr lang="en-US" altLang="en-US" sz="2400"/>
          </a:p>
          <a:p>
            <a:pPr eaLnBrk="1" hangingPunct="1">
              <a:spcBef>
                <a:spcPct val="0"/>
              </a:spcBef>
              <a:buFontTx/>
              <a:buNone/>
            </a:pPr>
            <a:r>
              <a:rPr lang="en-US" altLang="en-US" sz="2400"/>
              <a:t>Parke County </a:t>
            </a:r>
            <a:r>
              <a:rPr lang="en-US" altLang="en-US" sz="2400" b="1">
                <a:solidFill>
                  <a:schemeClr val="tx2"/>
                </a:solidFill>
              </a:rPr>
              <a:t>28.1 percent</a:t>
            </a:r>
          </a:p>
          <a:p>
            <a:pPr eaLnBrk="1" hangingPunct="1">
              <a:spcBef>
                <a:spcPct val="0"/>
              </a:spcBef>
              <a:buFontTx/>
              <a:buNone/>
            </a:pPr>
            <a:r>
              <a:rPr lang="en-US" altLang="en-US" sz="2400"/>
              <a:t>Vigo County </a:t>
            </a:r>
            <a:r>
              <a:rPr lang="en-US" altLang="en-US" sz="2400" b="1">
                <a:solidFill>
                  <a:schemeClr val="tx2"/>
                </a:solidFill>
              </a:rPr>
              <a:t>22.9 percent</a:t>
            </a:r>
          </a:p>
          <a:p>
            <a:pPr eaLnBrk="1" hangingPunct="1">
              <a:spcBef>
                <a:spcPct val="0"/>
              </a:spcBef>
              <a:buFontTx/>
              <a:buNone/>
            </a:pPr>
            <a:r>
              <a:rPr lang="en-US" altLang="en-US" sz="2400"/>
              <a:t>Sullivan County </a:t>
            </a:r>
            <a:r>
              <a:rPr lang="en-US" altLang="en-US" sz="2400" b="1">
                <a:solidFill>
                  <a:schemeClr val="tx2"/>
                </a:solidFill>
              </a:rPr>
              <a:t>19.4 percent</a:t>
            </a:r>
          </a:p>
          <a:p>
            <a:pPr eaLnBrk="1" hangingPunct="1">
              <a:spcBef>
                <a:spcPct val="0"/>
              </a:spcBef>
              <a:buFontTx/>
              <a:buNone/>
            </a:pPr>
            <a:r>
              <a:rPr lang="en-US" altLang="en-US" sz="2400"/>
              <a:t>Greene County </a:t>
            </a:r>
            <a:r>
              <a:rPr lang="en-US" altLang="en-US" sz="2400" b="1">
                <a:solidFill>
                  <a:schemeClr val="tx2"/>
                </a:solidFill>
              </a:rPr>
              <a:t>19.0 percent</a:t>
            </a:r>
          </a:p>
          <a:p>
            <a:pPr eaLnBrk="1" hangingPunct="1">
              <a:spcBef>
                <a:spcPct val="0"/>
              </a:spcBef>
              <a:buFontTx/>
              <a:buNone/>
            </a:pPr>
            <a:r>
              <a:rPr lang="en-US" altLang="en-US" sz="2400"/>
              <a:t>Clay County </a:t>
            </a:r>
            <a:r>
              <a:rPr lang="en-US" altLang="en-US" sz="2400" b="1">
                <a:solidFill>
                  <a:schemeClr val="tx2"/>
                </a:solidFill>
              </a:rPr>
              <a:t>16.4 percent</a:t>
            </a:r>
          </a:p>
          <a:p>
            <a:pPr eaLnBrk="1" hangingPunct="1">
              <a:spcBef>
                <a:spcPct val="0"/>
              </a:spcBef>
              <a:buFontTx/>
              <a:buNone/>
            </a:pPr>
            <a:r>
              <a:rPr lang="en-US" altLang="en-US" sz="2400"/>
              <a:t>Vermillion County </a:t>
            </a:r>
            <a:r>
              <a:rPr lang="en-US" altLang="en-US" sz="2400" b="1">
                <a:solidFill>
                  <a:schemeClr val="tx2"/>
                </a:solidFill>
              </a:rPr>
              <a:t>15.0 percent</a:t>
            </a:r>
          </a:p>
          <a:p>
            <a:pPr eaLnBrk="1" hangingPunct="1">
              <a:spcBef>
                <a:spcPct val="0"/>
              </a:spcBef>
              <a:buFontTx/>
              <a:buNone/>
            </a:pPr>
            <a:endParaRPr lang="en-US" altLang="en-US" sz="2400"/>
          </a:p>
          <a:p>
            <a:pPr eaLnBrk="1" hangingPunct="1">
              <a:spcBef>
                <a:spcPct val="0"/>
              </a:spcBef>
              <a:buFontTx/>
              <a:buNone/>
            </a:pPr>
            <a:r>
              <a:rPr lang="en-US" altLang="en-US" sz="2400"/>
              <a:t>Statewide average </a:t>
            </a:r>
            <a:r>
              <a:rPr lang="en-US" altLang="en-US" sz="2400" b="1">
                <a:solidFill>
                  <a:schemeClr val="tx2"/>
                </a:solidFill>
              </a:rPr>
              <a:t>17 percent</a:t>
            </a:r>
          </a:p>
          <a:p>
            <a:pPr eaLnBrk="1" hangingPunct="1">
              <a:spcBef>
                <a:spcPct val="0"/>
              </a:spcBef>
              <a:buFontTx/>
              <a:buNone/>
            </a:pPr>
            <a:r>
              <a:rPr lang="en-US" altLang="en-US" sz="2400"/>
              <a:t>National average </a:t>
            </a:r>
            <a:r>
              <a:rPr lang="en-US" altLang="en-US" sz="2400" b="1">
                <a:solidFill>
                  <a:schemeClr val="tx2"/>
                </a:solidFill>
              </a:rPr>
              <a:t>18 percent</a:t>
            </a:r>
          </a:p>
          <a:p>
            <a:pPr eaLnBrk="1" hangingPunct="1">
              <a:spcBef>
                <a:spcPct val="0"/>
              </a:spcBef>
              <a:buFontTx/>
              <a:buNone/>
            </a:pPr>
            <a:endParaRPr lang="en-US" altLang="en-US" sz="2400"/>
          </a:p>
          <a:p>
            <a:pPr eaLnBrk="1" hangingPunct="1">
              <a:spcBef>
                <a:spcPct val="0"/>
              </a:spcBef>
              <a:buFontTx/>
              <a:buNone/>
            </a:pPr>
            <a:r>
              <a:rPr lang="en-US" altLang="en-US" sz="2400"/>
              <a:t>Poverty is defined as a family of two adults and two children with an income less than $21,027 in 2007.</a:t>
            </a:r>
          </a:p>
          <a:p>
            <a:pPr eaLnBrk="1" hangingPunct="1">
              <a:spcBef>
                <a:spcPct val="0"/>
              </a:spcBef>
              <a:buFontTx/>
              <a:buNone/>
            </a:pPr>
            <a:r>
              <a:rPr lang="en-US" altLang="en-US" sz="1800">
                <a:solidFill>
                  <a:schemeClr val="tx2"/>
                </a:solidFill>
              </a:rPr>
              <a:t>Source: Annie E. Casey Foundation, Quoted by The Tribune Star, 7/30/2009, </a:t>
            </a:r>
            <a:r>
              <a:rPr lang="en-US" altLang="en-US" sz="200">
                <a:solidFill>
                  <a:schemeClr val="tx2"/>
                </a:solidFill>
              </a:rPr>
              <a:t>http://links.tribstar.com/leaderboard/frontpage.pdf</a:t>
            </a:r>
          </a:p>
        </p:txBody>
      </p:sp>
    </p:spTree>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514600"/>
          </a:xfrm>
        </p:spPr>
        <p:txBody>
          <a:bodyPr/>
          <a:lstStyle/>
          <a:p>
            <a:pPr fontAlgn="t">
              <a:defRPr/>
            </a:pPr>
            <a:r>
              <a:rPr lang="en-US" sz="5400" b="1" dirty="0">
                <a:latin typeface="+mn-lt"/>
                <a:ea typeface="+mn-ea"/>
                <a:cs typeface="+mn-cs"/>
              </a:rPr>
              <a:t>Schools slated to get budgets cut in January [2010]</a:t>
            </a:r>
            <a:br>
              <a:rPr lang="en-US" b="1" dirty="0">
                <a:latin typeface="+mn-lt"/>
                <a:ea typeface="+mn-ea"/>
                <a:cs typeface="+mn-cs"/>
              </a:rPr>
            </a:br>
            <a:r>
              <a:rPr lang="en-US" sz="1800" dirty="0">
                <a:latin typeface="+mn-lt"/>
                <a:ea typeface="+mn-ea"/>
                <a:cs typeface="+mn-cs"/>
              </a:rPr>
              <a:t>Associated Press</a:t>
            </a:r>
            <a:br>
              <a:rPr lang="en-US" sz="1800" dirty="0">
                <a:latin typeface="+mn-lt"/>
                <a:ea typeface="+mn-ea"/>
                <a:cs typeface="+mn-cs"/>
              </a:rPr>
            </a:br>
            <a:r>
              <a:rPr lang="en-US" sz="1800" dirty="0">
                <a:latin typeface="+mn-lt"/>
                <a:ea typeface="+mn-ea"/>
                <a:cs typeface="+mn-cs"/>
              </a:rPr>
              <a:t>Tribune Star, 12/28/2009</a:t>
            </a:r>
            <a:br>
              <a:rPr lang="en-US" sz="1800" dirty="0">
                <a:latin typeface="+mn-lt"/>
                <a:ea typeface="+mn-ea"/>
                <a:cs typeface="+mn-cs"/>
              </a:rPr>
            </a:br>
            <a:r>
              <a:rPr lang="en-US" sz="1800" dirty="0">
                <a:latin typeface="+mn-lt"/>
                <a:ea typeface="+mn-ea"/>
                <a:cs typeface="+mn-cs"/>
              </a:rPr>
              <a:t>http://www.tribstar.com/local/local_story_362214320.html</a:t>
            </a:r>
            <a:endParaRPr lang="en-US" sz="1800" dirty="0"/>
          </a:p>
        </p:txBody>
      </p:sp>
      <p:sp>
        <p:nvSpPr>
          <p:cNvPr id="236547" name="Content Placeholder 2"/>
          <p:cNvSpPr>
            <a:spLocks noGrp="1"/>
          </p:cNvSpPr>
          <p:nvPr>
            <p:ph idx="1"/>
          </p:nvPr>
        </p:nvSpPr>
        <p:spPr>
          <a:xfrm>
            <a:off x="0" y="2590800"/>
            <a:ext cx="9144000" cy="4267200"/>
          </a:xfrm>
        </p:spPr>
        <p:txBody>
          <a:bodyPr/>
          <a:lstStyle/>
          <a:p>
            <a:pPr fontAlgn="t"/>
            <a:r>
              <a:rPr lang="en-US" altLang="en-US" sz="1400" dirty="0"/>
              <a:t>“INDIANAPOLIS — Gov. Mitch Daniels says Indiana will start cutting school funding starting in January.</a:t>
            </a:r>
            <a:br>
              <a:rPr lang="en-US" altLang="en-US" sz="1400" dirty="0"/>
            </a:br>
            <a:r>
              <a:rPr lang="en-US" altLang="en-US" sz="1400" dirty="0"/>
              <a:t>Daniels previously announced the K-12 cuts of about $300 million. Schools will lose about 3.5 percent of current state funding in 2010, starting with their January payment. The State Board of Education had recommended that the cuts begin in January.</a:t>
            </a:r>
            <a:br>
              <a:rPr lang="en-US" altLang="en-US" sz="1400" dirty="0"/>
            </a:br>
            <a:endParaRPr lang="en-US" altLang="en-US" sz="1400" dirty="0"/>
          </a:p>
          <a:p>
            <a:pPr fontAlgn="t"/>
            <a:r>
              <a:rPr lang="en-US" altLang="en-US" sz="1400" dirty="0"/>
              <a:t>State Superintendent Tony Bennett says school districts can find 3 percent savings without laying off teachers.</a:t>
            </a:r>
            <a:br>
              <a:rPr lang="en-US" altLang="en-US" sz="1400" dirty="0"/>
            </a:br>
            <a:r>
              <a:rPr lang="en-US" altLang="en-US" sz="1400" dirty="0"/>
              <a:t>Daniels says education is such a big part of the state budget that cuts were unavoidable to ensure Indiana doesn’t have a deficit when the budget ends in July 2011. The Republican governor has already ordered cuts at state agencies and universities.</a:t>
            </a:r>
            <a:br>
              <a:rPr lang="en-US" altLang="en-US" sz="1400" dirty="0"/>
            </a:br>
            <a:endParaRPr lang="en-US" altLang="en-US" sz="1400" dirty="0"/>
          </a:p>
          <a:p>
            <a:pPr fontAlgn="t"/>
            <a:r>
              <a:rPr lang="en-US" altLang="en-US" sz="1400" dirty="0"/>
              <a:t>In a news release, the governor’s office stated the reduction “will be applied evenly to all school corporations using the current funding formula. It represents 2.7 percent of the total $11 billion schools receive from all sources or 3.5 percent of current state funding.” </a:t>
            </a:r>
            <a:br>
              <a:rPr lang="en-US" altLang="en-US" sz="1400" dirty="0"/>
            </a:br>
            <a:endParaRPr lang="en-US" altLang="en-US" sz="1400" dirty="0"/>
          </a:p>
          <a:p>
            <a:pPr fontAlgn="t"/>
            <a:r>
              <a:rPr lang="en-US" altLang="en-US" sz="1400" dirty="0"/>
              <a:t>K-12 spending is half of the state’s budget or about $6.5 billion annually. Daniels has said repeatedly that education reductions were a last resort and that every other area would be trimmed first. </a:t>
            </a:r>
            <a:br>
              <a:rPr lang="en-US" altLang="en-US" sz="1400" dirty="0"/>
            </a:br>
            <a:r>
              <a:rPr lang="en-US" altLang="en-US" sz="1400" dirty="0"/>
              <a:t>School corporation officials are still awaiting details to determine how much the cuts will affect them.</a:t>
            </a:r>
            <a:br>
              <a:rPr lang="en-US" altLang="en-US" sz="1400" dirty="0"/>
            </a:br>
            <a:r>
              <a:rPr lang="en-US" altLang="en-US" sz="1400" dirty="0"/>
              <a:t>A cut of 3 to 3.5 percent for the Vigo County School Corp. would be about $3 million to $3.5 million, said Donna Wilson, the district’s chief financial officer.”</a:t>
            </a:r>
          </a:p>
          <a:p>
            <a:endParaRPr lang="en-US" altLang="en-US" dirty="0"/>
          </a:p>
        </p:txBody>
      </p:sp>
    </p:spTree>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05000"/>
          </a:xfrm>
        </p:spPr>
        <p:txBody>
          <a:bodyPr/>
          <a:lstStyle/>
          <a:p>
            <a:pPr>
              <a:defRPr/>
            </a:pPr>
            <a:r>
              <a:rPr lang="en-US" sz="6000" b="1" dirty="0">
                <a:latin typeface="+mn-lt"/>
                <a:ea typeface="+mn-ea"/>
                <a:cs typeface="+mn-cs"/>
              </a:rPr>
              <a:t>Year in review: </a:t>
            </a:r>
            <a:br>
              <a:rPr lang="en-US" sz="6000" b="1" dirty="0">
                <a:latin typeface="+mn-lt"/>
                <a:ea typeface="+mn-ea"/>
                <a:cs typeface="+mn-cs"/>
              </a:rPr>
            </a:br>
            <a:r>
              <a:rPr lang="en-US" sz="6000" b="1" dirty="0">
                <a:latin typeface="+mn-lt"/>
                <a:ea typeface="+mn-ea"/>
                <a:cs typeface="+mn-cs"/>
              </a:rPr>
              <a:t>Indiana State University</a:t>
            </a:r>
            <a:endParaRPr lang="en-US" sz="6000" dirty="0"/>
          </a:p>
        </p:txBody>
      </p:sp>
      <p:sp>
        <p:nvSpPr>
          <p:cNvPr id="237571" name="Content Placeholder 2"/>
          <p:cNvSpPr>
            <a:spLocks noGrp="1"/>
          </p:cNvSpPr>
          <p:nvPr>
            <p:ph idx="1"/>
          </p:nvPr>
        </p:nvSpPr>
        <p:spPr>
          <a:xfrm>
            <a:off x="0" y="1905000"/>
            <a:ext cx="9144000" cy="4953000"/>
          </a:xfrm>
        </p:spPr>
        <p:txBody>
          <a:bodyPr/>
          <a:lstStyle/>
          <a:p>
            <a:pPr fontAlgn="t"/>
            <a:r>
              <a:rPr lang="en-US" altLang="en-US" sz="1800" dirty="0">
                <a:solidFill>
                  <a:schemeClr val="tx2"/>
                </a:solidFill>
              </a:rPr>
              <a:t>By Sue Loughlin</a:t>
            </a:r>
            <a:br>
              <a:rPr lang="en-US" altLang="en-US" sz="1800" dirty="0">
                <a:solidFill>
                  <a:schemeClr val="tx2"/>
                </a:solidFill>
              </a:rPr>
            </a:br>
            <a:r>
              <a:rPr lang="en-US" altLang="en-US" sz="1800" dirty="0">
                <a:solidFill>
                  <a:schemeClr val="tx2"/>
                </a:solidFill>
              </a:rPr>
              <a:t>The Tribune-Star [1/1/2010, http://www.tribstar.com/local/local_story_365223040.html]</a:t>
            </a:r>
            <a:br>
              <a:rPr lang="en-US" altLang="en-US" sz="1800" dirty="0"/>
            </a:br>
            <a:endParaRPr lang="en-US" altLang="en-US" sz="1800" dirty="0"/>
          </a:p>
          <a:p>
            <a:pPr fontAlgn="t"/>
            <a:r>
              <a:rPr lang="en-US" altLang="en-US" sz="1800" dirty="0"/>
              <a:t>“TERRE HAUTE — As a new year begins, Indiana State University faces the unpleasant task of cutting $10.5 million from its budget over the next 18 months as the result of the state’s revenue shortfalls.</a:t>
            </a:r>
            <a:br>
              <a:rPr lang="en-US" altLang="en-US" sz="1800" dirty="0"/>
            </a:br>
            <a:br>
              <a:rPr lang="en-US" altLang="en-US" sz="1800" dirty="0"/>
            </a:br>
            <a:r>
              <a:rPr lang="en-US" altLang="en-US" sz="1800" dirty="0"/>
              <a:t>“The reductions will result in an elimination of positions,” ISU President Dan Bradley told the campus community Dec. 23. “The majority of our operating budget is dedicated to personnel costs.” </a:t>
            </a:r>
            <a:br>
              <a:rPr lang="en-US" altLang="en-US" sz="1800" dirty="0"/>
            </a:br>
            <a:br>
              <a:rPr lang="en-US" altLang="en-US" sz="1800" dirty="0"/>
            </a:br>
            <a:r>
              <a:rPr lang="en-US" altLang="en-US" sz="1800" dirty="0"/>
              <a:t>Recently, Gov. Mitch Daniels ordered a $150 million cut in state higher education spending because tax revenues are far below previous projections.</a:t>
            </a:r>
            <a:br>
              <a:rPr lang="en-US" altLang="en-US" sz="1800" dirty="0"/>
            </a:br>
            <a:br>
              <a:rPr lang="en-US" altLang="en-US" sz="1800" dirty="0"/>
            </a:br>
            <a:r>
              <a:rPr lang="en-US" altLang="en-US" sz="1800" dirty="0"/>
              <a:t>Among the state’s seven public colleges and universities, ISU took the hardest hit in its proportional share of the cuts, which amounted to 6.64 percent, or $3.8 million in the current fiscal year with the remaining $6.7 million in 2010-11.”</a:t>
            </a:r>
            <a:br>
              <a:rPr lang="en-US" altLang="en-US" dirty="0"/>
            </a:br>
            <a:endParaRPr lang="en-US" altLang="en-US" dirty="0"/>
          </a:p>
          <a:p>
            <a:endParaRPr lang="en-US" altLang="en-US" dirty="0"/>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tle 1"/>
          <p:cNvSpPr>
            <a:spLocks noGrp="1"/>
          </p:cNvSpPr>
          <p:nvPr>
            <p:ph type="title"/>
          </p:nvPr>
        </p:nvSpPr>
        <p:spPr>
          <a:xfrm>
            <a:off x="0" y="-1588"/>
            <a:ext cx="9144000" cy="1220788"/>
          </a:xfrm>
        </p:spPr>
        <p:txBody>
          <a:bodyPr/>
          <a:lstStyle/>
          <a:p>
            <a:r>
              <a:rPr lang="en-US" altLang="en-US" sz="3600" b="1" dirty="0"/>
              <a:t>U.S. poverty on track to be highest since '60s </a:t>
            </a:r>
            <a:br>
              <a:rPr lang="en-US" altLang="en-US" sz="3600" b="1" dirty="0"/>
            </a:br>
            <a:r>
              <a:rPr lang="en-US" altLang="en-US" sz="1800" b="1" dirty="0"/>
              <a:t>Associated Press, July 23, 2012</a:t>
            </a:r>
            <a:br>
              <a:rPr lang="en-US" altLang="en-US" sz="1800" b="1" dirty="0"/>
            </a:br>
            <a:r>
              <a:rPr lang="en-US" altLang="en-US" sz="1800" dirty="0">
                <a:hlinkClick r:id="rId2"/>
              </a:rPr>
              <a:t>http://tribstar.com/bigstory3/x228005597/U-S-poverty-on-track-to-be-highest-since-60s</a:t>
            </a:r>
            <a:endParaRPr lang="en-US" altLang="en-US" b="1" dirty="0"/>
          </a:p>
        </p:txBody>
      </p:sp>
      <p:sp>
        <p:nvSpPr>
          <p:cNvPr id="238595" name="Content Placeholder 2"/>
          <p:cNvSpPr>
            <a:spLocks noGrp="1"/>
          </p:cNvSpPr>
          <p:nvPr>
            <p:ph idx="1"/>
          </p:nvPr>
        </p:nvSpPr>
        <p:spPr>
          <a:xfrm>
            <a:off x="0" y="1219200"/>
            <a:ext cx="9144000" cy="5638800"/>
          </a:xfrm>
        </p:spPr>
        <p:txBody>
          <a:bodyPr/>
          <a:lstStyle/>
          <a:p>
            <a:pPr marL="0" indent="0">
              <a:buNone/>
            </a:pPr>
            <a:r>
              <a:rPr lang="en-US" altLang="en-US" sz="1800" dirty="0"/>
              <a:t>“WASHINGTON — The ranks of America’s poor are on track to climb to levels unseen in nearly half a century, erasing gains from the war on poverty in the 1960s amid a weak economy and fraying government safety net.</a:t>
            </a:r>
          </a:p>
          <a:p>
            <a:r>
              <a:rPr lang="en-US" altLang="en-US" sz="1800" dirty="0"/>
              <a:t>Census figures for 2011 will be released this fall in the critical weeks ahead of the November elections.</a:t>
            </a:r>
          </a:p>
          <a:p>
            <a:r>
              <a:rPr lang="en-US" altLang="en-US" sz="1800" dirty="0"/>
              <a:t>The Associated Press surveyed more than a dozen economists, think tanks and academics, both nonpartisan and those with known liberal or conservative leanings, and found a broad consensus: The official poverty rate will rise from 15.1 percent in 2010, climbing as high as 15.7 percent. Several predicted a more modest gain, but even a 0.1 percentage point increase would put poverty at the highest level since 1965…</a:t>
            </a:r>
          </a:p>
          <a:p>
            <a:r>
              <a:rPr lang="en-US" altLang="en-US" sz="1800" dirty="0"/>
              <a:t>The 2010 poverty level was $22,314 for a family of four, and $11,139 for an individual, based on an official government calculation that includes only cash income, before tax deductions. It excludes capital gains or accumulated wealth, such as home ownership, as well as noncash aid such as food stamps and tax credits, which were expanded substantially under President Barack Obama’s stimulus package.</a:t>
            </a:r>
          </a:p>
          <a:p>
            <a:r>
              <a:rPr lang="en-US" altLang="en-US" sz="1800" dirty="0"/>
              <a:t>An additional 9 million people in 2010 would have been counted above the poverty line if food stamps and tax credits were taken into account.”</a:t>
            </a:r>
          </a:p>
          <a:p>
            <a:pPr marL="0" indent="0">
              <a:buNone/>
            </a:pPr>
            <a:r>
              <a:rPr lang="en-US" altLang="en-US" sz="1800" b="1" dirty="0">
                <a:solidFill>
                  <a:schemeClr val="tx2"/>
                </a:solidFill>
              </a:rPr>
              <a:t>Poverty Overview </a:t>
            </a:r>
            <a:r>
              <a:rPr lang="en-US" altLang="en-US" sz="1800" dirty="0">
                <a:solidFill>
                  <a:schemeClr val="tx2"/>
                </a:solidFill>
              </a:rPr>
              <a:t>(2015), </a:t>
            </a:r>
            <a:r>
              <a:rPr lang="en-US" altLang="en-US" sz="1800" dirty="0"/>
              <a:t>United States Department of Agriculture, Economic Research Service</a:t>
            </a:r>
            <a:r>
              <a:rPr lang="en-US" altLang="en-US" sz="1800" dirty="0">
                <a:solidFill>
                  <a:schemeClr val="tx2"/>
                </a:solidFill>
              </a:rPr>
              <a:t>,   </a:t>
            </a:r>
            <a:r>
              <a:rPr lang="en-US" altLang="en-US" sz="1800" dirty="0">
                <a:hlinkClick r:id="rId3"/>
              </a:rPr>
              <a:t>https://www.ers.usda.gov/topics/rural-economy-population/rural-poverty-well-being/</a:t>
            </a:r>
            <a:r>
              <a:rPr lang="en-US" altLang="en-US" sz="1800" dirty="0"/>
              <a:t> </a:t>
            </a:r>
            <a:endParaRPr lang="en-US" altLang="en-US" dirty="0"/>
          </a:p>
        </p:txBody>
      </p:sp>
      <p:cxnSp>
        <p:nvCxnSpPr>
          <p:cNvPr id="3" name="Straight Connector 2"/>
          <p:cNvCxnSpPr/>
          <p:nvPr/>
        </p:nvCxnSpPr>
        <p:spPr bwMode="auto">
          <a:xfrm>
            <a:off x="0" y="6172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0" y="0"/>
            <a:ext cx="3048000" cy="1384300"/>
          </a:xfrm>
        </p:spPr>
        <p:txBody>
          <a:bodyPr/>
          <a:lstStyle/>
          <a:p>
            <a:r>
              <a:rPr lang="en-US" altLang="en-US" sz="3200" b="1" dirty="0"/>
              <a:t>The Israel Lobby in the United States</a:t>
            </a:r>
          </a:p>
        </p:txBody>
      </p:sp>
      <p:sp>
        <p:nvSpPr>
          <p:cNvPr id="126979" name="Content Placeholder 2"/>
          <p:cNvSpPr>
            <a:spLocks noGrp="1"/>
          </p:cNvSpPr>
          <p:nvPr>
            <p:ph idx="1"/>
          </p:nvPr>
        </p:nvSpPr>
        <p:spPr>
          <a:xfrm>
            <a:off x="0" y="1524000"/>
            <a:ext cx="3733800" cy="5257800"/>
          </a:xfrm>
        </p:spPr>
        <p:txBody>
          <a:bodyPr/>
          <a:lstStyle/>
          <a:p>
            <a:pPr marL="457200" indent="-457200">
              <a:buFont typeface="Times New Roman" pitchFamily="18" charset="0"/>
              <a:buAutoNum type="arabicPeriod"/>
            </a:pPr>
            <a:r>
              <a:rPr lang="en-US" altLang="en-US" sz="1200" dirty="0"/>
              <a:t>Paul Findley’s </a:t>
            </a:r>
            <a:r>
              <a:rPr lang="en-US" altLang="en-US" sz="1200" b="1" i="1" dirty="0">
                <a:solidFill>
                  <a:schemeClr val="tx2"/>
                </a:solidFill>
              </a:rPr>
              <a:t>They dare to speak out</a:t>
            </a:r>
            <a:r>
              <a:rPr lang="en-US" altLang="en-US" sz="1200" b="1" dirty="0">
                <a:solidFill>
                  <a:schemeClr val="tx2"/>
                </a:solidFill>
              </a:rPr>
              <a:t> </a:t>
            </a:r>
            <a:r>
              <a:rPr lang="en-US" altLang="en-US" sz="1200" dirty="0"/>
              <a:t>(1985)</a:t>
            </a:r>
          </a:p>
          <a:p>
            <a:pPr marL="457200" indent="-457200">
              <a:buFont typeface="Times New Roman" pitchFamily="18" charset="0"/>
              <a:buAutoNum type="arabicPeriod"/>
            </a:pPr>
            <a:r>
              <a:rPr lang="en-US" altLang="en-US" sz="1200" dirty="0"/>
              <a:t>Edward </a:t>
            </a:r>
            <a:r>
              <a:rPr lang="en-US" altLang="en-US" sz="1200" dirty="0" err="1"/>
              <a:t>Tivnan’s</a:t>
            </a:r>
            <a:r>
              <a:rPr lang="en-US" altLang="en-US" sz="1200" dirty="0"/>
              <a:t> </a:t>
            </a:r>
            <a:r>
              <a:rPr lang="en-US" altLang="en-US" sz="1200" b="1" i="1" dirty="0">
                <a:solidFill>
                  <a:schemeClr val="tx2"/>
                </a:solidFill>
              </a:rPr>
              <a:t>The Lobby </a:t>
            </a:r>
            <a:r>
              <a:rPr lang="en-US" altLang="en-US" sz="1200" i="1" dirty="0"/>
              <a:t>(1</a:t>
            </a:r>
            <a:r>
              <a:rPr lang="en-US" altLang="en-US" sz="1200" dirty="0"/>
              <a:t>987)</a:t>
            </a:r>
          </a:p>
          <a:p>
            <a:pPr marL="457200" indent="-457200">
              <a:buFont typeface="Times New Roman" pitchFamily="18" charset="0"/>
              <a:buAutoNum type="arabicPeriod"/>
            </a:pPr>
            <a:r>
              <a:rPr lang="en-US" altLang="en-US" sz="1200" dirty="0"/>
              <a:t>Jonathan Jeremy Goldberg’s </a:t>
            </a:r>
            <a:r>
              <a:rPr lang="en-US" altLang="en-US" sz="1200" b="1" i="1" dirty="0">
                <a:solidFill>
                  <a:schemeClr val="tx2"/>
                </a:solidFill>
              </a:rPr>
              <a:t>Jewish power </a:t>
            </a:r>
            <a:r>
              <a:rPr lang="en-US" altLang="en-US" sz="1200" dirty="0"/>
              <a:t>(1996)</a:t>
            </a:r>
          </a:p>
          <a:p>
            <a:pPr marL="457200" indent="-457200">
              <a:buFont typeface="Times New Roman" pitchFamily="18" charset="0"/>
              <a:buAutoNum type="arabicPeriod"/>
            </a:pPr>
            <a:r>
              <a:rPr lang="en-US" altLang="en-US" sz="1200" dirty="0"/>
              <a:t>James </a:t>
            </a:r>
            <a:r>
              <a:rPr lang="en-US" altLang="en-US" sz="1200" dirty="0" err="1"/>
              <a:t>Petras’s</a:t>
            </a:r>
            <a:r>
              <a:rPr lang="en-US" altLang="en-US" sz="1200" dirty="0"/>
              <a:t> </a:t>
            </a:r>
            <a:r>
              <a:rPr lang="en-US" altLang="en-US" sz="1200" b="1" i="1" dirty="0">
                <a:solidFill>
                  <a:schemeClr val="tx2"/>
                </a:solidFill>
              </a:rPr>
              <a:t>The Power of Israel in the United States </a:t>
            </a:r>
            <a:r>
              <a:rPr lang="en-US" altLang="en-US" sz="1200" dirty="0"/>
              <a:t>(2006) </a:t>
            </a:r>
          </a:p>
          <a:p>
            <a:pPr marL="457200" indent="-457200">
              <a:buFont typeface="Times New Roman" pitchFamily="18" charset="0"/>
              <a:buAutoNum type="arabicPeriod"/>
            </a:pPr>
            <a:r>
              <a:rPr lang="en-US" altLang="en-US" sz="1200" dirty="0" err="1"/>
              <a:t>Mearsheimer</a:t>
            </a:r>
            <a:r>
              <a:rPr lang="en-US" altLang="en-US" sz="1200" dirty="0"/>
              <a:t> &amp; Walt’s</a:t>
            </a:r>
            <a:r>
              <a:rPr lang="en-US" altLang="en-US" sz="1200" b="1" dirty="0">
                <a:solidFill>
                  <a:schemeClr val="tx2"/>
                </a:solidFill>
              </a:rPr>
              <a:t> </a:t>
            </a:r>
            <a:r>
              <a:rPr lang="en-US" altLang="en-US" sz="1200" b="1" i="1" dirty="0">
                <a:solidFill>
                  <a:schemeClr val="tx2"/>
                </a:solidFill>
              </a:rPr>
              <a:t>The Israel lobby and U.S. foreign policy</a:t>
            </a:r>
            <a:r>
              <a:rPr lang="en-US" altLang="en-US" sz="1200" dirty="0"/>
              <a:t> (2007).</a:t>
            </a:r>
          </a:p>
          <a:p>
            <a:pPr marL="457200" indent="-457200">
              <a:buFont typeface="Times New Roman" pitchFamily="18" charset="0"/>
              <a:buAutoNum type="arabicPeriod"/>
            </a:pPr>
            <a:r>
              <a:rPr lang="en-US" altLang="en-US" sz="1200" dirty="0"/>
              <a:t>Mark Green (ed.)’s </a:t>
            </a:r>
            <a:r>
              <a:rPr lang="en-US" altLang="en-US" sz="1200" b="1" i="1" dirty="0">
                <a:solidFill>
                  <a:schemeClr val="tx2"/>
                </a:solidFill>
              </a:rPr>
              <a:t>Persecution, Privilege &amp; Power</a:t>
            </a:r>
            <a:r>
              <a:rPr lang="en-US" altLang="en-US" sz="1200" dirty="0"/>
              <a:t> (2008) </a:t>
            </a:r>
          </a:p>
          <a:p>
            <a:pPr marL="457200" indent="-457200">
              <a:buFont typeface="Times New Roman" pitchFamily="18" charset="0"/>
              <a:buAutoNum type="arabicPeriod"/>
            </a:pPr>
            <a:r>
              <a:rPr lang="en-US" altLang="en-US" sz="1200" dirty="0"/>
              <a:t>Jeff Gates‟ </a:t>
            </a:r>
            <a:r>
              <a:rPr lang="en-US" altLang="en-US" sz="1200" b="1" i="1" dirty="0">
                <a:solidFill>
                  <a:schemeClr val="tx2"/>
                </a:solidFill>
              </a:rPr>
              <a:t>Guilt by Association: How Deception and Self-Deceit Took America to War</a:t>
            </a:r>
            <a:r>
              <a:rPr lang="en-US" altLang="en-US" sz="1200" b="1" i="1" dirty="0"/>
              <a:t> </a:t>
            </a:r>
            <a:r>
              <a:rPr lang="en-US" altLang="en-US" sz="1200" dirty="0"/>
              <a:t>(2008) </a:t>
            </a:r>
          </a:p>
          <a:p>
            <a:pPr marL="0" indent="0">
              <a:buNone/>
            </a:pPr>
            <a:r>
              <a:rPr lang="en-US" altLang="en-US" sz="1400" dirty="0"/>
              <a:t>The United States government is strongly involved in the Palestine-Israel conflict, which continues to define US relations with other countries and contributes to </a:t>
            </a:r>
            <a:r>
              <a:rPr lang="en-US" altLang="en-US" sz="1400" b="1" dirty="0">
                <a:solidFill>
                  <a:schemeClr val="tx2"/>
                </a:solidFill>
              </a:rPr>
              <a:t>US isolation </a:t>
            </a:r>
            <a:r>
              <a:rPr lang="en-US" altLang="en-US" sz="1400" dirty="0"/>
              <a:t>from the international community as indicated by the most recent United Nations General Assembly vote on the  "right of the Palestinian people to self-determination': </a:t>
            </a:r>
            <a:r>
              <a:rPr lang="en-US" altLang="en-US" sz="1400" dirty="0">
                <a:solidFill>
                  <a:schemeClr val="tx2"/>
                </a:solidFill>
              </a:rPr>
              <a:t>177 countries in favor, 7 against (Canada, Federated States of Micronesia, Israel, Marshall Islands, Nauru, Palau, United States), with 4 abstentions (Cameroon, Côte d’Ivoire, South Sudan, Tonga</a:t>
            </a:r>
            <a:r>
              <a:rPr lang="en-US" altLang="en-US" sz="1400" dirty="0"/>
              <a:t>). United Nations, 12/19/2016, </a:t>
            </a:r>
            <a:r>
              <a:rPr lang="en-US" altLang="en-US" sz="1000" dirty="0">
                <a:hlinkClick r:id="rId3"/>
              </a:rPr>
              <a:t>https://www.un.org/press/en/2016/ga11879.doc.htm</a:t>
            </a:r>
            <a:r>
              <a:rPr lang="en-US" altLang="en-US" sz="1000" dirty="0"/>
              <a:t> </a:t>
            </a:r>
          </a:p>
        </p:txBody>
      </p:sp>
      <p:pic>
        <p:nvPicPr>
          <p:cNvPr id="126980" name="Picture 2" descr="The Israel Lobby and U.S. Foreign Polic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3343" y="1542805"/>
            <a:ext cx="961657" cy="12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1" name="Picture 2" descr="Persecution, Privilege, &amp; Pow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4343" y="1550513"/>
            <a:ext cx="953933" cy="128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2" name="Picture 2" descr="http://t2.gstatic.com/images?q=tbn:4oumsqJkY4CE3M:http://www.atlasbooks.com/clarity/images/b0030cover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1571" y="1510941"/>
            <a:ext cx="924790" cy="140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3" name="Picture 2" descr="Guilt by Association: How Deception and Self-Deceit Took America to Wa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1113" y="3291313"/>
            <a:ext cx="1577374" cy="2155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4" name="TextBox 8"/>
          <p:cNvSpPr txBox="1">
            <a:spLocks noChangeArrowheads="1"/>
          </p:cNvSpPr>
          <p:nvPr/>
        </p:nvSpPr>
        <p:spPr bwMode="auto">
          <a:xfrm>
            <a:off x="6815138" y="1384300"/>
            <a:ext cx="2328862"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800" b="1" dirty="0">
                <a:solidFill>
                  <a:srgbClr val="FFFF00"/>
                </a:solidFill>
                <a:cs typeface="+mn-cs"/>
              </a:rPr>
              <a:t>“A lobby is like a night flower: It thrives in the dark and dies in the sun.” </a:t>
            </a:r>
            <a:r>
              <a:rPr lang="en-US" altLang="en-US" sz="1400" dirty="0">
                <a:solidFill>
                  <a:srgbClr val="FFFFFF"/>
                </a:solidFill>
                <a:cs typeface="+mn-cs"/>
              </a:rPr>
              <a:t>Steve J. Rosen, AIPAC Director of Policy</a:t>
            </a:r>
            <a:r>
              <a:rPr lang="en-US" altLang="en-US" sz="1200" dirty="0">
                <a:solidFill>
                  <a:srgbClr val="FFFFFF"/>
                </a:solidFill>
                <a:cs typeface="+mn-cs"/>
              </a:rPr>
              <a:t>. </a:t>
            </a:r>
            <a:r>
              <a:rPr lang="en-US" altLang="en-US" sz="1000" dirty="0">
                <a:solidFill>
                  <a:srgbClr val="FFFFFF"/>
                </a:solidFill>
                <a:cs typeface="+mn-cs"/>
              </a:rPr>
              <a:t>Source: Grant F. Smith, Foreign Agents: The American Israel Public Affairs Committee from the 1963 Fulbright Hearings to the 2005 Espionage Scandal, Washington, DC: Institute for Research: Middle Eastern Policy, Inc., 2007, page [7].</a:t>
            </a:r>
          </a:p>
          <a:p>
            <a:pPr>
              <a:spcBef>
                <a:spcPct val="0"/>
              </a:spcBef>
              <a:buFontTx/>
              <a:buNone/>
            </a:pPr>
            <a:endParaRPr lang="en-US" altLang="en-US" sz="800" dirty="0">
              <a:solidFill>
                <a:srgbClr val="FFFFFF"/>
              </a:solidFill>
              <a:cs typeface="+mn-cs"/>
            </a:endParaRPr>
          </a:p>
          <a:p>
            <a:pPr>
              <a:spcBef>
                <a:spcPct val="0"/>
              </a:spcBef>
              <a:buFontTx/>
              <a:buNone/>
            </a:pPr>
            <a:r>
              <a:rPr lang="en-US" altLang="en-US" sz="1500" dirty="0">
                <a:solidFill>
                  <a:schemeClr val="tx2"/>
                </a:solidFill>
                <a:cs typeface="+mn-cs"/>
              </a:rPr>
              <a:t>The Shah of Iran, a friend of Israel, answers questions about the Israel lobby in a 1976 interview with Jewish journalist Mike Wallace. </a:t>
            </a:r>
            <a:r>
              <a:rPr lang="en-US" altLang="en-US" sz="1100" dirty="0" err="1">
                <a:cs typeface="+mn-cs"/>
              </a:rPr>
              <a:t>OccupyingTheMind</a:t>
            </a:r>
            <a:r>
              <a:rPr lang="en-US" altLang="en-US" sz="1100" dirty="0">
                <a:cs typeface="+mn-cs"/>
              </a:rPr>
              <a:t>, 7/27/2012, </a:t>
            </a:r>
            <a:r>
              <a:rPr lang="en-US" altLang="en-US" sz="800" dirty="0">
                <a:solidFill>
                  <a:srgbClr val="FFFF00"/>
                </a:solidFill>
                <a:cs typeface="+mn-cs"/>
                <a:hlinkClick r:id="rId8"/>
              </a:rPr>
              <a:t>https://www.youtube.com/watch?v=jsTxfH6tnww</a:t>
            </a:r>
            <a:r>
              <a:rPr lang="en-US" altLang="en-US" sz="800" dirty="0">
                <a:solidFill>
                  <a:srgbClr val="FFFF00"/>
                </a:solidFill>
                <a:cs typeface="+mn-cs"/>
              </a:rPr>
              <a:t>   </a:t>
            </a:r>
            <a:endParaRPr lang="en-US" altLang="en-US" sz="800" dirty="0">
              <a:solidFill>
                <a:srgbClr val="FFFFFF"/>
              </a:solidFill>
              <a:cs typeface="+mn-cs"/>
            </a:endParaRPr>
          </a:p>
        </p:txBody>
      </p:sp>
      <p:sp>
        <p:nvSpPr>
          <p:cNvPr id="10" name="Rectangle 9"/>
          <p:cNvSpPr/>
          <p:nvPr/>
        </p:nvSpPr>
        <p:spPr>
          <a:xfrm>
            <a:off x="2895600" y="0"/>
            <a:ext cx="6248400" cy="1384300"/>
          </a:xfrm>
          <a:prstGeom prst="rect">
            <a:avLst/>
          </a:prstGeom>
        </p:spPr>
        <p:txBody>
          <a:bodyPr>
            <a:spAutoFit/>
          </a:bodyPr>
          <a:lstStyle/>
          <a:p>
            <a:pPr eaLnBrk="0" hangingPunct="0">
              <a:defRPr/>
            </a:pPr>
            <a:r>
              <a:rPr lang="en-US" sz="1050" dirty="0">
                <a:solidFill>
                  <a:srgbClr val="FFFFFF"/>
                </a:solidFill>
                <a:cs typeface="+mn-cs"/>
              </a:rPr>
              <a:t>The founder of the </a:t>
            </a:r>
            <a:r>
              <a:rPr lang="en-US" sz="1050" b="1" dirty="0">
                <a:solidFill>
                  <a:srgbClr val="FFFF00"/>
                </a:solidFill>
                <a:cs typeface="+mn-cs"/>
              </a:rPr>
              <a:t>AIPAC</a:t>
            </a:r>
            <a:r>
              <a:rPr lang="en-US" sz="1050" dirty="0">
                <a:solidFill>
                  <a:srgbClr val="FFFFFF"/>
                </a:solidFill>
                <a:cs typeface="+mn-cs"/>
              </a:rPr>
              <a:t> (one of the main branches of the Israel lobby), I. L. “Si” </a:t>
            </a:r>
            <a:r>
              <a:rPr lang="en-US" sz="1050" dirty="0" err="1">
                <a:solidFill>
                  <a:srgbClr val="FFFFFF"/>
                </a:solidFill>
                <a:cs typeface="+mn-cs"/>
              </a:rPr>
              <a:t>Kenen</a:t>
            </a:r>
            <a:r>
              <a:rPr lang="en-US" sz="1050" dirty="0">
                <a:solidFill>
                  <a:srgbClr val="FFFFFF"/>
                </a:solidFill>
                <a:cs typeface="+mn-cs"/>
              </a:rPr>
              <a:t>, was head of the American Zionist Committee for Public Affairs in 1951, which was registered as a foreign lobbying group [required to register under the Foreign Agents Registration Act, </a:t>
            </a:r>
            <a:r>
              <a:rPr lang="en-US" sz="1050" dirty="0">
                <a:solidFill>
                  <a:srgbClr val="FFFFFF"/>
                </a:solidFill>
                <a:cs typeface="+mn-cs"/>
                <a:hlinkClick r:id="rId9"/>
              </a:rPr>
              <a:t>http://www.law.cornell.edu/uscode/22/611.html</a:t>
            </a:r>
            <a:r>
              <a:rPr lang="en-US" sz="1050" dirty="0">
                <a:solidFill>
                  <a:srgbClr val="FFFFFF"/>
                </a:solidFill>
                <a:cs typeface="+mn-cs"/>
              </a:rPr>
              <a:t>]. </a:t>
            </a:r>
            <a:r>
              <a:rPr lang="en-US" sz="1050" dirty="0" err="1">
                <a:solidFill>
                  <a:srgbClr val="FFFFFF"/>
                </a:solidFill>
                <a:cs typeface="+mn-cs"/>
              </a:rPr>
              <a:t>Kenen</a:t>
            </a:r>
            <a:r>
              <a:rPr lang="en-US" sz="1050" dirty="0">
                <a:solidFill>
                  <a:srgbClr val="FFFFFF"/>
                </a:solidFill>
                <a:cs typeface="+mn-cs"/>
              </a:rPr>
              <a:t> reorganized it as a U.S. lobbying organization—the American </a:t>
            </a:r>
            <a:r>
              <a:rPr lang="en-US" sz="1050" dirty="0" err="1">
                <a:solidFill>
                  <a:srgbClr val="FFFFFF"/>
                </a:solidFill>
                <a:cs typeface="+mn-cs"/>
              </a:rPr>
              <a:t>Zionst</a:t>
            </a:r>
            <a:r>
              <a:rPr lang="en-US" sz="1050" dirty="0">
                <a:solidFill>
                  <a:srgbClr val="FFFFFF"/>
                </a:solidFill>
                <a:cs typeface="+mn-cs"/>
              </a:rPr>
              <a:t> Committee for Public Affairs—in 1953-54, and the new organization was renamed AIPAC in 1959. </a:t>
            </a:r>
            <a:r>
              <a:rPr lang="en-US" sz="1050" dirty="0" err="1">
                <a:solidFill>
                  <a:srgbClr val="FFFFFF"/>
                </a:solidFill>
                <a:cs typeface="+mn-cs"/>
              </a:rPr>
              <a:t>Kenen</a:t>
            </a:r>
            <a:r>
              <a:rPr lang="en-US" sz="1050" dirty="0">
                <a:solidFill>
                  <a:srgbClr val="FFFFFF"/>
                </a:solidFill>
                <a:cs typeface="+mn-cs"/>
              </a:rPr>
              <a:t> relied on </a:t>
            </a:r>
            <a:r>
              <a:rPr lang="en-US" sz="1050" dirty="0" err="1">
                <a:solidFill>
                  <a:srgbClr val="FFFFFF"/>
                </a:solidFill>
                <a:cs typeface="+mn-cs"/>
              </a:rPr>
              <a:t>psersonal</a:t>
            </a:r>
            <a:r>
              <a:rPr lang="en-US" sz="1050" dirty="0">
                <a:solidFill>
                  <a:srgbClr val="FFFFFF"/>
                </a:solidFill>
                <a:cs typeface="+mn-cs"/>
              </a:rPr>
              <a:t> contacts with key legislators rather than public campaigns or mass mobilization, and AIPAC generally followed “</a:t>
            </a:r>
            <a:r>
              <a:rPr lang="en-US" sz="1050" dirty="0" err="1">
                <a:solidFill>
                  <a:srgbClr val="FFFFFF"/>
                </a:solidFill>
                <a:cs typeface="+mn-cs"/>
              </a:rPr>
              <a:t>Kenen’s</a:t>
            </a:r>
            <a:r>
              <a:rPr lang="en-US" sz="1050" dirty="0">
                <a:solidFill>
                  <a:srgbClr val="FFFFFF"/>
                </a:solidFill>
                <a:cs typeface="+mn-cs"/>
              </a:rPr>
              <a:t> Rules” to advance Israel’s cause. Rule No. 1. was: “</a:t>
            </a:r>
            <a:r>
              <a:rPr lang="en-US" sz="1050" dirty="0">
                <a:solidFill>
                  <a:srgbClr val="FFFF00"/>
                </a:solidFill>
                <a:cs typeface="+mn-cs"/>
              </a:rPr>
              <a:t>Get behind legislation; don’t step out in front of it</a:t>
            </a:r>
            <a:r>
              <a:rPr lang="en-US" sz="1050" dirty="0">
                <a:solidFill>
                  <a:srgbClr val="FFFFFF"/>
                </a:solidFill>
                <a:cs typeface="+mn-cs"/>
              </a:rPr>
              <a:t> (that is, keep a low profile)” ---</a:t>
            </a:r>
            <a:r>
              <a:rPr lang="en-US" sz="1050" dirty="0" err="1">
                <a:solidFill>
                  <a:srgbClr val="FFFFFF"/>
                </a:solidFill>
                <a:cs typeface="+mn-cs"/>
              </a:rPr>
              <a:t>Mearsheimer</a:t>
            </a:r>
            <a:r>
              <a:rPr lang="en-US" sz="1050" dirty="0">
                <a:solidFill>
                  <a:srgbClr val="FFFFFF"/>
                </a:solidFill>
                <a:cs typeface="+mn-cs"/>
              </a:rPr>
              <a:t> and Walt, The Israel Lobby, p. 118.</a:t>
            </a:r>
          </a:p>
        </p:txBody>
      </p:sp>
      <p:sp>
        <p:nvSpPr>
          <p:cNvPr id="126986" name="TextBox 10"/>
          <p:cNvSpPr txBox="1">
            <a:spLocks noChangeArrowheads="1"/>
          </p:cNvSpPr>
          <p:nvPr/>
        </p:nvSpPr>
        <p:spPr bwMode="auto">
          <a:xfrm>
            <a:off x="3652838" y="5508625"/>
            <a:ext cx="5486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000" dirty="0">
                <a:solidFill>
                  <a:srgbClr val="FFFFFF"/>
                </a:solidFill>
                <a:cs typeface="+mn-cs"/>
              </a:rPr>
              <a:t>“Steven Rosen, the former AIPAC official who has been indicted for allegedly passing classified  documents to Israel, illustrated AIPAC’s power for the New Yorker’s  Jeffrey Goldberg by putting a napkin in front of him and saying, </a:t>
            </a:r>
            <a:r>
              <a:rPr lang="en-US" altLang="en-US" sz="1000" b="1" dirty="0">
                <a:solidFill>
                  <a:srgbClr val="FFFF00"/>
                </a:solidFill>
                <a:cs typeface="+mn-cs"/>
              </a:rPr>
              <a:t>“In twenty-four hours, we could have the signatures of seventy senators on this napkins.’ These are not idle boasts”—</a:t>
            </a:r>
            <a:r>
              <a:rPr lang="en-US" altLang="en-US" sz="1000" b="1" dirty="0" err="1">
                <a:solidFill>
                  <a:srgbClr val="FFFFFF"/>
                </a:solidFill>
                <a:cs typeface="+mn-cs"/>
              </a:rPr>
              <a:t>Mearsheimer</a:t>
            </a:r>
            <a:r>
              <a:rPr lang="en-US" altLang="en-US" sz="1000" b="1" dirty="0">
                <a:solidFill>
                  <a:srgbClr val="FFFFFF"/>
                </a:solidFill>
                <a:cs typeface="+mn-cs"/>
              </a:rPr>
              <a:t> and Walt</a:t>
            </a:r>
            <a:r>
              <a:rPr lang="en-US" altLang="en-US" sz="1000" b="1" dirty="0">
                <a:solidFill>
                  <a:srgbClr val="FFFF00"/>
                </a:solidFill>
                <a:cs typeface="+mn-cs"/>
              </a:rPr>
              <a:t>,</a:t>
            </a:r>
            <a:r>
              <a:rPr lang="en-US" altLang="en-US" sz="1000" b="1" dirty="0">
                <a:solidFill>
                  <a:srgbClr val="FFFFFF"/>
                </a:solidFill>
                <a:cs typeface="+mn-cs"/>
              </a:rPr>
              <a:t> p. 10-11. </a:t>
            </a:r>
          </a:p>
          <a:p>
            <a:pPr>
              <a:spcBef>
                <a:spcPct val="0"/>
              </a:spcBef>
              <a:buFontTx/>
              <a:buNone/>
            </a:pPr>
            <a:endParaRPr lang="en-US" altLang="en-US" sz="400" b="1" dirty="0">
              <a:solidFill>
                <a:srgbClr val="FFFFFF"/>
              </a:solidFill>
              <a:cs typeface="+mn-cs"/>
            </a:endParaRPr>
          </a:p>
          <a:p>
            <a:pPr>
              <a:spcBef>
                <a:spcPct val="0"/>
              </a:spcBef>
              <a:buFontTx/>
              <a:buNone/>
            </a:pPr>
            <a:r>
              <a:rPr lang="en-US" altLang="en-US" sz="1000" b="1" dirty="0">
                <a:solidFill>
                  <a:srgbClr val="FFFFFF"/>
                </a:solidFill>
                <a:cs typeface="+mn-cs"/>
              </a:rPr>
              <a:t>“</a:t>
            </a:r>
            <a:r>
              <a:rPr lang="en-US" altLang="en-US" sz="1000" b="1" dirty="0">
                <a:solidFill>
                  <a:srgbClr val="FFFF00"/>
                </a:solidFill>
                <a:cs typeface="+mn-cs"/>
              </a:rPr>
              <a:t>76 senators sign AIPAC-backed letter seeking added pressure on Iran: </a:t>
            </a:r>
            <a:r>
              <a:rPr lang="en-US" altLang="en-US" sz="1000" dirty="0">
                <a:solidFill>
                  <a:srgbClr val="FFFF00"/>
                </a:solidFill>
                <a:cs typeface="+mn-cs"/>
              </a:rPr>
              <a:t>WASHINGTON (JTA) — An AIPAC-backed letter urging President Obama to exert greater pressure on Iran to end its suspected nuclear weapons program  garnered the signatures of 76 senators</a:t>
            </a:r>
            <a:r>
              <a:rPr lang="en-US" altLang="en-US" sz="1000" b="1" dirty="0">
                <a:solidFill>
                  <a:srgbClr val="FFFF00"/>
                </a:solidFill>
                <a:cs typeface="+mn-cs"/>
              </a:rPr>
              <a:t>.</a:t>
            </a:r>
            <a:r>
              <a:rPr lang="en-US" altLang="en-US" sz="1000" b="1" dirty="0">
                <a:solidFill>
                  <a:srgbClr val="FFFFFF"/>
                </a:solidFill>
                <a:cs typeface="+mn-cs"/>
              </a:rPr>
              <a:t>”–-- Jewish Telegraphic Agency, August 4, 2013, </a:t>
            </a:r>
            <a:r>
              <a:rPr lang="en-US" altLang="en-US" sz="500" dirty="0">
                <a:solidFill>
                  <a:srgbClr val="FFFFFF"/>
                </a:solidFill>
                <a:cs typeface="+mn-cs"/>
                <a:hlinkClick r:id="rId10"/>
              </a:rPr>
              <a:t>http://www.jta.org/2013/08/04/news-opinion/politics/aipac-backed-letter-on-iran-garners-76-senate-signatures</a:t>
            </a:r>
            <a:r>
              <a:rPr lang="en-US" altLang="en-US" sz="500" dirty="0">
                <a:solidFill>
                  <a:srgbClr val="FFFFFF"/>
                </a:solidFill>
                <a:cs typeface="+mn-cs"/>
              </a:rPr>
              <a:t> </a:t>
            </a:r>
          </a:p>
        </p:txBody>
      </p:sp>
      <p:cxnSp>
        <p:nvCxnSpPr>
          <p:cNvPr id="126987" name="Straight Connector 12"/>
          <p:cNvCxnSpPr>
            <a:cxnSpLocks noChangeShapeType="1"/>
          </p:cNvCxnSpPr>
          <p:nvPr/>
        </p:nvCxnSpPr>
        <p:spPr bwMode="auto">
          <a:xfrm>
            <a:off x="3652838" y="3810000"/>
            <a:ext cx="4762" cy="304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988" name="Straight Connector 14"/>
          <p:cNvCxnSpPr>
            <a:cxnSpLocks noChangeShapeType="1"/>
          </p:cNvCxnSpPr>
          <p:nvPr/>
        </p:nvCxnSpPr>
        <p:spPr bwMode="auto">
          <a:xfrm>
            <a:off x="6934200" y="5486400"/>
            <a:ext cx="2209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989" name="Straight Connector 16"/>
          <p:cNvCxnSpPr>
            <a:cxnSpLocks noChangeShapeType="1"/>
          </p:cNvCxnSpPr>
          <p:nvPr/>
        </p:nvCxnSpPr>
        <p:spPr bwMode="auto">
          <a:xfrm flipH="1">
            <a:off x="6815138" y="1393825"/>
            <a:ext cx="232886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990" name="Straight Connector 18"/>
          <p:cNvCxnSpPr>
            <a:cxnSpLocks noChangeShapeType="1"/>
          </p:cNvCxnSpPr>
          <p:nvPr/>
        </p:nvCxnSpPr>
        <p:spPr bwMode="auto">
          <a:xfrm>
            <a:off x="6815138" y="1384300"/>
            <a:ext cx="0" cy="41021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991" name="Straight Connector 24"/>
          <p:cNvCxnSpPr>
            <a:cxnSpLocks noChangeShapeType="1"/>
          </p:cNvCxnSpPr>
          <p:nvPr/>
        </p:nvCxnSpPr>
        <p:spPr bwMode="auto">
          <a:xfrm>
            <a:off x="3657600" y="5486400"/>
            <a:ext cx="3429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992" name="Straight Connector 2"/>
          <p:cNvCxnSpPr>
            <a:cxnSpLocks noChangeShapeType="1"/>
            <a:endCxn id="126986" idx="3"/>
          </p:cNvCxnSpPr>
          <p:nvPr/>
        </p:nvCxnSpPr>
        <p:spPr bwMode="auto">
          <a:xfrm flipV="1">
            <a:off x="3652838" y="6201123"/>
            <a:ext cx="5486400" cy="759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26993" name="Straight Connector 2"/>
          <p:cNvCxnSpPr>
            <a:cxnSpLocks noChangeShapeType="1"/>
          </p:cNvCxnSpPr>
          <p:nvPr/>
        </p:nvCxnSpPr>
        <p:spPr bwMode="auto">
          <a:xfrm>
            <a:off x="6815138" y="3886200"/>
            <a:ext cx="23241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0" y="3810000"/>
            <a:ext cx="36528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026" name="Picture 2" descr="https://cdn.shopify.com/s/files/1/0511/5897/products/Publication_330_15page_cropped_bowker_1.png?v=145875430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9700" y="3265304"/>
            <a:ext cx="1453997" cy="2181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54990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itle 1"/>
          <p:cNvSpPr>
            <a:spLocks noGrp="1"/>
          </p:cNvSpPr>
          <p:nvPr>
            <p:ph type="title"/>
          </p:nvPr>
        </p:nvSpPr>
        <p:spPr>
          <a:xfrm>
            <a:off x="0" y="0"/>
            <a:ext cx="9144000" cy="1219200"/>
          </a:xfrm>
        </p:spPr>
        <p:txBody>
          <a:bodyPr/>
          <a:lstStyle/>
          <a:p>
            <a:r>
              <a:rPr lang="en-US" altLang="en-US" sz="4000" b="1" dirty="0"/>
              <a:t>How does the Jewish Anti-Defamation League Measure/Gauge anti-Semitism?</a:t>
            </a:r>
          </a:p>
        </p:txBody>
      </p:sp>
      <p:sp>
        <p:nvSpPr>
          <p:cNvPr id="3" name="Content Placeholder 2"/>
          <p:cNvSpPr>
            <a:spLocks noGrp="1"/>
          </p:cNvSpPr>
          <p:nvPr>
            <p:ph idx="1"/>
          </p:nvPr>
        </p:nvSpPr>
        <p:spPr>
          <a:xfrm>
            <a:off x="0" y="1295400"/>
            <a:ext cx="5791200" cy="5538788"/>
          </a:xfrm>
        </p:spPr>
        <p:txBody>
          <a:bodyPr/>
          <a:lstStyle/>
          <a:p>
            <a:pPr marL="0" indent="0">
              <a:buFontTx/>
              <a:buNone/>
              <a:defRPr/>
            </a:pPr>
            <a:r>
              <a:rPr lang="en-US" sz="1600" dirty="0">
                <a:solidFill>
                  <a:schemeClr val="tx2"/>
                </a:solidFill>
              </a:rPr>
              <a:t>“The survey gauged anti-Semitism by asking whether respondents agreed with an index of 11 statements that the ADL believes suggest anti-Jewish bias. Respondents who agreed that a majority of the statements are “probably true” were deemed anti-Semitic: </a:t>
            </a:r>
          </a:p>
          <a:p>
            <a:pPr marL="0" indent="0">
              <a:buNone/>
              <a:defRPr/>
            </a:pPr>
            <a:r>
              <a:rPr lang="en-US" sz="1600" dirty="0"/>
              <a:t>1. Jews are more loyal to Israel than to [this country/the countries they live in]</a:t>
            </a:r>
          </a:p>
          <a:p>
            <a:pPr marL="0" indent="0">
              <a:buNone/>
              <a:defRPr/>
            </a:pPr>
            <a:r>
              <a:rPr lang="en-US" sz="1600" dirty="0"/>
              <a:t>2. Jews have too much power in international financial markets</a:t>
            </a:r>
          </a:p>
          <a:p>
            <a:pPr marL="0" indent="0">
              <a:buNone/>
              <a:defRPr/>
            </a:pPr>
            <a:r>
              <a:rPr lang="en-US" sz="1600" dirty="0"/>
              <a:t>3. Jews have too much control over global affairs</a:t>
            </a:r>
          </a:p>
          <a:p>
            <a:pPr marL="0" indent="0">
              <a:buNone/>
              <a:defRPr/>
            </a:pPr>
            <a:r>
              <a:rPr lang="en-US" sz="1600" dirty="0"/>
              <a:t>4. Jews think they are better than other people</a:t>
            </a:r>
          </a:p>
          <a:p>
            <a:pPr marL="0" indent="0">
              <a:buNone/>
              <a:defRPr/>
            </a:pPr>
            <a:r>
              <a:rPr lang="en-US" sz="1600" dirty="0"/>
              <a:t>5. Jews have too much control over the global media</a:t>
            </a:r>
          </a:p>
          <a:p>
            <a:pPr marL="0" indent="0">
              <a:buNone/>
              <a:defRPr/>
            </a:pPr>
            <a:r>
              <a:rPr lang="en-US" sz="1600" dirty="0"/>
              <a:t>6. Jews are responsible for most of the world's wars</a:t>
            </a:r>
          </a:p>
          <a:p>
            <a:pPr marL="0" indent="0">
              <a:buNone/>
              <a:defRPr/>
            </a:pPr>
            <a:r>
              <a:rPr lang="en-US" sz="1600" dirty="0"/>
              <a:t>7. Jews have too much power in the business world</a:t>
            </a:r>
          </a:p>
          <a:p>
            <a:pPr marL="0" indent="0">
              <a:buNone/>
              <a:defRPr/>
            </a:pPr>
            <a:r>
              <a:rPr lang="en-US" sz="1600" dirty="0"/>
              <a:t>8. Jews don't care what happens to anyone but their own kind</a:t>
            </a:r>
          </a:p>
          <a:p>
            <a:pPr marL="0" indent="0">
              <a:buNone/>
              <a:defRPr/>
            </a:pPr>
            <a:r>
              <a:rPr lang="en-US" sz="1600" dirty="0"/>
              <a:t>9. People hate Jews because of the way Jews behave</a:t>
            </a:r>
          </a:p>
          <a:p>
            <a:pPr marL="0" indent="0">
              <a:buNone/>
              <a:defRPr/>
            </a:pPr>
            <a:r>
              <a:rPr lang="en-US" sz="1600" dirty="0"/>
              <a:t>10. Jews have too much control over the United States government</a:t>
            </a:r>
          </a:p>
          <a:p>
            <a:pPr marL="0" indent="0">
              <a:buNone/>
              <a:defRPr/>
            </a:pPr>
            <a:r>
              <a:rPr lang="en-US" sz="1600" dirty="0"/>
              <a:t>11. Jews still talk too much about what happened to them in the Holocaust.”</a:t>
            </a:r>
          </a:p>
          <a:p>
            <a:pPr marL="0" indent="0">
              <a:buFontTx/>
              <a:buNone/>
              <a:defRPr/>
            </a:pPr>
            <a:r>
              <a:rPr lang="en-US" sz="1600" dirty="0">
                <a:solidFill>
                  <a:schemeClr val="tx2"/>
                </a:solidFill>
              </a:rPr>
              <a:t>Source: ADL survey: More than a quarter of the world is anti-Semitic, Jewish Telegraphic Agency, By Uriel </a:t>
            </a:r>
            <a:r>
              <a:rPr lang="en-US" sz="1600" dirty="0" err="1">
                <a:solidFill>
                  <a:schemeClr val="tx2"/>
                </a:solidFill>
              </a:rPr>
              <a:t>Heilman</a:t>
            </a:r>
            <a:r>
              <a:rPr lang="en-US" sz="1600" dirty="0">
                <a:solidFill>
                  <a:schemeClr val="tx2"/>
                </a:solidFill>
              </a:rPr>
              <a:t>, 5/13/2014, </a:t>
            </a:r>
            <a:r>
              <a:rPr lang="en-US" sz="1000" dirty="0">
                <a:solidFill>
                  <a:schemeClr val="tx2"/>
                </a:solidFill>
                <a:hlinkClick r:id="rId2"/>
              </a:rPr>
              <a:t>http://www.jta.org/2014/05/13/news-opinion/world/survey-more-than-a-quarter-of-the-world-hates-jews</a:t>
            </a:r>
            <a:r>
              <a:rPr lang="en-US" sz="1000" dirty="0"/>
              <a:t>  </a:t>
            </a:r>
          </a:p>
        </p:txBody>
      </p:sp>
      <p:sp>
        <p:nvSpPr>
          <p:cNvPr id="225284" name="TextBox 4"/>
          <p:cNvSpPr txBox="1">
            <a:spLocks noChangeArrowheads="1"/>
          </p:cNvSpPr>
          <p:nvPr/>
        </p:nvSpPr>
        <p:spPr bwMode="auto">
          <a:xfrm>
            <a:off x="5791200" y="1295400"/>
            <a:ext cx="33528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en-US" altLang="en-US" sz="1400" b="1" dirty="0">
                <a:solidFill>
                  <a:srgbClr val="FFFF00"/>
                </a:solidFill>
              </a:rPr>
              <a:t>Anti-Semitism and the anti-Semitic “charge” </a:t>
            </a:r>
            <a:r>
              <a:rPr lang="en-US" altLang="en-US" sz="1400" dirty="0">
                <a:solidFill>
                  <a:srgbClr val="FFFF00"/>
                </a:solidFill>
              </a:rPr>
              <a:t>are often used to generate sympathy for Israel, intimidate the critics of Israel,  and counter the de-legitimization of Israel </a:t>
            </a:r>
          </a:p>
          <a:p>
            <a:pPr eaLnBrk="1" hangingPunct="1">
              <a:spcBef>
                <a:spcPct val="0"/>
              </a:spcBef>
              <a:buFontTx/>
              <a:buNone/>
              <a:defRPr/>
            </a:pPr>
            <a:endParaRPr lang="en-US" altLang="en-US" sz="1400" b="1" dirty="0">
              <a:solidFill>
                <a:srgbClr val="FFFF00"/>
              </a:solidFill>
            </a:endParaRPr>
          </a:p>
          <a:p>
            <a:pPr eaLnBrk="1" hangingPunct="1">
              <a:spcBef>
                <a:spcPct val="0"/>
              </a:spcBef>
              <a:buFontTx/>
              <a:buNone/>
              <a:defRPr/>
            </a:pPr>
            <a:r>
              <a:rPr lang="en-US" altLang="en-US" sz="1400" b="1" dirty="0">
                <a:solidFill>
                  <a:schemeClr val="tx2"/>
                </a:solidFill>
              </a:rPr>
              <a:t>More Than 1,000 Religious Leaders Urge [US Secretary of State] Pompeo To Name Anti-Semitism Monitor</a:t>
            </a:r>
            <a:r>
              <a:rPr lang="en-US" altLang="en-US" sz="1400" dirty="0"/>
              <a:t>... [US Secretary of State] Rex </a:t>
            </a:r>
            <a:r>
              <a:rPr lang="en-US" altLang="en-US" sz="1400" dirty="0" err="1"/>
              <a:t>Tillerson</a:t>
            </a:r>
            <a:r>
              <a:rPr lang="en-US" altLang="en-US" sz="1400" dirty="0"/>
              <a:t>, Pompeo’s predecessor, emptied the Office to Monitor and Combat Anti-Semitism of staff last summer [2017]. </a:t>
            </a:r>
            <a:r>
              <a:rPr lang="en-US" altLang="en-US" sz="1400" dirty="0">
                <a:solidFill>
                  <a:srgbClr val="FFFF00"/>
                </a:solidFill>
              </a:rPr>
              <a:t>Forward, 5/18/2018, </a:t>
            </a:r>
            <a:r>
              <a:rPr lang="en-US" altLang="en-US" sz="500" dirty="0">
                <a:solidFill>
                  <a:srgbClr val="FFFF00"/>
                </a:solidFill>
                <a:hlinkClick r:id="rId3"/>
              </a:rPr>
              <a:t>https://forward.com/fast-forward/401360/a-thousand-religious-leaders-urge-mike-pompeo-to-name-anti-semitism</a:t>
            </a:r>
            <a:r>
              <a:rPr lang="en-US" altLang="en-US" sz="500" dirty="0">
                <a:solidFill>
                  <a:srgbClr val="FFFF00"/>
                </a:solidFill>
              </a:rPr>
              <a:t> </a:t>
            </a:r>
          </a:p>
          <a:p>
            <a:pPr eaLnBrk="1" hangingPunct="1">
              <a:spcBef>
                <a:spcPct val="0"/>
              </a:spcBef>
              <a:buFontTx/>
              <a:buNone/>
              <a:defRPr/>
            </a:pPr>
            <a:endParaRPr lang="en-US" altLang="en-US" sz="500" dirty="0">
              <a:solidFill>
                <a:srgbClr val="FFFF00"/>
              </a:solidFill>
            </a:endParaRPr>
          </a:p>
          <a:p>
            <a:pPr eaLnBrk="1" hangingPunct="1">
              <a:spcBef>
                <a:spcPct val="0"/>
              </a:spcBef>
              <a:buFontTx/>
              <a:buNone/>
              <a:defRPr/>
            </a:pPr>
            <a:endParaRPr lang="en-US" altLang="en-US" sz="500" dirty="0">
              <a:solidFill>
                <a:srgbClr val="FFFF00"/>
              </a:solidFill>
            </a:endParaRPr>
          </a:p>
          <a:p>
            <a:pPr eaLnBrk="1" hangingPunct="1">
              <a:spcBef>
                <a:spcPct val="0"/>
              </a:spcBef>
              <a:buFontTx/>
              <a:buNone/>
              <a:defRPr/>
            </a:pPr>
            <a:r>
              <a:rPr lang="en-US" altLang="en-US" sz="1400" b="1" dirty="0">
                <a:solidFill>
                  <a:srgbClr val="FFFF00"/>
                </a:solidFill>
              </a:rPr>
              <a:t>Global Anti-Semitism Review Act of 2004</a:t>
            </a:r>
          </a:p>
          <a:p>
            <a:pPr eaLnBrk="1" hangingPunct="1">
              <a:spcBef>
                <a:spcPct val="0"/>
              </a:spcBef>
              <a:buFontTx/>
              <a:buNone/>
              <a:defRPr/>
            </a:pPr>
            <a:r>
              <a:rPr lang="en-US" altLang="en-US" sz="1050" dirty="0">
                <a:solidFill>
                  <a:srgbClr val="FFFF00"/>
                </a:solidFill>
              </a:rPr>
              <a:t>It is the sense of Congress that--</a:t>
            </a:r>
          </a:p>
          <a:p>
            <a:pPr eaLnBrk="1" hangingPunct="1">
              <a:spcBef>
                <a:spcPct val="0"/>
              </a:spcBef>
              <a:buFontTx/>
              <a:buNone/>
              <a:defRPr/>
            </a:pPr>
            <a:r>
              <a:rPr lang="en-US" altLang="en-US" sz="1050" dirty="0">
                <a:solidFill>
                  <a:srgbClr val="FFFF00"/>
                </a:solidFill>
              </a:rPr>
              <a:t>(1) the United States Government should continue to strongly support efforts to combat anti -Semitism worldwide through bilateral relationships and interaction with international organizations such as the OSCE, the European Union, and the United Nations; and</a:t>
            </a:r>
          </a:p>
          <a:p>
            <a:pPr eaLnBrk="1" hangingPunct="1">
              <a:spcBef>
                <a:spcPct val="0"/>
              </a:spcBef>
              <a:buFontTx/>
              <a:buNone/>
              <a:defRPr/>
            </a:pPr>
            <a:r>
              <a:rPr lang="en-US" altLang="en-US" sz="1050" dirty="0">
                <a:solidFill>
                  <a:srgbClr val="FFFF00"/>
                </a:solidFill>
              </a:rPr>
              <a:t>(2) the Department of State should thoroughly document acts of anti -Semitism that occur around the world. Jewish Virtual Library, </a:t>
            </a:r>
            <a:r>
              <a:rPr lang="en-US" altLang="en-US" sz="1050" dirty="0"/>
              <a:t>October 16, 2004. </a:t>
            </a:r>
            <a:r>
              <a:rPr lang="en-US" altLang="en-US" sz="500" dirty="0">
                <a:solidFill>
                  <a:srgbClr val="FFFF00"/>
                </a:solidFill>
                <a:hlinkClick r:id="rId4"/>
              </a:rPr>
              <a:t>http://www.jewishvirtuallibrary.org/jsource/US-Israel/globalantisemtext.html</a:t>
            </a:r>
            <a:r>
              <a:rPr lang="en-US" altLang="en-US" sz="500" dirty="0">
                <a:solidFill>
                  <a:srgbClr val="FFFF00"/>
                </a:solidFill>
              </a:rPr>
              <a:t>   </a:t>
            </a:r>
          </a:p>
          <a:p>
            <a:pPr eaLnBrk="1" hangingPunct="1">
              <a:spcBef>
                <a:spcPct val="0"/>
              </a:spcBef>
              <a:buFontTx/>
              <a:buNone/>
              <a:defRPr/>
            </a:pPr>
            <a:endParaRPr lang="en-US" altLang="en-US" sz="500" dirty="0">
              <a:solidFill>
                <a:srgbClr val="FFFF00"/>
              </a:solidFill>
            </a:endParaRPr>
          </a:p>
          <a:p>
            <a:pPr eaLnBrk="1" hangingPunct="1">
              <a:spcBef>
                <a:spcPct val="0"/>
              </a:spcBef>
              <a:buFontTx/>
              <a:buNone/>
              <a:defRPr/>
            </a:pPr>
            <a:endParaRPr lang="en-US" altLang="en-US" sz="500" dirty="0">
              <a:solidFill>
                <a:srgbClr val="FFFF00"/>
              </a:solidFill>
            </a:endParaRPr>
          </a:p>
          <a:p>
            <a:pPr eaLnBrk="1" hangingPunct="1">
              <a:spcBef>
                <a:spcPct val="0"/>
              </a:spcBef>
              <a:buFontTx/>
              <a:buNone/>
              <a:defRPr/>
            </a:pPr>
            <a:r>
              <a:rPr lang="en-US" altLang="en-US" sz="1050" dirty="0">
                <a:solidFill>
                  <a:srgbClr val="FFFF00"/>
                </a:solidFill>
              </a:rPr>
              <a:t>This Global Anti-Semitism Review Act commits the United States to rate countries on their treatment of Jews, not their treatment of other American ethnic groups </a:t>
            </a:r>
          </a:p>
        </p:txBody>
      </p:sp>
      <p:cxnSp>
        <p:nvCxnSpPr>
          <p:cNvPr id="240645" name="Straight Connector 6"/>
          <p:cNvCxnSpPr>
            <a:cxnSpLocks noChangeShapeType="1"/>
          </p:cNvCxnSpPr>
          <p:nvPr/>
        </p:nvCxnSpPr>
        <p:spPr bwMode="auto">
          <a:xfrm>
            <a:off x="5791200" y="1371600"/>
            <a:ext cx="0" cy="5486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0646" name="Straight Connector 8"/>
          <p:cNvCxnSpPr>
            <a:cxnSpLocks noChangeShapeType="1"/>
          </p:cNvCxnSpPr>
          <p:nvPr/>
        </p:nvCxnSpPr>
        <p:spPr bwMode="auto">
          <a:xfrm>
            <a:off x="5791200" y="1371600"/>
            <a:ext cx="33528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 name="Straight Connector 3"/>
          <p:cNvCxnSpPr/>
          <p:nvPr/>
        </p:nvCxnSpPr>
        <p:spPr bwMode="auto">
          <a:xfrm>
            <a:off x="5791200" y="2438400"/>
            <a:ext cx="3352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5791200" y="4267200"/>
            <a:ext cx="3352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The Israel Lobby and U.S. Foreign Poli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506" y="0"/>
            <a:ext cx="2325494"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67" name="Rectangle 3"/>
          <p:cNvSpPr>
            <a:spLocks noChangeArrowheads="1"/>
          </p:cNvSpPr>
          <p:nvPr/>
        </p:nvSpPr>
        <p:spPr bwMode="auto">
          <a:xfrm>
            <a:off x="-20638" y="2166878"/>
            <a:ext cx="683914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457200" indent="-4572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600" dirty="0">
                <a:solidFill>
                  <a:schemeClr val="tx2"/>
                </a:solidFill>
              </a:rPr>
              <a:t>In this book, Professors </a:t>
            </a:r>
            <a:r>
              <a:rPr lang="en-US" altLang="en-US" sz="1600" dirty="0" err="1">
                <a:solidFill>
                  <a:schemeClr val="tx2"/>
                </a:solidFill>
              </a:rPr>
              <a:t>Mearsheimer</a:t>
            </a:r>
            <a:r>
              <a:rPr lang="en-US" altLang="en-US" sz="1600" dirty="0">
                <a:solidFill>
                  <a:schemeClr val="tx2"/>
                </a:solidFill>
              </a:rPr>
              <a:t> and Walt demonstrated that the US primarily supports Israel NOT because of moral values or strategic interests BUT because of the Israel Lobby which creates the support by focusing on:</a:t>
            </a:r>
          </a:p>
          <a:p>
            <a:pPr eaLnBrk="1" hangingPunct="1">
              <a:spcBef>
                <a:spcPct val="0"/>
              </a:spcBef>
              <a:buFontTx/>
              <a:buNone/>
            </a:pPr>
            <a:endParaRPr lang="en-US" altLang="en-US" sz="400" dirty="0">
              <a:solidFill>
                <a:schemeClr val="tx2"/>
              </a:solidFill>
            </a:endParaRPr>
          </a:p>
          <a:p>
            <a:pPr eaLnBrk="1" hangingPunct="1">
              <a:spcBef>
                <a:spcPct val="0"/>
              </a:spcBef>
              <a:buFontTx/>
              <a:buAutoNum type="arabicParenBoth"/>
            </a:pPr>
            <a:r>
              <a:rPr lang="en-US" altLang="en-US" sz="1600" dirty="0"/>
              <a:t>influencing Congress</a:t>
            </a:r>
          </a:p>
          <a:p>
            <a:pPr eaLnBrk="1" hangingPunct="1">
              <a:spcBef>
                <a:spcPct val="0"/>
              </a:spcBef>
              <a:buFontTx/>
              <a:buAutoNum type="arabicParenBoth"/>
            </a:pPr>
            <a:r>
              <a:rPr lang="en-US" altLang="en-US" sz="1600" dirty="0"/>
              <a:t>influencing the executive</a:t>
            </a:r>
          </a:p>
          <a:p>
            <a:pPr eaLnBrk="1" hangingPunct="1">
              <a:spcBef>
                <a:spcPct val="0"/>
              </a:spcBef>
              <a:buFontTx/>
              <a:buAutoNum type="arabicParenBoth"/>
            </a:pPr>
            <a:r>
              <a:rPr lang="en-US" altLang="en-US" sz="1600" dirty="0"/>
              <a:t>manipulating the media</a:t>
            </a:r>
          </a:p>
          <a:p>
            <a:pPr eaLnBrk="1" hangingPunct="1">
              <a:spcBef>
                <a:spcPct val="0"/>
              </a:spcBef>
              <a:buFontTx/>
              <a:buAutoNum type="arabicParenBoth"/>
            </a:pPr>
            <a:r>
              <a:rPr lang="en-US" altLang="en-US" sz="1600" dirty="0"/>
              <a:t>dominating think tanks</a:t>
            </a:r>
          </a:p>
          <a:p>
            <a:pPr eaLnBrk="1" hangingPunct="1">
              <a:spcBef>
                <a:spcPct val="0"/>
              </a:spcBef>
              <a:buFontTx/>
              <a:buAutoNum type="arabicParenBoth"/>
            </a:pPr>
            <a:r>
              <a:rPr lang="en-US" altLang="en-US" sz="1600" dirty="0"/>
              <a:t>policing academia</a:t>
            </a:r>
          </a:p>
          <a:p>
            <a:pPr eaLnBrk="1" hangingPunct="1">
              <a:spcBef>
                <a:spcPct val="0"/>
              </a:spcBef>
              <a:buFontTx/>
              <a:buAutoNum type="arabicParenBoth"/>
            </a:pPr>
            <a:r>
              <a:rPr lang="en-US" altLang="en-US" sz="1600" dirty="0"/>
              <a:t>misusing anti-Semitism</a:t>
            </a:r>
          </a:p>
          <a:p>
            <a:pPr eaLnBrk="1" hangingPunct="1">
              <a:spcBef>
                <a:spcPct val="0"/>
              </a:spcBef>
              <a:buFontTx/>
              <a:buAutoNum type="arabicParenBoth"/>
            </a:pPr>
            <a:r>
              <a:rPr lang="en-US" altLang="en-US" sz="1600" dirty="0"/>
              <a:t>demonizing the Palestinians</a:t>
            </a:r>
          </a:p>
          <a:p>
            <a:pPr eaLnBrk="1" hangingPunct="1">
              <a:spcBef>
                <a:spcPct val="0"/>
              </a:spcBef>
              <a:buFontTx/>
              <a:buNone/>
            </a:pPr>
            <a:r>
              <a:rPr lang="en-US" altLang="en-US" sz="1600" dirty="0">
                <a:solidFill>
                  <a:schemeClr val="tx2"/>
                </a:solidFill>
              </a:rPr>
              <a:t>---</a:t>
            </a:r>
            <a:r>
              <a:rPr lang="en-US" altLang="en-US" sz="1600" dirty="0" err="1">
                <a:solidFill>
                  <a:schemeClr val="tx2"/>
                </a:solidFill>
              </a:rPr>
              <a:t>Mearsheimer</a:t>
            </a:r>
            <a:r>
              <a:rPr lang="en-US" altLang="en-US" sz="1600" dirty="0">
                <a:solidFill>
                  <a:schemeClr val="tx2"/>
                </a:solidFill>
              </a:rPr>
              <a:t> &amp; Walt </a:t>
            </a:r>
          </a:p>
        </p:txBody>
      </p:sp>
      <p:sp>
        <p:nvSpPr>
          <p:cNvPr id="241668" name="TextBox 3"/>
          <p:cNvSpPr txBox="1">
            <a:spLocks noChangeArrowheads="1"/>
          </p:cNvSpPr>
          <p:nvPr/>
        </p:nvSpPr>
        <p:spPr bwMode="auto">
          <a:xfrm>
            <a:off x="0" y="0"/>
            <a:ext cx="681850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2700" b="1" dirty="0">
                <a:solidFill>
                  <a:schemeClr val="tx2"/>
                </a:solidFill>
              </a:rPr>
              <a:t>Why Does the United States Support Israel?</a:t>
            </a:r>
          </a:p>
        </p:txBody>
      </p:sp>
      <p:sp>
        <p:nvSpPr>
          <p:cNvPr id="241669" name="TextBox 4"/>
          <p:cNvSpPr txBox="1">
            <a:spLocks noChangeArrowheads="1"/>
          </p:cNvSpPr>
          <p:nvPr/>
        </p:nvSpPr>
        <p:spPr bwMode="auto">
          <a:xfrm>
            <a:off x="0" y="457200"/>
            <a:ext cx="681850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University of Chicago Professor John </a:t>
            </a:r>
            <a:r>
              <a:rPr lang="en-US" altLang="en-US" sz="1400" dirty="0" err="1"/>
              <a:t>Mearsheimer</a:t>
            </a:r>
            <a:r>
              <a:rPr lang="en-US" altLang="en-US" sz="1400" dirty="0"/>
              <a:t> and Harvard University Professor Stephen Walt, the authors of the book THE ISRAEL LOBBY AND US FOREIGN POLICY, wrote: </a:t>
            </a:r>
            <a:r>
              <a:rPr lang="en-US" altLang="en-US" sz="1400" dirty="0">
                <a:solidFill>
                  <a:schemeClr val="tx2"/>
                </a:solidFill>
              </a:rPr>
              <a:t>“The authors of this book are ‘pro-Israel,’ in the sense that we support its right to exist, admire its many achievements, want its citizens to enjoy secure and prosperous lives, and believe that the United States should come to Israel’s aid if its survival is in danger. But we are obviously not part of the Israel lobby.” </a:t>
            </a:r>
            <a:r>
              <a:rPr lang="en-US" altLang="en-US" sz="1400" dirty="0"/>
              <a:t>John </a:t>
            </a:r>
            <a:r>
              <a:rPr lang="en-US" altLang="en-US" sz="1400" dirty="0" err="1"/>
              <a:t>Mearsheimer</a:t>
            </a:r>
            <a:r>
              <a:rPr lang="en-US" altLang="en-US" sz="1400" dirty="0"/>
              <a:t> and Stephen Walt,  </a:t>
            </a:r>
            <a:r>
              <a:rPr lang="en-US" altLang="en-US" sz="1400" i="1" dirty="0"/>
              <a:t>The Israel Lobby and U. S. Foreign Policy</a:t>
            </a:r>
            <a:r>
              <a:rPr lang="en-US" altLang="en-US" sz="1400" dirty="0"/>
              <a:t>, New York: Farrar, Straus and Giroux, 2007, pages 113-114.</a:t>
            </a:r>
          </a:p>
        </p:txBody>
      </p:sp>
      <p:sp>
        <p:nvSpPr>
          <p:cNvPr id="241670" name="TextBox 5"/>
          <p:cNvSpPr txBox="1">
            <a:spLocks noChangeArrowheads="1"/>
          </p:cNvSpPr>
          <p:nvPr/>
        </p:nvSpPr>
        <p:spPr bwMode="auto">
          <a:xfrm>
            <a:off x="6847837" y="2963882"/>
            <a:ext cx="229616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srgbClr val="FFFF00"/>
                </a:solidFill>
              </a:rPr>
              <a:t>“In fact, a good case can be made that current U.S. policy conflicts with basic American values and that if the United States were to choose sides on the basis of moral considerations alone, it would back the Palestinians, not Israel”</a:t>
            </a:r>
            <a:r>
              <a:rPr lang="en-US" altLang="en-US" sz="1400" dirty="0"/>
              <a:t> page 80</a:t>
            </a:r>
          </a:p>
          <a:p>
            <a:pPr eaLnBrk="1" hangingPunct="1">
              <a:spcBef>
                <a:spcPct val="0"/>
              </a:spcBef>
              <a:buFontTx/>
              <a:buNone/>
            </a:pPr>
            <a:r>
              <a:rPr lang="en-US" altLang="en-US" sz="1400" dirty="0">
                <a:solidFill>
                  <a:srgbClr val="FFFF00"/>
                </a:solidFill>
              </a:rPr>
              <a:t>“We believe the activities of groups and individuals who make up the [Israel] lobby are the main reason why the United States pursues policies in the Middle East that make little sense on either strategic or moral ground” </a:t>
            </a:r>
            <a:r>
              <a:rPr lang="en-US" altLang="en-US" sz="1400" dirty="0"/>
              <a:t>page 111 </a:t>
            </a:r>
          </a:p>
        </p:txBody>
      </p:sp>
      <p:cxnSp>
        <p:nvCxnSpPr>
          <p:cNvPr id="241671" name="Straight Connector 7"/>
          <p:cNvCxnSpPr>
            <a:cxnSpLocks noChangeShapeType="1"/>
          </p:cNvCxnSpPr>
          <p:nvPr/>
        </p:nvCxnSpPr>
        <p:spPr bwMode="auto">
          <a:xfrm flipH="1">
            <a:off x="2819401" y="3124200"/>
            <a:ext cx="4035298"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1672" name="Straight Connector 9"/>
          <p:cNvCxnSpPr>
            <a:cxnSpLocks noChangeShapeType="1"/>
          </p:cNvCxnSpPr>
          <p:nvPr/>
        </p:nvCxnSpPr>
        <p:spPr bwMode="auto">
          <a:xfrm>
            <a:off x="2828909" y="3124200"/>
            <a:ext cx="2174" cy="275611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 name="TextBox 1"/>
          <p:cNvSpPr txBox="1"/>
          <p:nvPr/>
        </p:nvSpPr>
        <p:spPr>
          <a:xfrm>
            <a:off x="2853893" y="3124200"/>
            <a:ext cx="4010969" cy="2769989"/>
          </a:xfrm>
          <a:prstGeom prst="rect">
            <a:avLst/>
          </a:prstGeom>
          <a:noFill/>
        </p:spPr>
        <p:txBody>
          <a:bodyPr wrap="square" rtlCol="0">
            <a:spAutoFit/>
          </a:bodyPr>
          <a:lstStyle/>
          <a:p>
            <a:r>
              <a:rPr lang="en-US" sz="1200" dirty="0">
                <a:solidFill>
                  <a:schemeClr val="tx2"/>
                </a:solidFill>
              </a:rPr>
              <a:t>“</a:t>
            </a:r>
            <a:r>
              <a:rPr lang="en-US" sz="1200" b="1" dirty="0">
                <a:solidFill>
                  <a:schemeClr val="tx2"/>
                </a:solidFill>
              </a:rPr>
              <a:t>AIPAC's</a:t>
            </a:r>
            <a:r>
              <a:rPr lang="en-US" sz="1200" dirty="0">
                <a:solidFill>
                  <a:schemeClr val="tx2"/>
                </a:solidFill>
              </a:rPr>
              <a:t> success is due to its ability to reward legislators and congressional candidates who support its agenda and to punish those who challenge it. Money is critical to U.S. elections." </a:t>
            </a:r>
            <a:r>
              <a:rPr lang="en-US" sz="1200" dirty="0"/>
              <a:t>Professors </a:t>
            </a:r>
            <a:r>
              <a:rPr lang="en-US" sz="1200" dirty="0" err="1"/>
              <a:t>Mearsheimer</a:t>
            </a:r>
            <a:r>
              <a:rPr lang="en-US" sz="1200" dirty="0"/>
              <a:t> and Walt, 2006</a:t>
            </a:r>
            <a:r>
              <a:rPr lang="en-US" sz="300" dirty="0"/>
              <a:t>, </a:t>
            </a:r>
            <a:r>
              <a:rPr lang="en-US" sz="800" dirty="0">
                <a:hlinkClick r:id="rId4"/>
              </a:rPr>
              <a:t>http://www.mepc.org/israel-lobby-and-us-foreign-policy-0</a:t>
            </a:r>
            <a:r>
              <a:rPr lang="en-US" sz="800" dirty="0"/>
              <a:t>  </a:t>
            </a:r>
          </a:p>
          <a:p>
            <a:endParaRPr lang="en-US" sz="500" dirty="0"/>
          </a:p>
          <a:p>
            <a:r>
              <a:rPr lang="en-US" sz="1200" b="1" dirty="0">
                <a:solidFill>
                  <a:schemeClr val="tx2"/>
                </a:solidFill>
              </a:rPr>
              <a:t>How Israel Controls American Election, No, It Wasn’t Russia, </a:t>
            </a:r>
            <a:r>
              <a:rPr lang="en-US" sz="1200" dirty="0"/>
              <a:t>VT, 11/20/2018,  </a:t>
            </a:r>
            <a:r>
              <a:rPr lang="en-US" sz="800" dirty="0">
                <a:solidFill>
                  <a:schemeClr val="tx2"/>
                </a:solidFill>
                <a:hlinkClick r:id="rId5"/>
              </a:rPr>
              <a:t>https://www.veteranstoday.com/2018/11/20/how-israel-controls-american-election-no-it-wasnt-russia/</a:t>
            </a:r>
            <a:r>
              <a:rPr lang="en-US" sz="800" dirty="0">
                <a:solidFill>
                  <a:schemeClr val="tx2"/>
                </a:solidFill>
              </a:rPr>
              <a:t> </a:t>
            </a:r>
          </a:p>
          <a:p>
            <a:endParaRPr lang="en-US" sz="800" dirty="0"/>
          </a:p>
          <a:p>
            <a:r>
              <a:rPr lang="en-US" sz="1400" dirty="0">
                <a:solidFill>
                  <a:schemeClr val="tx2"/>
                </a:solidFill>
              </a:rPr>
              <a:t>Not for nothing did Pat Buchanan once describe Congress as "Israeli-occupied territory</a:t>
            </a:r>
            <a:r>
              <a:rPr lang="en-US" sz="1400" dirty="0"/>
              <a:t>", The Independent, 3/2/2013</a:t>
            </a:r>
            <a:r>
              <a:rPr lang="en-US" sz="300" dirty="0"/>
              <a:t>, </a:t>
            </a:r>
            <a:r>
              <a:rPr lang="en-US" sz="300" dirty="0">
                <a:hlinkClick r:id="rId6"/>
              </a:rPr>
              <a:t>http://www.independent.co.uk/voices/comment/so-just-how-powerful-is-the-israel-lobby-in-the-us-8478432.html</a:t>
            </a:r>
            <a:r>
              <a:rPr lang="en-US" sz="300" dirty="0"/>
              <a:t> </a:t>
            </a:r>
          </a:p>
          <a:p>
            <a:endParaRPr lang="en-US" sz="300" dirty="0"/>
          </a:p>
          <a:p>
            <a:r>
              <a:rPr lang="en-US" sz="1400" dirty="0">
                <a:solidFill>
                  <a:schemeClr val="tx2"/>
                </a:solidFill>
              </a:rPr>
              <a:t>US lawmakers ‘bought and paid for’ by Israel lobby</a:t>
            </a:r>
            <a:r>
              <a:rPr lang="en-US" sz="1400" dirty="0"/>
              <a:t>, VT, 1/3/2015, </a:t>
            </a:r>
            <a:r>
              <a:rPr lang="en-US" sz="500" dirty="0">
                <a:hlinkClick r:id="rId7"/>
              </a:rPr>
              <a:t>https://www.veteranstoday.com/2015/01/03/lobby</a:t>
            </a:r>
            <a:r>
              <a:rPr lang="en-US" sz="1400" dirty="0">
                <a:hlinkClick r:id="rId7"/>
              </a:rPr>
              <a:t>/</a:t>
            </a:r>
            <a:r>
              <a:rPr lang="en-US" sz="1400" dirty="0"/>
              <a:t> </a:t>
            </a:r>
          </a:p>
        </p:txBody>
      </p:sp>
      <p:cxnSp>
        <p:nvCxnSpPr>
          <p:cNvPr id="5" name="Straight Connector 4"/>
          <p:cNvCxnSpPr/>
          <p:nvPr/>
        </p:nvCxnSpPr>
        <p:spPr bwMode="auto">
          <a:xfrm>
            <a:off x="6836275" y="3124200"/>
            <a:ext cx="21725" cy="3733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a:off x="2853893" y="4648200"/>
            <a:ext cx="400080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2853893" y="5334000"/>
            <a:ext cx="400080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5" name="Rectangle 24"/>
          <p:cNvSpPr/>
          <p:nvPr/>
        </p:nvSpPr>
        <p:spPr>
          <a:xfrm>
            <a:off x="0" y="4953000"/>
            <a:ext cx="2790070" cy="954107"/>
          </a:xfrm>
          <a:prstGeom prst="rect">
            <a:avLst/>
          </a:prstGeom>
        </p:spPr>
        <p:txBody>
          <a:bodyPr wrap="square">
            <a:spAutoFit/>
          </a:bodyPr>
          <a:lstStyle/>
          <a:p>
            <a:r>
              <a:rPr lang="en-US" sz="1400" dirty="0">
                <a:solidFill>
                  <a:schemeClr val="tx2"/>
                </a:solidFill>
              </a:rPr>
              <a:t>Former Congresswoman Cynthia McKinney: US Lawmakers FORCED to Support Israel! </a:t>
            </a:r>
            <a:r>
              <a:rPr lang="en-US" sz="1400" dirty="0"/>
              <a:t>5/22/2011,  </a:t>
            </a:r>
            <a:r>
              <a:rPr lang="en-US" sz="500" dirty="0">
                <a:hlinkClick r:id="rId8"/>
              </a:rPr>
              <a:t>https://www.youtube.com/watch?v=w_VNOk7Wv5A</a:t>
            </a:r>
            <a:r>
              <a:rPr lang="en-US" sz="500" dirty="0"/>
              <a:t>   </a:t>
            </a:r>
          </a:p>
        </p:txBody>
      </p:sp>
      <p:cxnSp>
        <p:nvCxnSpPr>
          <p:cNvPr id="27" name="Straight Connector 26"/>
          <p:cNvCxnSpPr/>
          <p:nvPr/>
        </p:nvCxnSpPr>
        <p:spPr bwMode="auto">
          <a:xfrm>
            <a:off x="0" y="4953000"/>
            <a:ext cx="285389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1664" name="Straight Connector 241663"/>
          <p:cNvCxnSpPr/>
          <p:nvPr/>
        </p:nvCxnSpPr>
        <p:spPr bwMode="auto">
          <a:xfrm>
            <a:off x="0" y="5880318"/>
            <a:ext cx="686486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1673" name="Rectangle 241672"/>
          <p:cNvSpPr/>
          <p:nvPr/>
        </p:nvSpPr>
        <p:spPr>
          <a:xfrm>
            <a:off x="1" y="5886271"/>
            <a:ext cx="6829412" cy="1000274"/>
          </a:xfrm>
          <a:prstGeom prst="rect">
            <a:avLst/>
          </a:prstGeom>
        </p:spPr>
        <p:txBody>
          <a:bodyPr wrap="square">
            <a:spAutoFit/>
          </a:bodyPr>
          <a:lstStyle/>
          <a:p>
            <a:r>
              <a:rPr lang="en-US" sz="1600" b="1" dirty="0">
                <a:solidFill>
                  <a:schemeClr val="tx2"/>
                </a:solidFill>
              </a:rPr>
              <a:t>In politics, money is speech,</a:t>
            </a:r>
            <a:r>
              <a:rPr lang="en-US" sz="1600" dirty="0"/>
              <a:t> The Washington Post, 4/6/2014, </a:t>
            </a:r>
            <a:r>
              <a:rPr lang="en-US" sz="300" dirty="0">
                <a:hlinkClick r:id="rId9"/>
              </a:rPr>
              <a:t>http://www.washingtonpost.com/opinions/robert-j-samuelson-in-politics-money-is-speech/2014/04/04/075df4ec-bc18-11e3-9a05-c739f29ccb08_story.html?hpid=z2</a:t>
            </a:r>
            <a:r>
              <a:rPr lang="en-US" sz="300" dirty="0"/>
              <a:t> </a:t>
            </a:r>
          </a:p>
          <a:p>
            <a:endParaRPr lang="en-US" sz="800" b="1" dirty="0">
              <a:solidFill>
                <a:schemeClr val="tx2"/>
              </a:solidFill>
            </a:endParaRPr>
          </a:p>
          <a:p>
            <a:r>
              <a:rPr lang="en-US" sz="1600" b="1" dirty="0">
                <a:solidFill>
                  <a:schemeClr val="tx2"/>
                </a:solidFill>
              </a:rPr>
              <a:t>Supreme Court strikes down aggregate campaign donation caps</a:t>
            </a:r>
            <a:r>
              <a:rPr lang="en-US" sz="1600" dirty="0"/>
              <a:t>, Reuters, 4/2/2014,</a:t>
            </a:r>
            <a:r>
              <a:rPr lang="en-US" sz="1200" dirty="0"/>
              <a:t> </a:t>
            </a:r>
            <a:r>
              <a:rPr lang="en-US" sz="300" dirty="0">
                <a:hlinkClick r:id="rId10"/>
              </a:rPr>
              <a:t>http://www.reuters.com/article/2014/04/02/us-usa-court-election-idUSBREA3116V20140402</a:t>
            </a:r>
            <a:r>
              <a:rPr lang="en-US" sz="300" dirty="0"/>
              <a:t> </a:t>
            </a:r>
          </a:p>
        </p:txBody>
      </p:sp>
      <p:cxnSp>
        <p:nvCxnSpPr>
          <p:cNvPr id="241675" name="Straight Connector 241674"/>
          <p:cNvCxnSpPr/>
          <p:nvPr/>
        </p:nvCxnSpPr>
        <p:spPr bwMode="auto">
          <a:xfrm>
            <a:off x="35450" y="6324600"/>
            <a:ext cx="682941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2819401" y="4038600"/>
            <a:ext cx="404546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TextBox 3"/>
          <p:cNvSpPr txBox="1">
            <a:spLocks noChangeArrowheads="1"/>
          </p:cNvSpPr>
          <p:nvPr/>
        </p:nvSpPr>
        <p:spPr bwMode="auto">
          <a:xfrm>
            <a:off x="11544" y="0"/>
            <a:ext cx="9144001" cy="7001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800" b="1" dirty="0">
                <a:solidFill>
                  <a:schemeClr val="tx2"/>
                </a:solidFill>
                <a:hlinkClick r:id="rId3"/>
              </a:rPr>
              <a:t>https://www.youtube.com/watch?v=j1cIm2C1DWo</a:t>
            </a:r>
            <a:r>
              <a:rPr lang="en-US" altLang="en-US" sz="800" b="1" dirty="0">
                <a:solidFill>
                  <a:schemeClr val="tx2"/>
                </a:solidFill>
              </a:rPr>
              <a:t> </a:t>
            </a:r>
            <a:r>
              <a:rPr lang="en-US" altLang="en-US" sz="2200" b="1" dirty="0">
                <a:solidFill>
                  <a:schemeClr val="tx2"/>
                </a:solidFill>
              </a:rPr>
              <a:t>What is the Israel lobby? </a:t>
            </a:r>
            <a:r>
              <a:rPr lang="en-US" altLang="en-US" sz="800" b="1" dirty="0">
                <a:solidFill>
                  <a:schemeClr val="tx2"/>
                </a:solidFill>
                <a:hlinkClick r:id="rId4"/>
              </a:rPr>
              <a:t>https://www.youtube.com/watch?v=Kfrey4vzf3U&amp;t=22s</a:t>
            </a:r>
            <a:r>
              <a:rPr lang="en-US" altLang="en-US" sz="800" b="1" dirty="0">
                <a:solidFill>
                  <a:schemeClr val="tx2"/>
                </a:solidFill>
              </a:rPr>
              <a:t> </a:t>
            </a:r>
          </a:p>
          <a:p>
            <a:pPr marL="228600" indent="-228600" eaLnBrk="1" hangingPunct="1">
              <a:spcBef>
                <a:spcPct val="0"/>
              </a:spcBef>
              <a:buFont typeface="+mj-lt"/>
              <a:buAutoNum type="arabicPeriod"/>
            </a:pPr>
            <a:r>
              <a:rPr lang="en-US" altLang="en-US" sz="1000" dirty="0"/>
              <a:t>“The lobby is a loose </a:t>
            </a:r>
            <a:r>
              <a:rPr lang="en-US" altLang="en-US" sz="1000" b="1" dirty="0">
                <a:solidFill>
                  <a:schemeClr val="tx2"/>
                </a:solidFill>
              </a:rPr>
              <a:t>coalition</a:t>
            </a:r>
            <a:r>
              <a:rPr lang="en-US" altLang="en-US" sz="1000" dirty="0"/>
              <a:t> of individuals and organizations that actively work to move U.S. foreign policy in a pro-Israel direction… The bulk of the lobby is comprised of Jewish Americans.” </a:t>
            </a:r>
            <a:r>
              <a:rPr lang="en-US" altLang="en-US" sz="1000" dirty="0">
                <a:solidFill>
                  <a:schemeClr val="tx2"/>
                </a:solidFill>
              </a:rPr>
              <a:t>John </a:t>
            </a:r>
            <a:r>
              <a:rPr lang="en-US" altLang="en-US" sz="1000" dirty="0" err="1">
                <a:solidFill>
                  <a:schemeClr val="tx2"/>
                </a:solidFill>
              </a:rPr>
              <a:t>Mearsheimer</a:t>
            </a:r>
            <a:r>
              <a:rPr lang="en-US" altLang="en-US" sz="1000" dirty="0">
                <a:solidFill>
                  <a:schemeClr val="tx2"/>
                </a:solidFill>
              </a:rPr>
              <a:t> and Stephen Walt,  </a:t>
            </a:r>
            <a:r>
              <a:rPr lang="en-US" altLang="en-US" sz="1000" i="1" dirty="0">
                <a:solidFill>
                  <a:schemeClr val="tx2"/>
                </a:solidFill>
              </a:rPr>
              <a:t>The Israel Lobby and U. S. Foreign Policy</a:t>
            </a:r>
            <a:r>
              <a:rPr lang="en-US" altLang="en-US" sz="1000" dirty="0">
                <a:solidFill>
                  <a:schemeClr val="tx2"/>
                </a:solidFill>
              </a:rPr>
              <a:t>, 2007, pages 5 and 115.</a:t>
            </a:r>
          </a:p>
          <a:p>
            <a:pPr marL="228600" indent="-228600" eaLnBrk="1" hangingPunct="1">
              <a:spcBef>
                <a:spcPct val="0"/>
              </a:spcBef>
              <a:buFont typeface="+mj-lt"/>
              <a:buAutoNum type="arabicPeriod"/>
            </a:pPr>
            <a:endParaRPr lang="en-US" altLang="en-US" sz="300" dirty="0">
              <a:solidFill>
                <a:schemeClr val="tx2"/>
              </a:solidFill>
            </a:endParaRPr>
          </a:p>
          <a:p>
            <a:pPr marL="228600" indent="-228600" eaLnBrk="1" hangingPunct="1">
              <a:spcBef>
                <a:spcPct val="0"/>
              </a:spcBef>
              <a:buFont typeface="+mj-lt"/>
              <a:buAutoNum type="arabicPeriod"/>
            </a:pPr>
            <a:r>
              <a:rPr lang="en-US" altLang="en-US" sz="1000" dirty="0"/>
              <a:t>The Israel lobby is “a </a:t>
            </a:r>
            <a:r>
              <a:rPr lang="en-US" altLang="en-US" sz="1000" b="1" dirty="0">
                <a:solidFill>
                  <a:schemeClr val="tx2"/>
                </a:solidFill>
              </a:rPr>
              <a:t>collection</a:t>
            </a:r>
            <a:r>
              <a:rPr lang="en-US" altLang="en-US" sz="1000" dirty="0"/>
              <a:t> of American Jewish organizations, campaign contributors and think tanks -- aided by Christian conservatives and other non-Jewish supporters -- that arose over the second half of the 20th century and that sees as a principle goal the support and promotion of the interests of the state of Israel.” </a:t>
            </a:r>
            <a:r>
              <a:rPr lang="en-US" altLang="en-US" sz="1000" dirty="0">
                <a:solidFill>
                  <a:schemeClr val="tx2"/>
                </a:solidFill>
              </a:rPr>
              <a:t>Glenn Frankel, “A Beautiful Friendship? In search of the truth about the Israel lobby's influence on Washington,” Washington Post, 7/16/2006</a:t>
            </a:r>
          </a:p>
          <a:p>
            <a:pPr marL="228600" indent="-228600" eaLnBrk="1" hangingPunct="1">
              <a:spcBef>
                <a:spcPct val="0"/>
              </a:spcBef>
              <a:buFont typeface="+mj-lt"/>
              <a:buAutoNum type="arabicPeriod"/>
            </a:pPr>
            <a:endParaRPr lang="en-US" altLang="en-US" sz="300" dirty="0">
              <a:solidFill>
                <a:schemeClr val="tx2"/>
              </a:solidFill>
            </a:endParaRPr>
          </a:p>
          <a:p>
            <a:pPr marL="228600" indent="-228600" eaLnBrk="1" hangingPunct="1">
              <a:spcBef>
                <a:spcPct val="0"/>
              </a:spcBef>
              <a:buFont typeface="+mj-lt"/>
              <a:buAutoNum type="arabicPeriod"/>
            </a:pPr>
            <a:r>
              <a:rPr lang="en-US" altLang="en-US" sz="1000" dirty="0"/>
              <a:t>“The group that is really in charge that you don’t hear about very often is the </a:t>
            </a:r>
            <a:r>
              <a:rPr lang="en-US" altLang="en-US" sz="1000" b="1" dirty="0">
                <a:solidFill>
                  <a:schemeClr val="tx2"/>
                </a:solidFill>
              </a:rPr>
              <a:t>Conference</a:t>
            </a:r>
            <a:r>
              <a:rPr lang="en-US" altLang="en-US" sz="1000" dirty="0"/>
              <a:t> of Presidents of Major [American] Jewish Organizations… All of the synagogue groups, all of the fund-raising groups, all of the political groups, all of the influencing organizations, 53 people in one room control those groups… The Conference of Presidents, these 53 people are the board of AIPAC. It is in that body that these decisions are made and that all of this confluence comes together. The synagogues get their marching orders. The universities get their marching orders. The charities get their marching orders from those 53 people.” </a:t>
            </a:r>
            <a:r>
              <a:rPr lang="en-US" altLang="en-US" sz="1000" dirty="0">
                <a:solidFill>
                  <a:schemeClr val="tx2"/>
                </a:solidFill>
              </a:rPr>
              <a:t>Seth Morrison, 4/10/2015, </a:t>
            </a:r>
            <a:r>
              <a:rPr lang="en-US" altLang="en-US" sz="300" dirty="0">
                <a:solidFill>
                  <a:schemeClr val="tx2"/>
                </a:solidFill>
                <a:hlinkClick r:id="rId5"/>
              </a:rPr>
              <a:t>http://israellobbyus.org/transcripts/1.2Seth_MorrisonT.htm</a:t>
            </a:r>
            <a:endParaRPr lang="en-US" altLang="en-US" sz="300" dirty="0">
              <a:solidFill>
                <a:schemeClr val="tx2"/>
              </a:solidFill>
            </a:endParaRPr>
          </a:p>
          <a:p>
            <a:pPr marL="228600" indent="-228600" eaLnBrk="1" hangingPunct="1">
              <a:spcBef>
                <a:spcPct val="0"/>
              </a:spcBef>
              <a:buFont typeface="+mj-lt"/>
              <a:buAutoNum type="arabicPeriod"/>
            </a:pPr>
            <a:endParaRPr lang="en-US" altLang="en-US" sz="300" dirty="0">
              <a:solidFill>
                <a:schemeClr val="tx2"/>
              </a:solidFill>
            </a:endParaRPr>
          </a:p>
          <a:p>
            <a:pPr marL="228600" indent="-228600" eaLnBrk="1" hangingPunct="1">
              <a:spcBef>
                <a:spcPct val="0"/>
              </a:spcBef>
              <a:buFont typeface="+mj-lt"/>
              <a:buAutoNum type="arabicPeriod"/>
            </a:pPr>
            <a:r>
              <a:rPr lang="en-US" altLang="en-US" sz="1000" dirty="0">
                <a:solidFill>
                  <a:schemeClr val="tx2"/>
                </a:solidFill>
              </a:rPr>
              <a:t> </a:t>
            </a:r>
            <a:r>
              <a:rPr lang="en-US" altLang="en-US" sz="1000" dirty="0"/>
              <a:t>"At the grass-roots you have hundreds of local Jewish </a:t>
            </a:r>
            <a:r>
              <a:rPr lang="en-US" altLang="en-US" sz="1000" b="1" dirty="0">
                <a:solidFill>
                  <a:schemeClr val="tx2"/>
                </a:solidFill>
              </a:rPr>
              <a:t>federations</a:t>
            </a:r>
            <a:r>
              <a:rPr lang="en-US" altLang="en-US" sz="1000" dirty="0">
                <a:solidFill>
                  <a:schemeClr val="tx2"/>
                </a:solidFill>
              </a:rPr>
              <a:t> </a:t>
            </a:r>
            <a:r>
              <a:rPr lang="en-US" altLang="en-US" sz="1000" dirty="0"/>
              <a:t>and </a:t>
            </a:r>
            <a:r>
              <a:rPr lang="en-US" altLang="en-US" sz="1000" b="1" dirty="0">
                <a:solidFill>
                  <a:schemeClr val="tx2"/>
                </a:solidFill>
              </a:rPr>
              <a:t>councils</a:t>
            </a:r>
            <a:r>
              <a:rPr lang="en-US" altLang="en-US" sz="1000" dirty="0"/>
              <a:t> that cultivate the support of city councilors and supervisors and select the more promising among them to run for Congress, assured that they will be solid votes for Israel. While not officially part of the lobby, since the establishment of Israel in 1948, the AFL-CIO has been one of its most solid cornerstones</a:t>
            </a:r>
            <a:r>
              <a:rPr lang="en-US" altLang="en-US" sz="1000" dirty="0">
                <a:solidFill>
                  <a:schemeClr val="tx2"/>
                </a:solidFill>
              </a:rPr>
              <a:t>." </a:t>
            </a:r>
            <a:r>
              <a:rPr lang="en-US" altLang="en-US" sz="1000" dirty="0">
                <a:solidFill>
                  <a:srgbClr val="FFFF00"/>
                </a:solidFill>
              </a:rPr>
              <a:t>J. </a:t>
            </a:r>
            <a:r>
              <a:rPr lang="en-US" altLang="en-US" sz="1000" dirty="0" err="1">
                <a:solidFill>
                  <a:srgbClr val="FFFF00"/>
                </a:solidFill>
              </a:rPr>
              <a:t>Blankfort</a:t>
            </a:r>
            <a:r>
              <a:rPr lang="en-US" altLang="en-US" sz="1000" dirty="0">
                <a:solidFill>
                  <a:srgbClr val="FFFF00"/>
                </a:solidFill>
              </a:rPr>
              <a:t>, 5/2003, </a:t>
            </a:r>
            <a:r>
              <a:rPr lang="en-US" altLang="en-US" sz="300" dirty="0">
                <a:solidFill>
                  <a:srgbClr val="FFFF00"/>
                </a:solidFill>
                <a:hlinkClick r:id="rId6"/>
              </a:rPr>
              <a:t>http://www.ifamericansknew.org/us_ints/pg-blankfort.html</a:t>
            </a:r>
            <a:r>
              <a:rPr lang="en-US" altLang="en-US" sz="1000" dirty="0">
                <a:solidFill>
                  <a:srgbClr val="FFFF00"/>
                </a:solidFill>
              </a:rPr>
              <a:t> </a:t>
            </a:r>
            <a:r>
              <a:rPr lang="en-US" altLang="en-US" sz="800" dirty="0">
                <a:solidFill>
                  <a:srgbClr val="FFFF00"/>
                </a:solidFill>
              </a:rPr>
              <a:t>[AFL-CIO=American Federation of Labor &amp; Congress of Industrial Organizations]</a:t>
            </a:r>
          </a:p>
          <a:p>
            <a:pPr marL="228600" indent="-228600" eaLnBrk="1" hangingPunct="1">
              <a:spcBef>
                <a:spcPct val="0"/>
              </a:spcBef>
              <a:buFont typeface="+mj-lt"/>
              <a:buAutoNum type="arabicPeriod"/>
            </a:pPr>
            <a:endParaRPr lang="en-US" altLang="en-US" sz="300" dirty="0">
              <a:solidFill>
                <a:srgbClr val="FFFF00"/>
              </a:solidFill>
            </a:endParaRPr>
          </a:p>
          <a:p>
            <a:pPr marL="228600" indent="-228600" eaLnBrk="1" hangingPunct="1">
              <a:spcBef>
                <a:spcPct val="0"/>
              </a:spcBef>
              <a:buFont typeface="+mj-lt"/>
              <a:buAutoNum type="arabicPeriod"/>
            </a:pPr>
            <a:r>
              <a:rPr lang="en-US" altLang="en-US" sz="1000" dirty="0"/>
              <a:t>"Out of the 114 </a:t>
            </a:r>
            <a:r>
              <a:rPr lang="en-US" altLang="en-US" sz="1000" b="1" dirty="0">
                <a:solidFill>
                  <a:schemeClr val="tx2"/>
                </a:solidFill>
              </a:rPr>
              <a:t>PACs</a:t>
            </a:r>
            <a:r>
              <a:rPr lang="en-US" altLang="en-US" sz="1000" dirty="0"/>
              <a:t> only two (Women’s Pro-Israel National PAC and Jewish Republican PAC, both in the District of Columbia) are listed under names that indicate their pro-Israel affiliation. The remaining 112 are stealth PACs whose names vary from Hollywood Women’s Political Committee (California) and Desert Caucus (Arizona) to Tennesseans for a Better Government (Tennessee) and Delaware Valley (Pennsylvania)." </a:t>
            </a:r>
            <a:r>
              <a:rPr lang="en-US" altLang="en-US" sz="1000" dirty="0">
                <a:solidFill>
                  <a:schemeClr val="tx2"/>
                </a:solidFill>
              </a:rPr>
              <a:t>Richard Curtiss, Stealth PACs: How Israel’s American Lobby Seeks to Control U.S. Middle East Policy, Washington, DC: American Educational Trust, 1990, pp 159-162</a:t>
            </a:r>
            <a:r>
              <a:rPr lang="en-US" altLang="en-US" sz="600" dirty="0">
                <a:solidFill>
                  <a:schemeClr val="tx2"/>
                </a:solidFill>
              </a:rPr>
              <a:t>.  [PACs=Political action committees organized to elect or defeat political candidates]</a:t>
            </a:r>
          </a:p>
          <a:p>
            <a:pPr marL="228600" indent="-228600" eaLnBrk="1" hangingPunct="1">
              <a:spcBef>
                <a:spcPct val="0"/>
              </a:spcBef>
              <a:buFont typeface="+mj-lt"/>
              <a:buAutoNum type="arabicPeriod"/>
            </a:pPr>
            <a:endParaRPr lang="en-US" altLang="en-US" sz="300" dirty="0">
              <a:solidFill>
                <a:schemeClr val="tx2"/>
              </a:solidFill>
            </a:endParaRPr>
          </a:p>
          <a:p>
            <a:pPr marL="228600" indent="-228600" eaLnBrk="1" hangingPunct="1">
              <a:spcBef>
                <a:spcPct val="0"/>
              </a:spcBef>
              <a:buFont typeface="+mj-lt"/>
              <a:buAutoNum type="arabicPeriod"/>
            </a:pPr>
            <a:r>
              <a:rPr lang="en-US" altLang="en-US" sz="1000" dirty="0"/>
              <a:t> The Israel lobby is “an overlapping </a:t>
            </a:r>
            <a:r>
              <a:rPr lang="en-US" altLang="en-US" sz="1000" b="1" dirty="0">
                <a:solidFill>
                  <a:schemeClr val="tx2"/>
                </a:solidFill>
              </a:rPr>
              <a:t>matrix</a:t>
            </a:r>
            <a:r>
              <a:rPr lang="en-US" altLang="en-US" sz="1000" dirty="0"/>
              <a:t> of organizations, some working in direct coordination with the Israeli government, that extract military, financial, and political resources from America through policy formulation, grassroots direct lobbying, pressure on media and elites in direction of reward and punishment”---</a:t>
            </a:r>
            <a:r>
              <a:rPr lang="en-US" altLang="en-US" sz="1000" dirty="0">
                <a:solidFill>
                  <a:schemeClr val="tx2"/>
                </a:solidFill>
              </a:rPr>
              <a:t>Grant Smith, The Scott Horton Show, 4/10/2015, </a:t>
            </a:r>
            <a:r>
              <a:rPr lang="en-US" altLang="en-US" sz="1000" dirty="0">
                <a:solidFill>
                  <a:schemeClr val="tx2"/>
                </a:solidFill>
                <a:hlinkClick r:id="rId7"/>
              </a:rPr>
              <a:t>http://scotthorton.org/interviews/2014/07/23/072314-grant-f-smith/</a:t>
            </a:r>
            <a:endParaRPr lang="en-US" altLang="en-US" sz="1000" dirty="0">
              <a:solidFill>
                <a:schemeClr val="tx2"/>
              </a:solidFill>
            </a:endParaRPr>
          </a:p>
          <a:p>
            <a:pPr marL="228600" indent="-228600" eaLnBrk="1" hangingPunct="1">
              <a:spcBef>
                <a:spcPct val="0"/>
              </a:spcBef>
              <a:buFont typeface="+mj-lt"/>
              <a:buAutoNum type="arabicPeriod"/>
            </a:pPr>
            <a:endParaRPr lang="en-US" altLang="en-US" sz="300" dirty="0">
              <a:solidFill>
                <a:schemeClr val="tx2"/>
              </a:solidFill>
            </a:endParaRPr>
          </a:p>
          <a:p>
            <a:pPr marL="228600" indent="-228600" eaLnBrk="1" hangingPunct="1">
              <a:spcBef>
                <a:spcPct val="0"/>
              </a:spcBef>
              <a:buFont typeface="+mj-lt"/>
              <a:buAutoNum type="arabicPeriod"/>
            </a:pPr>
            <a:r>
              <a:rPr lang="en-US" altLang="en-US" sz="1000" dirty="0"/>
              <a:t>“The Israel lobby, in terms of a nonprofit sector snapshot—and this is coming out of the database that was compiled for my book Big Israel—is an </a:t>
            </a:r>
            <a:r>
              <a:rPr lang="en-US" altLang="en-US" sz="1000" b="1" dirty="0">
                <a:solidFill>
                  <a:schemeClr val="tx2"/>
                </a:solidFill>
              </a:rPr>
              <a:t>ecosystem</a:t>
            </a:r>
            <a:r>
              <a:rPr lang="en-US" altLang="en-US" sz="1000" dirty="0"/>
              <a:t> of organizations that advance Israel at very many levels. This is on track to be a $6.3 billion industry in 2020. Nearly 500 separate medium-sized to major organizations—with, certainly, AIPAC and the American Jewish Committee and the Anti-Defamation League and many others at the top—but if you add it up, it’s almost 17,000 employees, half a million volunteers working in organizations that have the advancement of Israel as one of their primary objectives in the United States.” </a:t>
            </a:r>
            <a:r>
              <a:rPr lang="en-US" altLang="en-US" sz="1000" dirty="0">
                <a:solidFill>
                  <a:schemeClr val="tx2"/>
                </a:solidFill>
              </a:rPr>
              <a:t>Grant Smith, Washington Report, March 2018,</a:t>
            </a:r>
            <a:r>
              <a:rPr lang="en-US" altLang="en-US" sz="1000" dirty="0"/>
              <a:t>  </a:t>
            </a:r>
            <a:r>
              <a:rPr lang="en-US" altLang="en-US" sz="1000" dirty="0">
                <a:hlinkClick r:id="rId8"/>
              </a:rPr>
              <a:t>https://www.wrmea.org/018-may-june/an-overview-of-the-israel-lobby-agenda.html</a:t>
            </a:r>
            <a:r>
              <a:rPr lang="en-US" altLang="en-US" sz="1000" dirty="0"/>
              <a:t> </a:t>
            </a:r>
          </a:p>
          <a:p>
            <a:pPr marL="228600" indent="-228600" eaLnBrk="1" hangingPunct="1">
              <a:spcBef>
                <a:spcPct val="0"/>
              </a:spcBef>
              <a:buFont typeface="+mj-lt"/>
              <a:buAutoNum type="arabicPeriod"/>
            </a:pPr>
            <a:endParaRPr lang="en-US" altLang="en-US" sz="300" dirty="0"/>
          </a:p>
          <a:p>
            <a:pPr marL="228600" indent="-228600" eaLnBrk="1" hangingPunct="1">
              <a:spcBef>
                <a:spcPct val="0"/>
              </a:spcBef>
              <a:buFont typeface="+mj-lt"/>
              <a:buAutoNum type="arabicPeriod"/>
            </a:pPr>
            <a:r>
              <a:rPr lang="en-US" altLang="en-US" sz="1000" dirty="0"/>
              <a:t>"Any serious effort to understand the extraordinary influence of the Zionist power </a:t>
            </a:r>
            <a:r>
              <a:rPr lang="en-US" altLang="en-US" sz="1000" b="1" dirty="0">
                <a:solidFill>
                  <a:schemeClr val="tx2"/>
                </a:solidFill>
              </a:rPr>
              <a:t>configuration</a:t>
            </a:r>
            <a:r>
              <a:rPr lang="en-US" altLang="en-US" sz="1000" dirty="0"/>
              <a:t> over US foreign policy must examine the presence of key operatives in strategic positions in the government and the activities of local Zionist organizations affiliated with mainstream Jewish organizations and religious orders. There are at least 52 major American Jewish organizations actively engaged in promoting Israel’s foreign policy, economic and technological agenda in the US." </a:t>
            </a:r>
            <a:r>
              <a:rPr lang="en-US" altLang="en-US" sz="1000" dirty="0">
                <a:solidFill>
                  <a:schemeClr val="tx2"/>
                </a:solidFill>
              </a:rPr>
              <a:t>James </a:t>
            </a:r>
            <a:r>
              <a:rPr lang="en-US" altLang="en-US" sz="1000" dirty="0" err="1">
                <a:solidFill>
                  <a:schemeClr val="tx2"/>
                </a:solidFill>
              </a:rPr>
              <a:t>Petras</a:t>
            </a:r>
            <a:r>
              <a:rPr lang="en-US" altLang="en-US" sz="1000" dirty="0">
                <a:solidFill>
                  <a:schemeClr val="tx2"/>
                </a:solidFill>
              </a:rPr>
              <a:t>, Bartle Professor (Emeritus) of Sociology at Binghamton University, New York, “The State and Local Bases of Zionist Power in America,” [September 2010], </a:t>
            </a:r>
            <a:r>
              <a:rPr lang="en-US" altLang="en-US" sz="300" dirty="0">
                <a:solidFill>
                  <a:schemeClr val="tx2"/>
                </a:solidFill>
                <a:hlinkClick r:id="rId9"/>
              </a:rPr>
              <a:t>http://</a:t>
            </a:r>
            <a:r>
              <a:rPr lang="en-US" altLang="en-US" sz="300" dirty="0">
                <a:hlinkClick r:id="rId9"/>
              </a:rPr>
              <a:t>www.lahaine.org/petras/b2-img/petras_thest.pdf</a:t>
            </a:r>
            <a:endParaRPr lang="en-US" altLang="en-US" sz="300" dirty="0"/>
          </a:p>
          <a:p>
            <a:pPr marL="228600" indent="-228600" eaLnBrk="1" hangingPunct="1">
              <a:spcBef>
                <a:spcPct val="0"/>
              </a:spcBef>
              <a:buFont typeface="+mj-lt"/>
              <a:buAutoNum type="arabicPeriod"/>
            </a:pPr>
            <a:endParaRPr lang="en-US" altLang="en-US" sz="300" dirty="0"/>
          </a:p>
          <a:p>
            <a:pPr marL="228600" indent="-228600" eaLnBrk="1" hangingPunct="1">
              <a:spcBef>
                <a:spcPct val="0"/>
              </a:spcBef>
              <a:buFont typeface="+mj-lt"/>
              <a:buAutoNum type="arabicPeriod"/>
            </a:pPr>
            <a:r>
              <a:rPr lang="en-US" altLang="en-US" sz="1000" dirty="0"/>
              <a:t>"Some people will call it Zionism; I was not comfortable with that term, and I still do not know quite what it means... Trained as a lawyer, I just think of it as </a:t>
            </a:r>
            <a:r>
              <a:rPr lang="en-US" altLang="en-US" sz="1000" b="1" dirty="0">
                <a:solidFill>
                  <a:schemeClr val="tx2"/>
                </a:solidFill>
              </a:rPr>
              <a:t>organized crime, </a:t>
            </a:r>
            <a:r>
              <a:rPr lang="en-US" altLang="en-US" sz="1000" dirty="0"/>
              <a:t>very sophisticated and transgenerational... [we] open the book by explaining how the politics of it works, to explain the simple math of campaign finance… sort of group that sort of coalesces around a shared faith and tradition they don't really observe, and very good salesmen in persuading you that they are victims." </a:t>
            </a:r>
            <a:r>
              <a:rPr lang="en-US" altLang="en-US" sz="1000" dirty="0">
                <a:solidFill>
                  <a:schemeClr val="tx2"/>
                </a:solidFill>
              </a:rPr>
              <a:t>Jeff Gates, citing his book "Guilt by Association," </a:t>
            </a:r>
            <a:r>
              <a:rPr lang="en-US" altLang="en-US" sz="1000" dirty="0" err="1">
                <a:solidFill>
                  <a:schemeClr val="tx2"/>
                </a:solidFill>
              </a:rPr>
              <a:t>allmoderncons</a:t>
            </a:r>
            <a:r>
              <a:rPr lang="en-US" altLang="en-US" sz="1000" dirty="0">
                <a:solidFill>
                  <a:schemeClr val="tx2"/>
                </a:solidFill>
              </a:rPr>
              <a:t>, 2/21/2015, </a:t>
            </a:r>
            <a:r>
              <a:rPr lang="en-US" altLang="en-US" sz="1000" dirty="0">
                <a:solidFill>
                  <a:schemeClr val="tx2"/>
                </a:solidFill>
                <a:hlinkClick r:id="rId10"/>
              </a:rPr>
              <a:t>https://www.youtube.com/watch?v=hUJx1dVX45s</a:t>
            </a:r>
            <a:endParaRPr lang="en-US" altLang="en-US" sz="1000" dirty="0">
              <a:solidFill>
                <a:schemeClr val="tx2"/>
              </a:solidFill>
            </a:endParaRPr>
          </a:p>
          <a:p>
            <a:pPr marL="228600" indent="-228600" eaLnBrk="1" hangingPunct="1">
              <a:spcBef>
                <a:spcPct val="0"/>
              </a:spcBef>
              <a:buFont typeface="+mj-lt"/>
              <a:buAutoNum type="arabicPeriod"/>
            </a:pPr>
            <a:endParaRPr lang="en-US" altLang="en-US" sz="300" dirty="0"/>
          </a:p>
          <a:p>
            <a:pPr marL="228600" indent="-228600" eaLnBrk="1" hangingPunct="1">
              <a:spcBef>
                <a:spcPct val="0"/>
              </a:spcBef>
              <a:buFont typeface="+mj-lt"/>
              <a:buAutoNum type="arabicPeriod"/>
            </a:pPr>
            <a:r>
              <a:rPr lang="en-US" altLang="en-US" sz="1000" dirty="0"/>
              <a:t>Former Israeli Mossad Director </a:t>
            </a:r>
            <a:r>
              <a:rPr lang="en-US" altLang="en-US" sz="1000" dirty="0" err="1"/>
              <a:t>Tamir</a:t>
            </a:r>
            <a:r>
              <a:rPr lang="en-US" altLang="en-US" sz="1000" dirty="0"/>
              <a:t> Pardo described the Mossad [</a:t>
            </a:r>
            <a:r>
              <a:rPr lang="en-US" altLang="en-US" sz="1000" i="1" dirty="0"/>
              <a:t>the legendary Israeli spy organization that works with </a:t>
            </a:r>
            <a:r>
              <a:rPr lang="en-US" altLang="en-US" sz="1000" i="1" dirty="0" err="1"/>
              <a:t>sayanim</a:t>
            </a:r>
            <a:r>
              <a:rPr lang="en-US" altLang="en-US" sz="1000" i="1" dirty="0"/>
              <a:t> collaborators in many countries</a:t>
            </a:r>
            <a:r>
              <a:rPr lang="en-US" altLang="en-US" sz="1000" dirty="0"/>
              <a:t>] as a "</a:t>
            </a:r>
            <a:r>
              <a:rPr lang="en-US" altLang="en-US" sz="1000" b="1" dirty="0">
                <a:solidFill>
                  <a:schemeClr val="tx2"/>
                </a:solidFill>
              </a:rPr>
              <a:t>licensed organized crime</a:t>
            </a:r>
            <a:r>
              <a:rPr lang="en-US" altLang="en-US" sz="1000" dirty="0"/>
              <a:t>” [or “</a:t>
            </a:r>
            <a:r>
              <a:rPr lang="en-US" altLang="en-US" sz="1000" b="1" dirty="0">
                <a:solidFill>
                  <a:schemeClr val="tx2"/>
                </a:solidFill>
              </a:rPr>
              <a:t>licensed crime organization</a:t>
            </a:r>
            <a:r>
              <a:rPr lang="en-US" altLang="en-US" sz="1000" dirty="0"/>
              <a:t>”], </a:t>
            </a:r>
            <a:r>
              <a:rPr lang="en-US" altLang="en-US" sz="1000" dirty="0" err="1">
                <a:solidFill>
                  <a:schemeClr val="tx2"/>
                </a:solidFill>
              </a:rPr>
              <a:t>Almayadeen</a:t>
            </a:r>
            <a:r>
              <a:rPr lang="en-US" altLang="en-US" sz="1000" dirty="0">
                <a:solidFill>
                  <a:schemeClr val="tx2"/>
                </a:solidFill>
              </a:rPr>
              <a:t> 6/2/2018, </a:t>
            </a:r>
            <a:r>
              <a:rPr lang="en-US" altLang="en-US" sz="1000" dirty="0">
                <a:solidFill>
                  <a:schemeClr val="tx2"/>
                </a:solidFill>
                <a:hlinkClick r:id="rId11"/>
              </a:rPr>
              <a:t>http://www.almayadeen.net/reports/883668/</a:t>
            </a:r>
            <a:endParaRPr lang="en-US" altLang="en-US" sz="1000" dirty="0">
              <a:solidFill>
                <a:schemeClr val="tx2"/>
              </a:solidFill>
            </a:endParaRPr>
          </a:p>
          <a:p>
            <a:pPr marL="228600" indent="-228600" eaLnBrk="1" hangingPunct="1">
              <a:spcBef>
                <a:spcPct val="0"/>
              </a:spcBef>
              <a:buFont typeface="+mj-lt"/>
              <a:buAutoNum type="arabicPeriod"/>
            </a:pPr>
            <a:endParaRPr lang="en-US" altLang="en-US" sz="500" dirty="0">
              <a:solidFill>
                <a:schemeClr val="tx2"/>
              </a:solidFill>
            </a:endParaRPr>
          </a:p>
          <a:p>
            <a:pPr marL="228600" indent="-228600" eaLnBrk="1" hangingPunct="1">
              <a:spcBef>
                <a:spcPct val="0"/>
              </a:spcBef>
              <a:buFont typeface="+mj-lt"/>
              <a:buAutoNum type="arabicPeriod"/>
            </a:pPr>
            <a:r>
              <a:rPr lang="en-US" altLang="en-US" sz="1000" dirty="0"/>
              <a:t>"I would prefer to call [it] a subset of the </a:t>
            </a:r>
            <a:r>
              <a:rPr lang="en-US" altLang="en-US" sz="1000" b="1" dirty="0">
                <a:solidFill>
                  <a:schemeClr val="tx2"/>
                </a:solidFill>
              </a:rPr>
              <a:t>Jewish Lobby</a:t>
            </a:r>
            <a:r>
              <a:rPr lang="en-US" altLang="en-US" sz="1000" dirty="0"/>
              <a:t>, which in itself is supported by something I would designate </a:t>
            </a:r>
            <a:r>
              <a:rPr lang="en-US" altLang="en-US" sz="1000" b="1" dirty="0">
                <a:solidFill>
                  <a:schemeClr val="tx2"/>
                </a:solidFill>
              </a:rPr>
              <a:t>Jewish Power</a:t>
            </a:r>
            <a:r>
              <a:rPr lang="en-US" altLang="en-US" sz="1000" dirty="0"/>
              <a:t>, an aggregate of </a:t>
            </a:r>
            <a:r>
              <a:rPr lang="en-US" altLang="en-US" sz="1000" b="1" dirty="0">
                <a:solidFill>
                  <a:schemeClr val="tx2"/>
                </a:solidFill>
              </a:rPr>
              <a:t>Jewish money</a:t>
            </a:r>
            <a:r>
              <a:rPr lang="en-US" altLang="en-US" sz="1000" dirty="0"/>
              <a:t>, control over key aspects of the media and entertainment industries plus easy access to corrupted politicians desirous of positive press and campaign donations."</a:t>
            </a:r>
            <a:r>
              <a:rPr lang="en-US" altLang="en-US" sz="1000" dirty="0">
                <a:solidFill>
                  <a:schemeClr val="tx2"/>
                </a:solidFill>
              </a:rPr>
              <a:t> Understanding Jewish Power: Who has helped create a war-addicted America?, Philip </a:t>
            </a:r>
            <a:r>
              <a:rPr lang="en-US" altLang="en-US" sz="1000" dirty="0" err="1">
                <a:solidFill>
                  <a:schemeClr val="tx2"/>
                </a:solidFill>
              </a:rPr>
              <a:t>Giraldi</a:t>
            </a:r>
            <a:r>
              <a:rPr lang="en-US" altLang="en-US" sz="1000" dirty="0">
                <a:solidFill>
                  <a:schemeClr val="tx2"/>
                </a:solidFill>
              </a:rPr>
              <a:t>, VT, 6/13/2018, </a:t>
            </a:r>
            <a:r>
              <a:rPr lang="en-US" altLang="en-US" sz="1000" dirty="0">
                <a:solidFill>
                  <a:schemeClr val="tx2"/>
                </a:solidFill>
                <a:hlinkClick r:id="rId12"/>
              </a:rPr>
              <a:t>https://www.veteranstoday.com/2018/06/13/giraldi/</a:t>
            </a:r>
            <a:r>
              <a:rPr lang="en-US" altLang="en-US" sz="1000" dirty="0">
                <a:solidFill>
                  <a:schemeClr val="tx2"/>
                </a:solidFill>
              </a:rPr>
              <a:t>  </a:t>
            </a:r>
          </a:p>
          <a:p>
            <a:pPr marL="228600" indent="-228600" eaLnBrk="1" hangingPunct="1">
              <a:spcBef>
                <a:spcPct val="0"/>
              </a:spcBef>
              <a:buFont typeface="+mj-lt"/>
              <a:buAutoNum type="arabicPeriod"/>
            </a:pPr>
            <a:endParaRPr lang="en-US" altLang="en-US" sz="1000" dirty="0">
              <a:solidFill>
                <a:schemeClr val="tx2"/>
              </a:solidFill>
            </a:endParaRPr>
          </a:p>
        </p:txBody>
      </p:sp>
      <p:cxnSp>
        <p:nvCxnSpPr>
          <p:cNvPr id="10" name="Straight Connector 9"/>
          <p:cNvCxnSpPr/>
          <p:nvPr/>
        </p:nvCxnSpPr>
        <p:spPr bwMode="auto">
          <a:xfrm>
            <a:off x="-38104" y="685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25400" y="1219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38104" y="1828800"/>
            <a:ext cx="9144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12703" y="2362200"/>
            <a:ext cx="9118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4343400"/>
            <a:ext cx="9118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24246" y="3048000"/>
            <a:ext cx="91312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38104" y="4953000"/>
            <a:ext cx="918028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 name="Straight Connector 2"/>
          <p:cNvCxnSpPr/>
          <p:nvPr/>
        </p:nvCxnSpPr>
        <p:spPr bwMode="auto">
          <a:xfrm>
            <a:off x="24246" y="5638800"/>
            <a:ext cx="914333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12703" y="3505200"/>
            <a:ext cx="91185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12703" y="6019800"/>
            <a:ext cx="918028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99259328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Content Placeholder 2"/>
          <p:cNvSpPr>
            <a:spLocks noGrp="1"/>
          </p:cNvSpPr>
          <p:nvPr>
            <p:ph idx="1"/>
          </p:nvPr>
        </p:nvSpPr>
        <p:spPr>
          <a:xfrm>
            <a:off x="0" y="0"/>
            <a:ext cx="9144000" cy="6858000"/>
          </a:xfrm>
        </p:spPr>
        <p:txBody>
          <a:bodyPr/>
          <a:lstStyle/>
          <a:p>
            <a:pPr marL="0" indent="0" algn="ctr">
              <a:buNone/>
            </a:pPr>
            <a:r>
              <a:rPr lang="en-US" altLang="en-US" sz="1800" b="1" dirty="0">
                <a:solidFill>
                  <a:schemeClr val="tx2"/>
                </a:solidFill>
              </a:rPr>
              <a:t>The Jews, the state, and the Jewish state </a:t>
            </a:r>
          </a:p>
          <a:p>
            <a:pPr marL="228600" indent="-228600">
              <a:buAutoNum type="arabicPeriod"/>
            </a:pPr>
            <a:r>
              <a:rPr lang="en-US" altLang="en-US" sz="900" dirty="0"/>
              <a:t>“Increasingly, I came to be convinced that Hannah Arendt was correct in her view that the key to understanding the rise and fall of the Jews was to be found in the relationship between Jews and the state. Historically, in response to the hostile attitudes and actions of their neighbors, Jews frequently sought the protection of the state. For their own purposes, rulers often were happy to accommodate the Jews in exchange for the services that the latter could provide. Much followed from the relationship between Jews and the states, and, as an outgrowth, some of the most important states in the modern world were built or strengthened..  Their relationship with the state, however, also exposed Jews to new hatreds and antagonisms. For the Jews, under some circumstances, the embrace of the state proved to be fatal [p. ix].” … The Jews: Social marginality and the fatal embrace of the state: “Today [1990s], though </a:t>
            </a:r>
            <a:r>
              <a:rPr lang="en-US" altLang="en-US" sz="900" b="1" dirty="0"/>
              <a:t>barely 2% of the nation’s population is Jewish</a:t>
            </a:r>
            <a:r>
              <a:rPr lang="en-US" altLang="en-US" sz="900" dirty="0"/>
              <a:t>, close to half its billionaires are Jews. The chief executive officers of the three major television networks and the four largest film studios are Jews, as are the owners of the nation’s largest newspaper chain and most influential single newspaper, the </a:t>
            </a:r>
            <a:r>
              <a:rPr lang="en-US" altLang="en-US" sz="900" i="1" dirty="0"/>
              <a:t>New York Times</a:t>
            </a:r>
            <a:r>
              <a:rPr lang="en-US" altLang="en-US" sz="900" dirty="0"/>
              <a:t>. In the late 1960s, Jews already constituted 20% of the faculty of elite universities and 40% of the professors of elite law schools; today, these percentages are doubtless higher… Jews are elected to public office in disproportionate numbers… One recent study [1988] found that in twenty-seven of thirty-six campaigns for the United States Senate, one or both candidates relied upon a Jewish campaign chairman or finance director. In the realm of lobbying and litigation, Jews organized what was for many years one of Washington’s most successful political action committees, the American Israel Public Affairs Committee (AIPAC), and they played leadership roles in such important public interest groups as the American Civil Liberties Union (ACLU) and Common Cause… The most obvious indicator of this [Jewish] influence is the $3 billion in direct military and economic aid provided to Israel by the United States each year and, for that matter, the like amount given to Egypt since it agreed to maintain peaceful relations with Israel [p.1]. That fully three-fourths of America’s foreign aid budget is devoted to Israel’s security interests is a tribute in considerable measure to the lobbying power of AIPAC and the importance of the Jewish community in American politics [p.2].” … “Their geographic dispersion and literacy combined to help Jews become important traders in medieval and early modern worlds… European  monarchs , moreover, depended upon Jewish financiers to manage their fiscal affairs and relied heavily upon Jewish merchants and bankers for loans. In addition, because Jews remained outsiders to the societies in which they lived, sovereigns found them useful instruments for carrying out unpopular tasks, notably collecting taxes… This exchange of protection and opportunity for service was the foundation of a centuries-long relationship between the Jews and the state. Such alliances were responsible for the construction of some of the most powerful states of the Mediterranean and European worlds, including the Hapsburg, Hohenzollern, and Ottoman empires. These patterns persisted into the nineteenth  and twentieth centuries [p. 9].”  </a:t>
            </a:r>
            <a:r>
              <a:rPr lang="en-US" altLang="en-US" sz="900" dirty="0">
                <a:solidFill>
                  <a:schemeClr val="tx2"/>
                </a:solidFill>
              </a:rPr>
              <a:t>Source: Benjamin Ginsberg, </a:t>
            </a:r>
            <a:r>
              <a:rPr lang="en-US" altLang="en-US" sz="900" i="1" dirty="0">
                <a:solidFill>
                  <a:schemeClr val="tx2"/>
                </a:solidFill>
              </a:rPr>
              <a:t>The Fatal Embrace: Jews and the State</a:t>
            </a:r>
            <a:r>
              <a:rPr lang="en-US" altLang="en-US" sz="900" dirty="0">
                <a:solidFill>
                  <a:schemeClr val="tx2"/>
                </a:solidFill>
              </a:rPr>
              <a:t>, University of Chicago Press, 1993. </a:t>
            </a:r>
            <a:r>
              <a:rPr lang="en-US" altLang="en-US" sz="900" dirty="0"/>
              <a:t>See also </a:t>
            </a:r>
            <a:r>
              <a:rPr lang="en-US" altLang="en-US" sz="900" dirty="0">
                <a:solidFill>
                  <a:schemeClr val="tx2"/>
                </a:solidFill>
              </a:rPr>
              <a:t>Court Jews, </a:t>
            </a:r>
            <a:r>
              <a:rPr lang="en-US" altLang="en-US" sz="900" dirty="0">
                <a:solidFill>
                  <a:schemeClr val="tx2"/>
                </a:solidFill>
                <a:hlinkClick r:id="rId2"/>
              </a:rPr>
              <a:t>http://www.jewishencyclopedia.com/articles/4709-court-jews</a:t>
            </a:r>
            <a:r>
              <a:rPr lang="en-US" altLang="en-US" sz="900" dirty="0">
                <a:solidFill>
                  <a:schemeClr val="tx2"/>
                </a:solidFill>
              </a:rPr>
              <a:t> </a:t>
            </a:r>
          </a:p>
          <a:p>
            <a:pPr marL="228600" indent="-228600">
              <a:buAutoNum type="arabicPeriod"/>
            </a:pPr>
            <a:r>
              <a:rPr lang="en-US" altLang="en-US" sz="900" dirty="0"/>
              <a:t>Werner Sombart (1863-1941), a German economist and sociologist, authored a leading study on “the influence of Jews on modern economic life.” His book, Die </a:t>
            </a:r>
            <a:r>
              <a:rPr lang="en-US" altLang="en-US" sz="900" dirty="0" err="1"/>
              <a:t>Juden</a:t>
            </a:r>
            <a:r>
              <a:rPr lang="en-US" altLang="en-US" sz="900" dirty="0"/>
              <a:t> und das </a:t>
            </a:r>
            <a:r>
              <a:rPr lang="en-US" altLang="en-US" sz="900" dirty="0" err="1"/>
              <a:t>Wirtschaftsleben</a:t>
            </a:r>
            <a:r>
              <a:rPr lang="en-US" altLang="en-US" sz="900" dirty="0"/>
              <a:t> (1911), is considered a pendant to Max Weber's study on the connection between Protestantism (especially Calvinism) and Capitalism, only that Sombart puts the Jews at the core of the development. Sombart even linked the shift of the center of gravity of mercantilist and capitalist economy since the sixteenth century to Jewish migrations. The causes Sombart assigned for Jewish economic success include dispersion over a wide area, treatment as strangers, semi-citizenship, wealth, </a:t>
            </a:r>
            <a:r>
              <a:rPr lang="en-US" altLang="en-US" sz="900" dirty="0" err="1"/>
              <a:t>Deutoronomy</a:t>
            </a:r>
            <a:r>
              <a:rPr lang="en-US" altLang="en-US" sz="900" dirty="0"/>
              <a:t> 23:20 [“You may charge a foreigner interest, but not a brother Israelite”], Ghetto life, and a long experience in money dealing. </a:t>
            </a:r>
            <a:r>
              <a:rPr lang="en-US" altLang="en-US" sz="900" dirty="0">
                <a:solidFill>
                  <a:schemeClr val="tx2"/>
                </a:solidFill>
              </a:rPr>
              <a:t>Source: Werner Sombart, </a:t>
            </a:r>
            <a:r>
              <a:rPr lang="en-US" altLang="en-US" sz="900" i="1" dirty="0">
                <a:solidFill>
                  <a:schemeClr val="tx2"/>
                </a:solidFill>
              </a:rPr>
              <a:t>The Jews and Modern Capitalism, </a:t>
            </a:r>
            <a:r>
              <a:rPr lang="en-US" altLang="en-US" sz="900" dirty="0">
                <a:solidFill>
                  <a:schemeClr val="tx2"/>
                </a:solidFill>
              </a:rPr>
              <a:t>Translated with notes, by M. Epstein, New York: Burt Franklin, 1969.</a:t>
            </a:r>
            <a:r>
              <a:rPr lang="en-US" altLang="en-US" sz="900" dirty="0"/>
              <a:t> </a:t>
            </a:r>
          </a:p>
          <a:p>
            <a:pPr marL="228600" indent="-228600">
              <a:buAutoNum type="arabicPeriod"/>
            </a:pPr>
            <a:r>
              <a:rPr lang="en-US" altLang="en-US" sz="900" dirty="0"/>
              <a:t>Karl Marx (1818-1883): “The real God of the Jews is only an illusory bill of exchange.” </a:t>
            </a:r>
            <a:r>
              <a:rPr lang="en-US" altLang="en-US" sz="900" dirty="0">
                <a:solidFill>
                  <a:schemeClr val="tx2"/>
                </a:solidFill>
              </a:rPr>
              <a:t>The Jerusalem Post, 5/13/2018</a:t>
            </a:r>
            <a:r>
              <a:rPr lang="en-US" altLang="en-US" sz="900" dirty="0"/>
              <a:t>, </a:t>
            </a:r>
            <a:r>
              <a:rPr lang="en-US" altLang="en-US" sz="900" dirty="0">
                <a:hlinkClick r:id="rId3"/>
              </a:rPr>
              <a:t>https://www.jpost.com/Opinion/Was-Karl-Marx-a-Jew-556140</a:t>
            </a:r>
            <a:r>
              <a:rPr lang="en-US" altLang="en-US" sz="900" dirty="0"/>
              <a:t> </a:t>
            </a:r>
          </a:p>
          <a:p>
            <a:pPr marL="228600" indent="-228600">
              <a:buAutoNum type="arabicPeriod"/>
            </a:pPr>
            <a:r>
              <a:rPr lang="en-US" altLang="en-US" sz="900" dirty="0"/>
              <a:t>Richard Levy (</a:t>
            </a:r>
            <a:r>
              <a:rPr lang="en-US" altLang="en-US" sz="900" i="1" dirty="0">
                <a:solidFill>
                  <a:schemeClr val="tx2"/>
                </a:solidFill>
              </a:rPr>
              <a:t>Antisemitism in the Modern World</a:t>
            </a:r>
            <a:r>
              <a:rPr lang="en-US" altLang="en-US" sz="900" dirty="0"/>
              <a:t>, 1991, pp. 14-21) noted that from the early 1870s, the Jews began to influence public opinion by developing the mass-circulation daily newspapers of central Europe as “profitable enterprises that relied on advertising revenues rather than subscriptions or sales.”</a:t>
            </a:r>
          </a:p>
          <a:p>
            <a:pPr marL="228600" indent="-228600">
              <a:buAutoNum type="arabicPeriod"/>
            </a:pPr>
            <a:r>
              <a:rPr lang="en-US" altLang="en-US" sz="900" dirty="0"/>
              <a:t>Jean-François </a:t>
            </a:r>
            <a:r>
              <a:rPr lang="en-US" altLang="en-US" sz="900" dirty="0" err="1"/>
              <a:t>Goulon</a:t>
            </a:r>
            <a:r>
              <a:rPr lang="en-US" altLang="en-US" sz="900" dirty="0"/>
              <a:t> (</a:t>
            </a:r>
            <a:r>
              <a:rPr lang="en-US" altLang="en-US" sz="900" i="1" dirty="0">
                <a:solidFill>
                  <a:schemeClr val="tx2"/>
                </a:solidFill>
              </a:rPr>
              <a:t>La guerre des </a:t>
            </a:r>
            <a:r>
              <a:rPr lang="en-US" altLang="en-US" sz="900" i="1" dirty="0" err="1">
                <a:solidFill>
                  <a:schemeClr val="tx2"/>
                </a:solidFill>
              </a:rPr>
              <a:t>monnaies</a:t>
            </a:r>
            <a:r>
              <a:rPr lang="en-US" altLang="en-US" sz="900" dirty="0">
                <a:solidFill>
                  <a:schemeClr val="tx2"/>
                </a:solidFill>
              </a:rPr>
              <a:t>, 2013, page 23</a:t>
            </a:r>
            <a:r>
              <a:rPr lang="en-US" altLang="en-US" sz="900" dirty="0"/>
              <a:t>) noted that Chinese economist </a:t>
            </a:r>
            <a:r>
              <a:rPr lang="en-US" altLang="en-US" sz="900" dirty="0" err="1"/>
              <a:t>Hongbing</a:t>
            </a:r>
            <a:r>
              <a:rPr lang="en-US" altLang="en-US" sz="900" dirty="0"/>
              <a:t> Song's book "</a:t>
            </a:r>
            <a:r>
              <a:rPr lang="en-US" altLang="en-US" sz="900" i="1" dirty="0">
                <a:solidFill>
                  <a:schemeClr val="tx2"/>
                </a:solidFill>
              </a:rPr>
              <a:t>Currency Wars</a:t>
            </a:r>
            <a:r>
              <a:rPr lang="en-US" altLang="en-US" sz="900" dirty="0"/>
              <a:t>" (published in 2007) estimated the "secret" wealth of the Jewish "Rothschild dynasty" at $50 trillion (he said those who believe that Bill Gates is the wealthiest man on earth--$73.7 billion--are misinformed).</a:t>
            </a:r>
          </a:p>
          <a:p>
            <a:pPr marL="228600" indent="-228600">
              <a:buAutoNum type="arabicPeriod"/>
            </a:pPr>
            <a:r>
              <a:rPr lang="en-US" altLang="en-US" sz="900" dirty="0"/>
              <a:t>Currently (2016) the top gatekeepers of the US economy are three American Jews who were nominated by the US President and confirmed by the US Senate: Janet Yellen (chair of the Federal Reserve), Stanley Fischer (vice chair of the Federal Reserve, and former governor of the Bank of Israel), and Jack Lew (Secretary of the Treasury</a:t>
            </a:r>
            <a:r>
              <a:rPr lang="en-US" altLang="en-US" sz="900" dirty="0">
                <a:solidFill>
                  <a:schemeClr val="tx2"/>
                </a:solidFill>
              </a:rPr>
              <a:t>). </a:t>
            </a:r>
            <a:r>
              <a:rPr lang="en-US" altLang="en-US" sz="900" dirty="0"/>
              <a:t>According to the financial magazine </a:t>
            </a:r>
            <a:r>
              <a:rPr lang="en-US" altLang="en-US" sz="900" i="1" dirty="0"/>
              <a:t>Forbes Israel</a:t>
            </a:r>
            <a:r>
              <a:rPr lang="en-US" altLang="en-US" sz="900" dirty="0"/>
              <a:t>, 151 Jewish billionaires exist worldwide, 14 of whom are Israeli, the majority live in the US,  </a:t>
            </a:r>
            <a:r>
              <a:rPr lang="en-US" altLang="en-US" sz="900" i="1" dirty="0">
                <a:solidFill>
                  <a:schemeClr val="tx2"/>
                </a:solidFill>
              </a:rPr>
              <a:t>Israel </a:t>
            </a:r>
            <a:r>
              <a:rPr lang="en-US" altLang="en-US" sz="900" i="1" dirty="0" err="1">
                <a:solidFill>
                  <a:schemeClr val="tx2"/>
                </a:solidFill>
              </a:rPr>
              <a:t>Hayom</a:t>
            </a:r>
            <a:r>
              <a:rPr lang="en-US" altLang="en-US" sz="900" dirty="0">
                <a:solidFill>
                  <a:schemeClr val="tx2"/>
                </a:solidFill>
              </a:rPr>
              <a:t>, 4/5/2012, </a:t>
            </a:r>
            <a:r>
              <a:rPr lang="en-US" altLang="en-US" sz="600" dirty="0">
                <a:solidFill>
                  <a:schemeClr val="tx2"/>
                </a:solidFill>
                <a:hlinkClick r:id="rId4"/>
              </a:rPr>
              <a:t>http://www.israelhayom.com/site/newsletter_article.php?id=3821</a:t>
            </a:r>
            <a:r>
              <a:rPr lang="en-US" altLang="en-US" sz="600" dirty="0">
                <a:solidFill>
                  <a:schemeClr val="tx2"/>
                </a:solidFill>
              </a:rPr>
              <a:t> </a:t>
            </a:r>
          </a:p>
          <a:p>
            <a:pPr marL="228600" indent="-228600">
              <a:buAutoNum type="arabicPeriod"/>
            </a:pPr>
            <a:r>
              <a:rPr lang="en-US" altLang="en-US" sz="900" dirty="0"/>
              <a:t>Currently (2016) out of the nine US Supreme Court justices, three are American Jews who were nominated by the US President and confirmed by the US Senate: Ruth Bader Ginsburg, Stephen G. Breyer, and Elena Kagan. Following the death of Supreme Court justice Antonin Scalia in 2016, the US President nominated Merrick Garland (who is Jewish) to fill the Supreme Court seat [if Garland is confirmed, Jews will constitute nearly 50%  of US Supreme Court justices]. </a:t>
            </a:r>
            <a:r>
              <a:rPr lang="en-US" altLang="en-US" sz="900" dirty="0">
                <a:solidFill>
                  <a:schemeClr val="tx2"/>
                </a:solidFill>
              </a:rPr>
              <a:t>See slides 162-164</a:t>
            </a:r>
          </a:p>
          <a:p>
            <a:pPr marL="228600" indent="-228600">
              <a:buAutoNum type="arabicPeriod"/>
            </a:pPr>
            <a:r>
              <a:rPr lang="en-US" altLang="en-US" sz="900" dirty="0"/>
              <a:t>J. J. Goldberg [the editor of the Jewish weekly newspaper </a:t>
            </a:r>
            <a:r>
              <a:rPr lang="en-US" altLang="en-US" sz="900" i="1" dirty="0"/>
              <a:t>The Forward </a:t>
            </a:r>
            <a:r>
              <a:rPr lang="en-US" altLang="en-US" sz="900" dirty="0"/>
              <a:t>and the author of  </a:t>
            </a:r>
            <a:r>
              <a:rPr lang="en-US" altLang="en-US" sz="900" i="1" dirty="0"/>
              <a:t>Jewish Power: Inside the American Jewish Establishment</a:t>
            </a:r>
            <a:r>
              <a:rPr lang="en-US" altLang="en-US" sz="900" dirty="0"/>
              <a:t>] noted two governing principles developed by Israeli ambassador to the United States, </a:t>
            </a:r>
            <a:r>
              <a:rPr lang="en-US" altLang="en-US" sz="900" dirty="0" err="1"/>
              <a:t>Simcha</a:t>
            </a:r>
            <a:r>
              <a:rPr lang="en-US" altLang="en-US" sz="900" dirty="0"/>
              <a:t> </a:t>
            </a:r>
            <a:r>
              <a:rPr lang="en-US" altLang="en-US" sz="900" dirty="0" err="1"/>
              <a:t>Dinitz</a:t>
            </a:r>
            <a:r>
              <a:rPr lang="en-US" altLang="en-US" sz="900" dirty="0"/>
              <a:t>: (1) “Israelis were the only ones entitled to decide Israeli policy” and (2) “American Jews should stand publicly united with Israel and air disputes only in private.” </a:t>
            </a:r>
            <a:r>
              <a:rPr lang="en-US" altLang="en-US" sz="900" dirty="0" err="1">
                <a:solidFill>
                  <a:schemeClr val="tx2"/>
                </a:solidFill>
              </a:rPr>
              <a:t>Mearsheimer</a:t>
            </a:r>
            <a:r>
              <a:rPr lang="en-US" altLang="en-US" sz="900" dirty="0">
                <a:solidFill>
                  <a:schemeClr val="tx2"/>
                </a:solidFill>
              </a:rPr>
              <a:t> and Walt, </a:t>
            </a:r>
            <a:r>
              <a:rPr lang="en-US" altLang="en-US" sz="900" i="1" dirty="0">
                <a:solidFill>
                  <a:schemeClr val="tx2"/>
                </a:solidFill>
              </a:rPr>
              <a:t>The Israel lobby and U.S. foreign policy </a:t>
            </a:r>
            <a:r>
              <a:rPr lang="en-US" altLang="en-US" sz="900" dirty="0">
                <a:solidFill>
                  <a:schemeClr val="tx2"/>
                </a:solidFill>
              </a:rPr>
              <a:t>(2007), pages 14, 119, 123-124.</a:t>
            </a:r>
          </a:p>
          <a:p>
            <a:pPr marL="228600" indent="-228600">
              <a:buAutoNum type="arabicPeriod"/>
            </a:pPr>
            <a:r>
              <a:rPr lang="it-IT" altLang="en-US" sz="900" dirty="0">
                <a:solidFill>
                  <a:schemeClr val="tx2"/>
                </a:solidFill>
              </a:rPr>
              <a:t>Benjamin Netanyahu [Israeli Prime Minister, 1996-99 &amp; 2009-present]: </a:t>
            </a:r>
            <a:r>
              <a:rPr lang="en-US" altLang="en-US" sz="900" b="1" dirty="0">
                <a:solidFill>
                  <a:schemeClr val="tx2"/>
                </a:solidFill>
              </a:rPr>
              <a:t>“I know what America is.. America is a thing you can move very easily, move it in the right direction.”</a:t>
            </a:r>
            <a:r>
              <a:rPr lang="en-US" altLang="en-US" sz="900" dirty="0"/>
              <a:t> Quoted in “What Do Israelis Think About Americans? Start With Disdain,” </a:t>
            </a:r>
            <a:r>
              <a:rPr lang="en-US" altLang="en-US" sz="900" i="1" dirty="0">
                <a:solidFill>
                  <a:schemeClr val="tx2"/>
                </a:solidFill>
              </a:rPr>
              <a:t>The Jewish Daily Forward</a:t>
            </a:r>
            <a:r>
              <a:rPr lang="en-US" altLang="en-US" sz="900" dirty="0">
                <a:solidFill>
                  <a:schemeClr val="tx2"/>
                </a:solidFill>
              </a:rPr>
              <a:t>, 3/8/2015</a:t>
            </a:r>
            <a:r>
              <a:rPr lang="en-US" altLang="en-US" sz="900" dirty="0"/>
              <a:t>, </a:t>
            </a:r>
            <a:r>
              <a:rPr lang="en-US" altLang="en-US" sz="800" dirty="0">
                <a:hlinkClick r:id="rId5"/>
              </a:rPr>
              <a:t>http://forward.com/articles/216074/what-do-israelis-think-about-americans-start-with/</a:t>
            </a:r>
            <a:r>
              <a:rPr lang="en-US" altLang="en-US" sz="800" dirty="0"/>
              <a:t>  </a:t>
            </a:r>
          </a:p>
        </p:txBody>
      </p:sp>
      <p:cxnSp>
        <p:nvCxnSpPr>
          <p:cNvPr id="3" name="Straight Connector 2"/>
          <p:cNvCxnSpPr/>
          <p:nvPr/>
        </p:nvCxnSpPr>
        <p:spPr bwMode="auto">
          <a:xfrm>
            <a:off x="304800" y="31242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304800" y="4419600"/>
            <a:ext cx="8915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304800" y="47244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304800" y="51816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304800" y="55626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04800" y="41148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304800" y="60198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304800" y="3962400"/>
            <a:ext cx="8839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674889477"/>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descr="The Israel Lobby and U.S. Foreign Poli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1"/>
            <a:ext cx="2209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1" name="TextBox 3"/>
          <p:cNvSpPr txBox="1">
            <a:spLocks noChangeArrowheads="1"/>
          </p:cNvSpPr>
          <p:nvPr/>
        </p:nvSpPr>
        <p:spPr bwMode="auto">
          <a:xfrm>
            <a:off x="6934200" y="2895600"/>
            <a:ext cx="22098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b="1" dirty="0"/>
              <a:t>The Israel lobby employs mutually reinforcing strategies </a:t>
            </a:r>
          </a:p>
          <a:p>
            <a:pPr eaLnBrk="1" hangingPunct="1">
              <a:spcBef>
                <a:spcPct val="0"/>
              </a:spcBef>
              <a:buFontTx/>
              <a:buNone/>
            </a:pPr>
            <a:r>
              <a:rPr lang="en-US" altLang="en-US" sz="1200" dirty="0">
                <a:solidFill>
                  <a:srgbClr val="FFFF00"/>
                </a:solidFill>
              </a:rPr>
              <a:t>If politicians know that it is risky to question Israeli policy or the United States’ unyielding support for Israel, then it will be harder for the mainstream media to locate authoritative voices that are willing to disagree with the lobby’s views. </a:t>
            </a:r>
          </a:p>
          <a:p>
            <a:pPr eaLnBrk="1" hangingPunct="1">
              <a:spcBef>
                <a:spcPct val="0"/>
              </a:spcBef>
              <a:buFontTx/>
              <a:buNone/>
            </a:pPr>
            <a:r>
              <a:rPr lang="en-US" altLang="en-US" sz="1200" dirty="0">
                <a:solidFill>
                  <a:srgbClr val="FFFF00"/>
                </a:solidFill>
              </a:rPr>
              <a:t>If public discourse about Israel can be shaped so that most Americans have generally positive impressions of the Jewish state, then politicians will have even more reason to follow the lobby’s lead. </a:t>
            </a:r>
          </a:p>
          <a:p>
            <a:pPr eaLnBrk="1" hangingPunct="1">
              <a:spcBef>
                <a:spcPct val="0"/>
              </a:spcBef>
              <a:buFontTx/>
              <a:buNone/>
            </a:pPr>
            <a:r>
              <a:rPr lang="en-US" altLang="en-US" sz="1200" dirty="0">
                <a:solidFill>
                  <a:srgbClr val="FFFF00"/>
                </a:solidFill>
              </a:rPr>
              <a:t>Playing the anti-Semitism card stifles discussion even more and allows myths about Israel to survive unchallenged </a:t>
            </a:r>
            <a:r>
              <a:rPr lang="en-US" altLang="en-US" sz="1200" dirty="0"/>
              <a:t>page 196</a:t>
            </a:r>
          </a:p>
        </p:txBody>
      </p:sp>
      <p:pic>
        <p:nvPicPr>
          <p:cNvPr id="5" name="Picture 2" descr="https://cdn.shopify.com/s/files/1/0511/5897/products/Publication_330_15page_cropped_bowker_1.png?v=145875430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0"/>
            <a:ext cx="1929929" cy="2895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0"/>
            <a:ext cx="4897445" cy="7478970"/>
          </a:xfrm>
          <a:prstGeom prst="rect">
            <a:avLst/>
          </a:prstGeom>
          <a:noFill/>
        </p:spPr>
        <p:txBody>
          <a:bodyPr wrap="square" rtlCol="0">
            <a:spAutoFit/>
          </a:bodyPr>
          <a:lstStyle/>
          <a:p>
            <a:r>
              <a:rPr lang="en-US" sz="1200" dirty="0"/>
              <a:t>The Israel lobby exerts incredible power and influence over America. Some identify only one organization, the American Israel Public Affairs Committee (AIPAC), as “the lobby” citing its influence on Capitol Hill. This is wrong. Many interconnected organizations channel their power and influence through AIPAC in Congress. Hundreds more “mini-AIPAC’s” coordinate with AIPAC and their own national office to lobby state legislatures to pass model legislation and spending authorizations benefitting Israel—without publically disclosing most of their lobbying activities. Others operate quietly, policing what is allowed to appear in mainstream news media and channeling “hush money” to civil rights organizations to keep them out of grassroots pro-Palestinian movements. Coordinated, effective and highly averse to public scrutiny, the Israel Affinity Organizations that make up the lobby have transformed America. While some informed voters know the U.S. provides more foreign aid to Israel than any other country, the total flow of charitable, tax dollar, military aid, intelligence and “opportunity cost” are unknown to those footing the bill—and the lobby is determined to keep it that way.</a:t>
            </a:r>
          </a:p>
          <a:p>
            <a:endParaRPr lang="en-US" sz="1200" dirty="0"/>
          </a:p>
          <a:p>
            <a:r>
              <a:rPr lang="en-US" sz="1200" dirty="0"/>
              <a:t>Yet storm clouds are gathering over Israel’s lobby. Public opinion polls asking the right questions indicate Americans are nowhere near as approving of unconditional support as many Israel lobbyists insist. Most American Jews have nothing to do with Israel lobbying organizations. More important, broad and deep societal changes, along with the technology-driven rise of alternative and social media, are transforming large numbers of Americans from mostly unaware supporters into informed and active dissenters.</a:t>
            </a:r>
          </a:p>
          <a:p>
            <a:endParaRPr lang="en-US" sz="1200" dirty="0"/>
          </a:p>
          <a:p>
            <a:r>
              <a:rPr lang="en-US" sz="1200" dirty="0"/>
              <a:t>Big Israel is a comprehensive, historical, data-driven analysis of how the Israel lobby exerts influence across the United States. Based on a detailed review of more than 4,000 nonprofit organization tax returns, declassified U.S. government files and closely-held internal reports from Israel lobby organizations, Big Israel reveals how staid, respectable and bona fide social welfare organizations transformed themselves into a networked lobby for a foreign country—inflicting immense damage on average Americans. Big Israel offers many surprising insights into the Israel lobby’s strengths and weaknesses so that Americans working for peace and justice in Middle East policymaking can finally turn down the rolling thunder of propaganda and take effective action</a:t>
            </a:r>
            <a:r>
              <a:rPr lang="en-US" sz="1200" dirty="0">
                <a:solidFill>
                  <a:schemeClr val="tx2"/>
                </a:solidFill>
              </a:rPr>
              <a:t>. [2016]</a:t>
            </a:r>
          </a:p>
          <a:p>
            <a:endParaRPr lang="en-US" sz="1200" dirty="0"/>
          </a:p>
          <a:p>
            <a:endParaRPr lang="en-US" sz="1200" dirty="0"/>
          </a:p>
          <a:p>
            <a:endParaRPr lang="en-US" sz="1200" dirty="0"/>
          </a:p>
        </p:txBody>
      </p:sp>
      <p:sp>
        <p:nvSpPr>
          <p:cNvPr id="3" name="Rectangle 2"/>
          <p:cNvSpPr/>
          <p:nvPr/>
        </p:nvSpPr>
        <p:spPr>
          <a:xfrm>
            <a:off x="4876800" y="2923308"/>
            <a:ext cx="1930400" cy="3831818"/>
          </a:xfrm>
          <a:prstGeom prst="rect">
            <a:avLst/>
          </a:prstGeom>
        </p:spPr>
        <p:txBody>
          <a:bodyPr wrap="square">
            <a:spAutoFit/>
          </a:bodyPr>
          <a:lstStyle/>
          <a:p>
            <a:r>
              <a:rPr lang="en-US" sz="900" dirty="0">
                <a:solidFill>
                  <a:schemeClr val="tx2"/>
                </a:solidFill>
              </a:rPr>
              <a:t>Grant F. Smith lives, researches and writes about the Israel lobby in Washington, DC. </a:t>
            </a:r>
          </a:p>
          <a:p>
            <a:r>
              <a:rPr lang="en-US" sz="900" dirty="0">
                <a:solidFill>
                  <a:schemeClr val="tx2"/>
                </a:solidFill>
              </a:rPr>
              <a:t>Smith is director of the Institute for Research: Middle Eastern Policy (</a:t>
            </a:r>
            <a:r>
              <a:rPr lang="en-US" sz="900" dirty="0" err="1">
                <a:solidFill>
                  <a:schemeClr val="tx2"/>
                </a:solidFill>
              </a:rPr>
              <a:t>IRmep</a:t>
            </a:r>
            <a:r>
              <a:rPr lang="en-US" sz="900" dirty="0">
                <a:solidFill>
                  <a:schemeClr val="tx2"/>
                </a:solidFill>
              </a:rPr>
              <a:t>), a nonprofit organization that studies U.S. Middle East policy formulation. Smith’s research about the lobby is frequently published at the Antiwar.com news website and the Washington Report on Middle East Affairs magazine. Big Israel is Smith’s eighth book about the Israel lobby. In his thirty-year professional career as a researcher, Smith has investigated financial services and global telecommunications industries, worked in twenty-two countries assessing the impact of regulatory and trade regime changes, and managed multinational research teams. Smith has a BA in International Relations from the University of Minnesota and MIM (Master of International Management) from the University of St. Thomas in St. Paul.</a:t>
            </a:r>
          </a:p>
        </p:txBody>
      </p:sp>
      <p:cxnSp>
        <p:nvCxnSpPr>
          <p:cNvPr id="6" name="Straight Connector 5"/>
          <p:cNvCxnSpPr/>
          <p:nvPr/>
        </p:nvCxnSpPr>
        <p:spPr bwMode="auto">
          <a:xfrm>
            <a:off x="6858000" y="0"/>
            <a:ext cx="0" cy="68580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Guilt by Association: How Deception and Self-Deceit Took America to 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0"/>
            <a:ext cx="3429000"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5" name="TextBox 2"/>
          <p:cNvSpPr txBox="1">
            <a:spLocks noChangeArrowheads="1"/>
          </p:cNvSpPr>
          <p:nvPr/>
        </p:nvSpPr>
        <p:spPr bwMode="auto">
          <a:xfrm>
            <a:off x="0" y="0"/>
            <a:ext cx="5715000" cy="734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a:t>
            </a:r>
            <a:r>
              <a:rPr lang="en-US" altLang="en-US" sz="4400" b="1" i="1" dirty="0">
                <a:solidFill>
                  <a:srgbClr val="FFFF00"/>
                </a:solidFill>
              </a:rPr>
              <a:t>Guilt by Association </a:t>
            </a:r>
            <a:r>
              <a:rPr lang="en-US" altLang="en-US" sz="1300" dirty="0"/>
              <a:t>makes treason transparent. The corruption that plagues American politics is traced to an alliance with elites and extremists loyal to the Land of Israel. Unable to rid politics of campaign finance corruption, the U.S. finds its security imperiled by those skilled at deceiving America into waging wars for the Zionist state.</a:t>
            </a:r>
          </a:p>
          <a:p>
            <a:pPr eaLnBrk="1" hangingPunct="1">
              <a:spcBef>
                <a:spcPct val="0"/>
              </a:spcBef>
              <a:buFontTx/>
              <a:buNone/>
            </a:pPr>
            <a:r>
              <a:rPr lang="en-US" altLang="en-US" sz="1300" dirty="0"/>
              <a:t>Tracing this corruption to criminal syndicates from the 1920s, </a:t>
            </a:r>
            <a:r>
              <a:rPr lang="en-US" altLang="en-US" sz="1300" i="1" dirty="0"/>
              <a:t>Guilt by Association </a:t>
            </a:r>
            <a:r>
              <a:rPr lang="en-US" altLang="en-US" sz="1300" dirty="0"/>
              <a:t>reveals how those skilled at displacing facts with beliefs wield clout from the shadows. Both deception and self-deceit play critical roles in enabling this criminality to expand its reach on a global scale.</a:t>
            </a:r>
          </a:p>
          <a:p>
            <a:pPr eaLnBrk="1" hangingPunct="1">
              <a:spcBef>
                <a:spcPct val="0"/>
              </a:spcBef>
              <a:buFontTx/>
              <a:buNone/>
            </a:pPr>
            <a:r>
              <a:rPr lang="en-US" altLang="en-US" sz="1300" dirty="0"/>
              <a:t>… the book explains how organized crime expanded worldwide while the U.S. discredited itself in the eyes of a global public astounded that Americans would tolerate such corruption to their own detriment.</a:t>
            </a:r>
          </a:p>
          <a:p>
            <a:pPr eaLnBrk="1" hangingPunct="1">
              <a:spcBef>
                <a:spcPct val="0"/>
              </a:spcBef>
              <a:buFontTx/>
              <a:buNone/>
            </a:pPr>
            <a:r>
              <a:rPr lang="en-US" altLang="en-US" sz="1300" dirty="0"/>
              <a:t>Featuring sophisticated analysis presented in layman’s language,</a:t>
            </a:r>
            <a:r>
              <a:rPr lang="en-US" altLang="en-US" sz="1300" i="1" dirty="0">
                <a:solidFill>
                  <a:srgbClr val="FFFFFF"/>
                </a:solidFill>
              </a:rPr>
              <a:t> Guilt by Association </a:t>
            </a:r>
            <a:r>
              <a:rPr lang="en-US" altLang="en-US" sz="1300" dirty="0">
                <a:solidFill>
                  <a:srgbClr val="FFFFFF"/>
                </a:solidFill>
              </a:rPr>
              <a:t>will transform political debate in the U.S. and beyond.</a:t>
            </a:r>
          </a:p>
          <a:p>
            <a:pPr eaLnBrk="1" hangingPunct="1">
              <a:spcBef>
                <a:spcPct val="0"/>
              </a:spcBef>
              <a:buFontTx/>
              <a:buNone/>
            </a:pPr>
            <a:r>
              <a:rPr lang="en-US" altLang="en-US" sz="1300" dirty="0">
                <a:solidFill>
                  <a:srgbClr val="FFFF00"/>
                </a:solidFill>
              </a:rPr>
              <a:t>Author, educator, attorney and adviser on financial policy to thirty-five countries, Jeff Gates served seven years as counsel to the U.S. Senate Committee on Finance (1980-87).”</a:t>
            </a:r>
          </a:p>
          <a:p>
            <a:pPr eaLnBrk="1" hangingPunct="1">
              <a:spcBef>
                <a:spcPct val="0"/>
              </a:spcBef>
              <a:buFontTx/>
              <a:buNone/>
            </a:pPr>
            <a:endParaRPr lang="en-US" altLang="en-US" sz="1300" dirty="0">
              <a:solidFill>
                <a:srgbClr val="FFFF00"/>
              </a:solidFill>
            </a:endParaRPr>
          </a:p>
          <a:p>
            <a:pPr eaLnBrk="1" hangingPunct="1">
              <a:spcBef>
                <a:spcPct val="0"/>
              </a:spcBef>
              <a:buFontTx/>
              <a:buNone/>
            </a:pPr>
            <a:r>
              <a:rPr lang="en-US" altLang="en-US" sz="1300" dirty="0">
                <a:solidFill>
                  <a:srgbClr val="FFFF00"/>
                </a:solidFill>
              </a:rPr>
              <a:t>The McCain-Feingold’s reform of campaign finance law was a “perfect fit” for the Diaspora-based fundraising used by the Israel lobby. With the emergence of “joint fundraising committees” that “funneled funds to the candidates’ primary campaigns, an individual can donate up to $65,500 to parties and political action committees. “The process works like this. Candidates are summoned for in-depth interviews by the Israel lobby—the American Israel Public Affairs Committee (AIPAC). Those found sufficiently committed to AIPAC’s agenda are provided a list of donors who can be relied on to “max out” their campaign contributions.” This amounts to the repeal of representative government, which was meant to ensure that members of Congress represent the concerns of Americans who reside in states or Congressional districts within the states, “not a nationally dispersed network (a Diaspora) concerned about a foreign country (Israel). Jeff Gates, Guilt by Association: How Deception and Self-Deceit Took America to War (State Street Publications, 2008), pages xviii-xx.  </a:t>
            </a:r>
          </a:p>
          <a:p>
            <a:pPr eaLnBrk="1" hangingPunct="1">
              <a:spcBef>
                <a:spcPct val="0"/>
              </a:spcBef>
              <a:buFontTx/>
              <a:buNone/>
            </a:pPr>
            <a:endParaRPr lang="en-US" altLang="en-US" sz="1200" dirty="0">
              <a:solidFill>
                <a:srgbClr val="FFFF00"/>
              </a:solidFill>
            </a:endParaRPr>
          </a:p>
          <a:p>
            <a:pPr eaLnBrk="1" hangingPunct="1">
              <a:spcBef>
                <a:spcPct val="0"/>
              </a:spcBef>
              <a:buFontTx/>
              <a:buNone/>
            </a:pPr>
            <a:endParaRPr lang="en-US" altLang="en-US" sz="1200" dirty="0">
              <a:solidFill>
                <a:srgbClr val="FFFF00"/>
              </a:solidFill>
            </a:endParaRPr>
          </a:p>
        </p:txBody>
      </p:sp>
      <p:sp>
        <p:nvSpPr>
          <p:cNvPr id="243716" name="TextBox 1"/>
          <p:cNvSpPr txBox="1">
            <a:spLocks noChangeArrowheads="1"/>
          </p:cNvSpPr>
          <p:nvPr/>
        </p:nvSpPr>
        <p:spPr bwMode="auto">
          <a:xfrm>
            <a:off x="5715000" y="3432175"/>
            <a:ext cx="3429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solidFill>
                  <a:srgbClr val="FFFF00"/>
                </a:solidFill>
              </a:rPr>
              <a:t>“</a:t>
            </a:r>
            <a:r>
              <a:rPr lang="en-US" altLang="en-US" sz="2400" b="1" i="1" dirty="0">
                <a:solidFill>
                  <a:srgbClr val="FFFF00"/>
                </a:solidFill>
              </a:rPr>
              <a:t>Guilt by Association </a:t>
            </a:r>
            <a:r>
              <a:rPr lang="en-US" altLang="en-US" sz="2400" dirty="0">
                <a:solidFill>
                  <a:srgbClr val="FFFF00"/>
                </a:solidFill>
              </a:rPr>
              <a:t>is a magnificent, timely and persuasive study of how stealth, deceit and cunning helped create today’s perilous situation in the Middle East”---</a:t>
            </a:r>
            <a:r>
              <a:rPr lang="en-US" altLang="en-US" sz="2400" dirty="0"/>
              <a:t>Paul Findley, member of Congress, 1961-1983</a:t>
            </a:r>
          </a:p>
        </p:txBody>
      </p:sp>
      <p:cxnSp>
        <p:nvCxnSpPr>
          <p:cNvPr id="243717" name="Straight Connector 3"/>
          <p:cNvCxnSpPr>
            <a:cxnSpLocks noChangeShapeType="1"/>
          </p:cNvCxnSpPr>
          <p:nvPr/>
        </p:nvCxnSpPr>
        <p:spPr bwMode="auto">
          <a:xfrm flipH="1">
            <a:off x="5715000" y="3441700"/>
            <a:ext cx="34636" cy="34163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itle 1"/>
          <p:cNvSpPr>
            <a:spLocks noGrp="1"/>
          </p:cNvSpPr>
          <p:nvPr>
            <p:ph type="title"/>
          </p:nvPr>
        </p:nvSpPr>
        <p:spPr>
          <a:xfrm>
            <a:off x="0" y="0"/>
            <a:ext cx="9144000" cy="1371600"/>
          </a:xfrm>
        </p:spPr>
        <p:txBody>
          <a:bodyPr/>
          <a:lstStyle/>
          <a:p>
            <a:r>
              <a:rPr lang="en-US" altLang="en-US" sz="4000" b="1" dirty="0"/>
              <a:t>The Israel Lobby in the United States</a:t>
            </a:r>
            <a:br>
              <a:rPr lang="en-US" altLang="en-US" sz="6000" b="1" dirty="0"/>
            </a:br>
            <a:r>
              <a:rPr lang="en-US" altLang="en-US" sz="1600" dirty="0"/>
              <a:t>“…a collection of American Jewish organizations, campaign contributors and think tanks -- aided by Christian conservatives and other non-Jewish supporters -- that arose over the second half of the 20th century and that sees as a principle goal the support and promotion of the interests of the state of Israel.”</a:t>
            </a:r>
            <a:endParaRPr lang="en-US" altLang="en-US" sz="1600" b="1" dirty="0"/>
          </a:p>
        </p:txBody>
      </p:sp>
      <p:sp>
        <p:nvSpPr>
          <p:cNvPr id="245763" name="Content Placeholder 2"/>
          <p:cNvSpPr>
            <a:spLocks noGrp="1"/>
          </p:cNvSpPr>
          <p:nvPr>
            <p:ph idx="1"/>
          </p:nvPr>
        </p:nvSpPr>
        <p:spPr>
          <a:xfrm>
            <a:off x="0" y="1524000"/>
            <a:ext cx="9144000" cy="5334000"/>
          </a:xfrm>
        </p:spPr>
        <p:txBody>
          <a:bodyPr/>
          <a:lstStyle/>
          <a:p>
            <a:pPr>
              <a:buFontTx/>
              <a:buNone/>
            </a:pPr>
            <a:r>
              <a:rPr lang="en-US" altLang="en-US" sz="1600" dirty="0"/>
              <a:t>“All David Ben-Gurion wanted was 15 minutes of Franklin Delano Roosevelt's time.  Israel's founding father, one of the indomitable political leaders of the 20th century, came to Washington in December 1941 yearning to present the case for a Jewish state directly to the American president. He took a two-room suite at the old Ambassador Hotel at 14th and K for $1,000 a month and cooled his heels for 10 weeks, writing letters and reports and making passes at Miriam Cohen, his attractive American secretary. But Ben-Gurion didn't get the meeting. Not then, not ever. Not even a pair of presidential cuff links.  Now let's fast-forward 64 years to late May and a news conference in the East Room of the White House. That tall, freckled, slightly nervous-looking man with the rust-colored hair standing alongside President Bush at matching lecterns is  Ehud Olmert 12th prime minister of Israel. The two leaders and their advisers have just spent two hours together in the Oval Office. .. Afterward, they'll adjourn for a private session without aides or note-takers and then go to dinner together. And the next day Olmert will address a joint session of Congress, whose members will interrupt his speech with 16 standing ovations [The Palestinian Anti-Terrorism Act bill passed the House, on the day before Olmert addressed Congress, by 361 to 37. A milder version of the bill unanimously passed the Senate late last month.]. Ben-Gurion, whose remains rest in a simple grave overlooking the Negev Desert, would be stunned…”</a:t>
            </a:r>
            <a:endParaRPr lang="en-US" altLang="en-US" sz="1600" dirty="0">
              <a:solidFill>
                <a:schemeClr val="tx2"/>
              </a:solidFill>
            </a:endParaRPr>
          </a:p>
          <a:p>
            <a:pPr>
              <a:buFontTx/>
              <a:buNone/>
            </a:pPr>
            <a:r>
              <a:rPr lang="en-US" altLang="en-US" sz="1600" dirty="0"/>
              <a:t>“</a:t>
            </a:r>
            <a:r>
              <a:rPr lang="en-US" altLang="en-US" sz="1600" b="1" dirty="0">
                <a:solidFill>
                  <a:schemeClr val="tx2"/>
                </a:solidFill>
              </a:rPr>
              <a:t>AIPAC</a:t>
            </a:r>
            <a:r>
              <a:rPr lang="en-US" altLang="en-US" sz="1600" dirty="0"/>
              <a:t> [American Israel Public Affairs Committee] is the best-known of a handful of groups that have made support for Israel a centerpiece of their agendas, including the </a:t>
            </a:r>
            <a:r>
              <a:rPr lang="en-US" altLang="en-US" sz="1600" b="1" dirty="0">
                <a:solidFill>
                  <a:schemeClr val="tx2"/>
                </a:solidFill>
              </a:rPr>
              <a:t>American Jewish Committee</a:t>
            </a:r>
            <a:r>
              <a:rPr lang="en-US" altLang="en-US" sz="1600" dirty="0"/>
              <a:t>, the </a:t>
            </a:r>
            <a:r>
              <a:rPr lang="en-US" altLang="en-US" sz="1600" b="1" dirty="0">
                <a:solidFill>
                  <a:schemeClr val="tx2"/>
                </a:solidFill>
              </a:rPr>
              <a:t>American Jewish Congress</a:t>
            </a:r>
            <a:r>
              <a:rPr lang="en-US" altLang="en-US" sz="1600" dirty="0">
                <a:solidFill>
                  <a:schemeClr val="tx2"/>
                </a:solidFill>
              </a:rPr>
              <a:t>, the </a:t>
            </a:r>
            <a:r>
              <a:rPr lang="en-US" altLang="en-US" sz="1600" b="1" dirty="0">
                <a:solidFill>
                  <a:schemeClr val="tx2"/>
                </a:solidFill>
              </a:rPr>
              <a:t>Anti-Defamation League </a:t>
            </a:r>
            <a:r>
              <a:rPr lang="en-US" altLang="en-US" sz="1600" dirty="0"/>
              <a:t>and the </a:t>
            </a:r>
            <a:r>
              <a:rPr lang="en-US" altLang="en-US" sz="1600" b="1" dirty="0">
                <a:solidFill>
                  <a:schemeClr val="tx2"/>
                </a:solidFill>
              </a:rPr>
              <a:t>Conference of Presidents of Major American Jewish Organizations</a:t>
            </a:r>
            <a:r>
              <a:rPr lang="en-US" altLang="en-US" sz="1600" dirty="0"/>
              <a:t>. But when it comes to Washington, AIPAC wields the real clout.”</a:t>
            </a:r>
            <a:r>
              <a:rPr lang="en-US" altLang="en-US" sz="1600" dirty="0">
                <a:solidFill>
                  <a:schemeClr val="tx2"/>
                </a:solidFill>
              </a:rPr>
              <a:t> Source: Glenn Frankel, “A Beautiful Friendship? In search of the truth about the Israel lobby's influence on Washington,” </a:t>
            </a:r>
            <a:r>
              <a:rPr lang="en-US" altLang="en-US" sz="1600" i="1" dirty="0">
                <a:solidFill>
                  <a:schemeClr val="tx2"/>
                </a:solidFill>
              </a:rPr>
              <a:t>The Washington Post</a:t>
            </a:r>
            <a:r>
              <a:rPr lang="en-US" altLang="en-US" sz="1600" dirty="0">
                <a:solidFill>
                  <a:schemeClr val="tx2"/>
                </a:solidFill>
              </a:rPr>
              <a:t>, July 16, 2006</a:t>
            </a:r>
            <a:endParaRPr lang="en-US" altLang="en-US" sz="1600" dirty="0"/>
          </a:p>
          <a:p>
            <a:pPr>
              <a:buFontTx/>
              <a:buNone/>
            </a:pPr>
            <a:endParaRPr lang="en-US" altLang="en-US" sz="1600" dirty="0"/>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pPr>
              <a:defRPr/>
            </a:pPr>
            <a:r>
              <a:rPr lang="en-US" sz="3200" b="1" dirty="0"/>
              <a:t>The State and Local Bases of Zionist Power in America</a:t>
            </a:r>
            <a:br>
              <a:rPr lang="en-US" sz="3200" dirty="0"/>
            </a:br>
            <a:r>
              <a:rPr lang="en-US" sz="2000" dirty="0"/>
              <a:t>James </a:t>
            </a:r>
            <a:r>
              <a:rPr lang="en-US" sz="2000" dirty="0" err="1"/>
              <a:t>Petras</a:t>
            </a:r>
            <a:r>
              <a:rPr lang="en-US" sz="2000" dirty="0"/>
              <a:t>, Bartle Professor (Emeritus) of Sociology at Binghamton University, New York.</a:t>
            </a:r>
          </a:p>
        </p:txBody>
      </p:sp>
      <p:sp>
        <p:nvSpPr>
          <p:cNvPr id="246787" name="Content Placeholder 2"/>
          <p:cNvSpPr>
            <a:spLocks noGrp="1"/>
          </p:cNvSpPr>
          <p:nvPr>
            <p:ph idx="1"/>
          </p:nvPr>
        </p:nvSpPr>
        <p:spPr>
          <a:xfrm>
            <a:off x="0" y="685800"/>
            <a:ext cx="9144000" cy="6172200"/>
          </a:xfrm>
        </p:spPr>
        <p:txBody>
          <a:bodyPr/>
          <a:lstStyle/>
          <a:p>
            <a:r>
              <a:rPr lang="en-US" altLang="en-US" sz="1200" dirty="0"/>
              <a:t>"Introduction: Any serious effort to understand the extraordinary influence of the Zionist power configuration over US foreign policy must examine the presence of key operatives in strategic positions in the government and the activities of local Zionist organizations affiliated with mainstream Jewish organizations and religious orders. There are at least 52 major American Jewish organizations actively engaged in promoting Israel’s foreign policy, economic and technological agenda in the US (see the appendix). The grassroots membership ranges from several hundred thousand militants in the Jewish Federations of North America (JFNA) to one hundred thousand wealthy contributors, activists and power brokers in the American Israel Public Affairs Committee (AIPAC). In addition scores of propaganda mills, dubbed think tanks, have been established by million dollar grants from billionaire Zionists including the Brookings Institute (Haim </a:t>
            </a:r>
            <a:r>
              <a:rPr lang="en-US" altLang="en-US" sz="1200" dirty="0" err="1"/>
              <a:t>Saban</a:t>
            </a:r>
            <a:r>
              <a:rPr lang="en-US" altLang="en-US" sz="1200" dirty="0"/>
              <a:t>) and the Hudson Institute among others. Scores of Zionist funded political action committees (PAC) have intervened in all national and regional elections, controlling nominations and influencing election outcomes. Publishing houses, including university presses have been literally taken over by Zionist zealots, the most egregious example being Yale University, which publishes the most unbalanced tracts parroting Zionist parodies of Jewish history (Financial Times book review section August 28/29 2010). New heavily funded Zionist projects designed to capture young Jews and turn them into instruments of Israeli foreign policy includes “</a:t>
            </a:r>
            <a:r>
              <a:rPr lang="en-US" altLang="en-US" sz="1200" dirty="0" err="1"/>
              <a:t>Taglit</a:t>
            </a:r>
            <a:r>
              <a:rPr lang="en-US" altLang="en-US" sz="1200" dirty="0"/>
              <a:t>-Birthright” which has spent over $250 million dollars over the past decade sending over a quarter-million Jews (between 18-26) to Israel for 10 days of intense brainwashing (Boston Globe August 26, 2010). Jewish billionaires and the Israeli state foot the bill. The students are subject to a heavy dose of Israeli style militarism as they are accompanied by Israeli soldiers as part of their indoctrination; at no point do they visit the West Bank, Gaza or East Jerusalem (Boston Globe August 26, 2010). They are urged to become dual citizens and even encouraged to serve in the Israeli armed forces. In summary the 52 member organizations of the Presidents of the Major American Jewish Organizations which we discuss are only the tip of the iceberg of the Zionist Power Configuration: taken together with the PACs, the propaganda mills, the commercial and University presses and mass media we have a matrix of power for understanding the tremendous influence they have on US foreign and domestic policy as it affects Israel and US Zionism. While all their activity is dedicated first and foremost in ensuring that US Middle East policy serves Israel’s colonial expansion in Palestine and war aims in the Middle East, what B’nai </a:t>
            </a:r>
            <a:r>
              <a:rPr lang="en-US" altLang="en-US" sz="1200" dirty="0" err="1"/>
              <a:t>B’rth</a:t>
            </a:r>
            <a:r>
              <a:rPr lang="en-US" altLang="en-US" sz="1200" dirty="0"/>
              <a:t> euphemistically calls a “focus on Israel and its place in the world”, many groups ‘specialize’ in different spheres of activity. For example, the “Friends of the Israel Defense Force” is primarily concerned in their own words “to look after the IDF”, in other words provide financial resources and promote US volunteers for a foreign =army (an illegal activity except when it involves Israel). Hillel is the student arm of the Zionist power configuration claiming a presence in 500 colleges and universities, all affiliates defending each and every human rights abuse of the Israeli state and organizing all expenses paid junkets for Jewish student recruits to travel to Israel where they are heavily propagandized and encouraged to migrate’ or become ‘dual citizens’.... The danger is that the US Zionist support for the ultra-rightist and racist regime in Israel is leading them to join forces with the far right in the US. Today Jewish and Christian Manhattan rednecks are fermenting mass Islamic hatred (the so called “Mosque controversy”) as a distraction from the economic crises and rising unemployment. Zionist promotion of mass </a:t>
            </a:r>
            <a:r>
              <a:rPr lang="en-US" altLang="en-US" sz="1200" dirty="0" err="1"/>
              <a:t>Islamofobia</a:t>
            </a:r>
            <a:r>
              <a:rPr lang="en-US" altLang="en-US" sz="1200" dirty="0"/>
              <a:t>, so near to Wall Street, where many of their fat cats who profit from plundering the assets of America operate, is a dangerous game. If the same enraged masses turn their eyes upward toward the wealthy and powerful instead of downward to blacks and Muslims, some unpleasant and unanticipated surprises might rebound against, not only Israel’s operatives, but all those wrongly identified as related to a misconstrued Jewish Motherland." </a:t>
            </a:r>
            <a:r>
              <a:rPr lang="en-US" altLang="en-US" sz="1200" dirty="0">
                <a:hlinkClick r:id="rId2"/>
              </a:rPr>
              <a:t>http://www.lahaine.org/petras/b2-img/petras_thest.pdf</a:t>
            </a:r>
            <a:r>
              <a:rPr lang="en-US" altLang="en-US" sz="1200" dirty="0"/>
              <a:t>   </a:t>
            </a: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Content Placeholder 2"/>
          <p:cNvSpPr>
            <a:spLocks noGrp="1"/>
          </p:cNvSpPr>
          <p:nvPr>
            <p:ph idx="1"/>
          </p:nvPr>
        </p:nvSpPr>
        <p:spPr>
          <a:xfrm>
            <a:off x="0" y="0"/>
            <a:ext cx="9144000" cy="6858000"/>
          </a:xfrm>
        </p:spPr>
        <p:txBody>
          <a:bodyPr/>
          <a:lstStyle/>
          <a:p>
            <a:r>
              <a:rPr lang="en-US" altLang="en-US" sz="200" dirty="0"/>
              <a:t>“In 1976, the Israeli ambassador to the United States, </a:t>
            </a:r>
            <a:r>
              <a:rPr lang="en-US" altLang="en-US" sz="200" dirty="0" err="1"/>
              <a:t>Simcha</a:t>
            </a:r>
            <a:r>
              <a:rPr lang="en-US" altLang="en-US" sz="200" dirty="0"/>
              <a:t> </a:t>
            </a:r>
            <a:r>
              <a:rPr lang="en-US" altLang="en-US" sz="200" dirty="0" err="1"/>
              <a:t>Dnitz</a:t>
            </a:r>
            <a:r>
              <a:rPr lang="en-US" altLang="en-US" sz="200" dirty="0"/>
              <a:t>, working with representatives from the National Jewish Community Relations Advisory Council and the Conference of Presidents of Major American Jewish Organizations, developed two principles to guide behavior within the Jewish community. The first principle, Goldberg notes, was that </a:t>
            </a:r>
            <a:r>
              <a:rPr lang="en-US" altLang="en-US" sz="200" b="1" dirty="0"/>
              <a:t>‘Israelis</a:t>
            </a:r>
            <a:r>
              <a:rPr lang="en-US" altLang="en-US" sz="200" dirty="0"/>
              <a:t> </a:t>
            </a:r>
            <a:r>
              <a:rPr lang="en-US" altLang="en-US" sz="200" b="1" dirty="0"/>
              <a:t>were the only ones entitled to decide Israeli policy’</a:t>
            </a:r>
            <a:r>
              <a:rPr lang="en-US" altLang="en-US" sz="200" dirty="0"/>
              <a:t> and the second was that ‘America Jews should stand publicly united with Israel and air disputes only in private.” John </a:t>
            </a:r>
            <a:r>
              <a:rPr lang="en-US" altLang="en-US" sz="200" dirty="0" err="1"/>
              <a:t>Mearsheimer</a:t>
            </a:r>
            <a:r>
              <a:rPr lang="en-US" altLang="en-US" sz="200" dirty="0"/>
              <a:t> and Stephen Walt, </a:t>
            </a:r>
            <a:r>
              <a:rPr lang="en-US" altLang="en-US" sz="200" i="1" dirty="0"/>
              <a:t>The Israel lobby and U.S. foreign policy</a:t>
            </a:r>
            <a:r>
              <a:rPr lang="en-US" altLang="en-US" sz="200" dirty="0"/>
              <a:t> (2007), page 123-124.</a:t>
            </a:r>
          </a:p>
          <a:p>
            <a:r>
              <a:rPr lang="en-US" altLang="en-US" sz="1800" dirty="0"/>
              <a:t>Jeffrey </a:t>
            </a:r>
            <a:r>
              <a:rPr lang="en-US" altLang="en-US" sz="1800" dirty="0" err="1"/>
              <a:t>Blankfort</a:t>
            </a:r>
            <a:r>
              <a:rPr lang="en-US" altLang="en-US" sz="1800" dirty="0"/>
              <a:t> on Who Makes up the Lobby? “</a:t>
            </a:r>
            <a:r>
              <a:rPr lang="en-US" altLang="en-US" sz="200" dirty="0"/>
              <a:t>It is important to note that the Israel lobby is much more than AIPAC (American-Israel Public Affairs Committee), which primarily focuses on Congress and directs funding from Jewish PACs and individuals to those politicians it considers to be deserving. Its other more visible components are the biggest Jewish organizations, the Anti-Defamation League, the American Jewish Committee, and the American Jewish Congress, but there are also a number of others, not the least of which is the extreme right wing Zionist Organization of America, which at the moment is extremely influential in Washington. All of these organizations form part of </a:t>
            </a:r>
            <a:r>
              <a:rPr lang="en-US" altLang="en-US" sz="200" b="1" dirty="0"/>
              <a:t>the Council of Presidents of Major Jewish American Organizations, whose current president is Mortimer Zuckerman, owner of the NY Daily News and US News and World Report</a:t>
            </a:r>
            <a:r>
              <a:rPr lang="en-US" altLang="en-US" sz="200" dirty="0"/>
              <a:t>. Its job is to lobby the President. </a:t>
            </a:r>
            <a:r>
              <a:rPr lang="en-US" altLang="en-US" sz="2800" b="1" dirty="0">
                <a:solidFill>
                  <a:schemeClr val="tx2"/>
                </a:solidFill>
              </a:rPr>
              <a:t>At the grass-roots you have hundreds of local Jewish federations and councils that cultivate the support of city councilors and supervisors and select the more promising among them to run for Congress, assured that they will be solid votes for Israel</a:t>
            </a:r>
            <a:r>
              <a:rPr lang="en-US" altLang="en-US" sz="1800" dirty="0"/>
              <a:t>. </a:t>
            </a:r>
            <a:r>
              <a:rPr lang="en-US" altLang="en-US" sz="200" dirty="0"/>
              <a:t>While not officially part of the lobby, since the establishment of Israel in 1948, the AFL-CIO has been one of its most solid cornerstones. It has provided millions of dollars for pro-Israel Democrats; it has blocked all international efforts to punish Israel for its exploitation and abuse of Palestinian workers, and it has encouraged its member unions to invest millions of dollars of their pension funds in State of Israel Bonds, thereby linking their members’ retirement to the health of the Israeli economy. Over the past year, the lobby has cemented ties with the Christian evangelical right, which gives it clout in states where there are few Jews and access to hundreds of thousands of new donors to Israel’s cause.” Source: http://www.ifamericansknew.org/us_ints/pg-blankfort.html</a:t>
            </a:r>
          </a:p>
          <a:p>
            <a:r>
              <a:rPr lang="en-US" altLang="en-US" sz="200" dirty="0"/>
              <a:t> </a:t>
            </a:r>
          </a:p>
          <a:p>
            <a:r>
              <a:rPr lang="en-US" altLang="en-US" sz="200" dirty="0"/>
              <a:t>The lobby includes another important group of gentiles, the Christian Zionists, who can be thought of as an important </a:t>
            </a:r>
            <a:r>
              <a:rPr lang="en-US" altLang="en-US" sz="200" b="1" dirty="0"/>
              <a:t>“junior partner”</a:t>
            </a:r>
            <a:r>
              <a:rPr lang="en-US" altLang="en-US" sz="200" dirty="0"/>
              <a:t> to the various pro-Israel groups in the American Jewish community. They provide financial support to the settler movement, oppose any territorial concession to the Palestinians, and contributes to tourism in Israel, a lucrative economic sector generating $2.8 billion in 2004 p138 and 400. But in sharp contrast to the groups like AIPAC, Christian Zionists lack (1) the organizational capacity to analyze national security topic or to offer specific legislation guidance on concrete foreign policy issues, (2) the financial power of the major pro-Israel groups, and (3) the media presence when it come to the Middle East issues. Therefore they “</a:t>
            </a:r>
            <a:r>
              <a:rPr lang="en-US" altLang="en-US" sz="200" b="1" dirty="0"/>
              <a:t>are best seen as a significant adjunct to the Jewish elements of the lobby, but not its most important part</a:t>
            </a:r>
            <a:r>
              <a:rPr lang="en-US" altLang="en-US" sz="200" dirty="0"/>
              <a:t>.” John </a:t>
            </a:r>
            <a:r>
              <a:rPr lang="en-US" altLang="en-US" sz="200" dirty="0" err="1"/>
              <a:t>Mearsheimer</a:t>
            </a:r>
            <a:r>
              <a:rPr lang="en-US" altLang="en-US" sz="200" dirty="0"/>
              <a:t> and Stephen Walt, </a:t>
            </a:r>
            <a:r>
              <a:rPr lang="en-US" altLang="en-US" sz="200" i="1" dirty="0"/>
              <a:t>The Israel lobby and U.S. foreign policy</a:t>
            </a:r>
            <a:r>
              <a:rPr lang="en-US" altLang="en-US" sz="200" dirty="0"/>
              <a:t> (2007), pages 132-139.</a:t>
            </a:r>
          </a:p>
          <a:p>
            <a:r>
              <a:rPr lang="en-US" altLang="en-US" sz="200" dirty="0"/>
              <a:t> </a:t>
            </a:r>
          </a:p>
          <a:p>
            <a:r>
              <a:rPr lang="en-US" altLang="en-US" sz="200" dirty="0"/>
              <a:t>In his book Stealth PACs: How Israel’s American Lobby Seeks to Control U.S. Middle East Policy (1990), Richard Curtiss listed 114 pro-Israel PACs (political action committees) active during the 1978-1988 election cycles. </a:t>
            </a:r>
            <a:r>
              <a:rPr lang="en-US" altLang="en-US" sz="200" b="1" dirty="0"/>
              <a:t>Out of the 114 PACs only two (Women’s Pro-Israel National PAC and Jewish Republican PAC, both in the District of Columbia) are listed under names that indicate their pro-Israel affiliation</a:t>
            </a:r>
            <a:r>
              <a:rPr lang="en-US" altLang="en-US" sz="200" dirty="0"/>
              <a:t>. The remaining 112 are stealth PACs whose names vary from Hollywood Women’s Political Committee (California) and Desert Caucus (Arizona) to Tennesseans for a Better Government (Tennessee) and Delaware Valley (Pennsylvania). Source: Richard Curtiss, </a:t>
            </a:r>
            <a:r>
              <a:rPr lang="en-US" altLang="en-US" sz="200" i="1" dirty="0"/>
              <a:t>Stealth PACs: How Israel’s American Lobby Seeks to Control U.S. Middle East Policy</a:t>
            </a:r>
            <a:r>
              <a:rPr lang="en-US" altLang="en-US" sz="200" dirty="0"/>
              <a:t>, Washington, DC: American Educational Trust, 1990, pp 159-162.</a:t>
            </a:r>
          </a:p>
          <a:p>
            <a:r>
              <a:rPr lang="en-US" altLang="en-US" sz="200" dirty="0"/>
              <a:t> </a:t>
            </a:r>
          </a:p>
          <a:p>
            <a:r>
              <a:rPr lang="en-US" altLang="en-US" sz="1800" dirty="0"/>
              <a:t>When Edward </a:t>
            </a:r>
            <a:r>
              <a:rPr lang="en-US" altLang="en-US" sz="1800" dirty="0" err="1"/>
              <a:t>Tivnan</a:t>
            </a:r>
            <a:r>
              <a:rPr lang="en-US" altLang="en-US" sz="1800" baseline="30000" dirty="0"/>
              <a:t> </a:t>
            </a:r>
            <a:r>
              <a:rPr lang="en-US" altLang="en-US" sz="1800" dirty="0"/>
              <a:t>decided to examine the influence of the Jewish lobby in the making (and unmaking) of U.S. Middle East policy, he “quickly discovered” that even the title “Jewish lobby” “needed some fine-tuning” to become “the pro-Israel lobby” or simply “the lobby.” </a:t>
            </a:r>
            <a:r>
              <a:rPr lang="en-US" altLang="en-US" sz="1800" dirty="0" err="1"/>
              <a:t>Tivnan</a:t>
            </a:r>
            <a:r>
              <a:rPr lang="en-US" altLang="en-US" sz="1800" dirty="0"/>
              <a:t> said that he also discovered that “nobody will talk to you” because “the subject was too hot, too touchy, too politically dangerous for all concerned. Jewish leaders, the lobbyists, their friends—and enemies—in Congress preferred to keep this subject under wraps.” He said he was told that he cannot write about the subject without being critical of Israel and the American Jewish community, that no New York publisher will accept his manuscript, that if the book did eventually get published </a:t>
            </a:r>
            <a:r>
              <a:rPr lang="en-US" altLang="en-US" sz="1800" b="1" dirty="0"/>
              <a:t>Jewish groups would pressure bookstores to remove it from the shelves or would even buy up all the copies to keep it from wider circulation</a:t>
            </a:r>
            <a:r>
              <a:rPr lang="en-US" altLang="en-US" sz="1800" dirty="0"/>
              <a:t>. Source: Edward </a:t>
            </a:r>
            <a:r>
              <a:rPr lang="en-US" altLang="en-US" sz="1800" dirty="0" err="1"/>
              <a:t>Tivnan</a:t>
            </a:r>
            <a:r>
              <a:rPr lang="en-US" altLang="en-US" sz="1800" dirty="0"/>
              <a:t>, </a:t>
            </a:r>
            <a:r>
              <a:rPr lang="en-US" altLang="en-US" sz="1800" i="1" dirty="0"/>
              <a:t>The Lobby: Jewish Political Power and American Foreign Policy</a:t>
            </a:r>
            <a:r>
              <a:rPr lang="en-US" altLang="en-US" sz="1800" dirty="0"/>
              <a:t>, New York: Simon and Schuster, 1987, pages 10-11.</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itle 1"/>
          <p:cNvSpPr>
            <a:spLocks noGrp="1"/>
          </p:cNvSpPr>
          <p:nvPr>
            <p:ph type="title"/>
          </p:nvPr>
        </p:nvSpPr>
        <p:spPr>
          <a:xfrm>
            <a:off x="0" y="0"/>
            <a:ext cx="9144000" cy="1143000"/>
          </a:xfrm>
        </p:spPr>
        <p:txBody>
          <a:bodyPr/>
          <a:lstStyle/>
          <a:p>
            <a:r>
              <a:rPr lang="en-US" altLang="en-US" sz="3600" b="1" dirty="0"/>
              <a:t>Israeli lobby president resigns over promises;</a:t>
            </a:r>
            <a:br>
              <a:rPr lang="en-US" altLang="en-US" sz="3600" b="1" dirty="0"/>
            </a:br>
            <a:r>
              <a:rPr lang="en-US" altLang="en-US" sz="3600" b="1" dirty="0"/>
              <a:t>Bragged to contributor about lies to Clinton</a:t>
            </a:r>
          </a:p>
        </p:txBody>
      </p:sp>
      <p:sp>
        <p:nvSpPr>
          <p:cNvPr id="248835" name="Content Placeholder 2"/>
          <p:cNvSpPr>
            <a:spLocks noGrp="1"/>
          </p:cNvSpPr>
          <p:nvPr>
            <p:ph idx="1"/>
          </p:nvPr>
        </p:nvSpPr>
        <p:spPr>
          <a:xfrm>
            <a:off x="0" y="1219200"/>
            <a:ext cx="9144000" cy="5638800"/>
          </a:xfrm>
        </p:spPr>
        <p:txBody>
          <a:bodyPr/>
          <a:lstStyle/>
          <a:p>
            <a:r>
              <a:rPr lang="en-US" altLang="en-US" sz="1800" dirty="0"/>
              <a:t>“The president of the American Israel Public Affairs Committee resigned yesterday after statements he made to a prospective contributor raised questions about the lobbying group's connections with Arkansas Gov. Bill Clinton. In a taped telephone conversation, obtained by The Washington Times, with a man he believed would back pro-Israel politicians, AIPAC President David Steiner said his organization was "negotiating" with Mr. Clinton over who would be named secretary of state and national security adviser in a Clinton administration. "We have a dozen people in [Mr. Clinton's] headquarters," Mr. Steiner told Harry Katz, a New York City businessman who said he wanted to contribute $100,000 to candidates supported by AIPAC. "And they are all going to get big jobs.” "I'll tell you I have friends on the Clinton campaign, close associates. [Sen. Al] Gore is very committed to us," said Mr. Steiner, who is also a trustee of the Democratic National Committee.  Neither AIPAC nor Mr. Steiner dispute the authenticity of the tape.”  </a:t>
            </a:r>
            <a:r>
              <a:rPr lang="en-US" altLang="en-US" sz="1800" dirty="0">
                <a:solidFill>
                  <a:schemeClr val="tx2"/>
                </a:solidFill>
              </a:rPr>
              <a:t>The Washington Times, November 4, 1992</a:t>
            </a:r>
          </a:p>
          <a:p>
            <a:endParaRPr lang="en-US" altLang="en-US" sz="100" dirty="0">
              <a:solidFill>
                <a:schemeClr val="tx2"/>
              </a:solidFill>
            </a:endParaRPr>
          </a:p>
          <a:p>
            <a:r>
              <a:rPr lang="en-US" altLang="en-US" sz="100" dirty="0"/>
              <a:t>Mr. Steiner also described what he said was a secret negotiation with former Secretary of State James A. Baker III in which "I got almost a billion dollars in other goodies [besides stated U.S. aid to Israel] that people don't even know about."</a:t>
            </a:r>
          </a:p>
          <a:p>
            <a:r>
              <a:rPr lang="en-US" altLang="en-US" sz="100" dirty="0"/>
              <a:t>Mr. Katz said he taped the telephone conversation with Mr. Steiner because, "as someone Jewish, I am concerned when a small group has a disproportionate power. I think that hurts everyone, including the Jews.</a:t>
            </a:r>
          </a:p>
          <a:p>
            <a:r>
              <a:rPr lang="en-US" altLang="en-US" sz="100" dirty="0"/>
              <a:t>"If David Steiner wants to talk about the incredible, disproportionate clout AIPAC has, the public should know about it."</a:t>
            </a:r>
          </a:p>
          <a:p>
            <a:r>
              <a:rPr lang="en-US" altLang="en-US" sz="100" dirty="0"/>
              <a:t>A search of the files of New York newspapers reveals a long and often contentious relationship between Mr. Katz and several Jewish groups there. He has been a small contributor to AIPAC, and he has sued Jewish groups and others in New York to settle personal grievances.</a:t>
            </a:r>
          </a:p>
          <a:p>
            <a:r>
              <a:rPr lang="en-US" altLang="en-US" sz="100" dirty="0"/>
              <a:t>AIPAC, a grass-roots group with tens of thousands of members, is the principal pro-Israel lobbying body in the United States and is widely regarded as the most influential lobbying organization in the country. Its member-financed budget grew from $1.4 million in 1980 to $12 million in 1991.</a:t>
            </a:r>
          </a:p>
          <a:p>
            <a:r>
              <a:rPr lang="en-US" altLang="en-US" sz="100" dirty="0"/>
              <a:t>Because it is a registered lobbying group, AIPAC cannot by federal law raise money for congressional or presidential candidates, or recommend to potential contributors to whom they direct their money.</a:t>
            </a:r>
          </a:p>
          <a:p>
            <a:r>
              <a:rPr lang="en-US" altLang="en-US" sz="100" dirty="0"/>
              <a:t>When Mr. Katz asked who Mr. Steiner thought would be secretary of state under President Clinton, Mr. Steiner replied: "I don't know yet, we're negotiating." Asked whether AIPAC would have a role in the selection, Mr. Steiner said, "We'll have access."</a:t>
            </a:r>
          </a:p>
          <a:p>
            <a:r>
              <a:rPr lang="en-US" altLang="en-US" sz="100" dirty="0"/>
              <a:t>Mr. Steiner spoke candidly of animosity he felt toward President Bush and Mr. Baker. Referring to allegations that Mr. Baker used an expletive to describe Jews, which Mr. Baker denied, Mr. Steiner said: "Do you think I'm ever going to forgive him for that? . . . Do you think I could ever forgive Bush for what he did September 12th a year ago? What he said about the Jews for lobbying in Washington?"</a:t>
            </a:r>
          </a:p>
          <a:p>
            <a:r>
              <a:rPr lang="en-US" altLang="en-US" sz="100" dirty="0"/>
              <a:t>Mr. Bush had criticized the lobbying efforts of pro-Israel groups during the congressional debate over $10 billion in loan guarantees by the United States to Israel, which were later approved.</a:t>
            </a:r>
          </a:p>
          <a:p>
            <a:r>
              <a:rPr lang="en-US" altLang="en-US" sz="100" dirty="0"/>
              <a:t>Mr. Clinton "is going to help us," Mr. Steiner said. "He has something in his heart for the Jews, he's got Jewish friends. Bush has no Jewish friends."</a:t>
            </a:r>
          </a:p>
          <a:p>
            <a:r>
              <a:rPr lang="en-US" altLang="en-US" sz="100" dirty="0"/>
              <a:t>In response to written questions from The Times, AIPAC specifically denied many of Mr. Steiner's claims, including that the organization played a role in a "deal" with Mr. Baker, and that it was negotiating with Mr. Clinton on political appointees.</a:t>
            </a:r>
          </a:p>
          <a:p>
            <a:r>
              <a:rPr lang="en-US" altLang="en-US" sz="100" dirty="0"/>
              <a:t>Mr. Steiner, in a one-paragraph statement announcing his resignation yesterday, also denied the truth of several statements on the tape.</a:t>
            </a:r>
          </a:p>
          <a:p>
            <a:r>
              <a:rPr lang="en-US" altLang="en-US" sz="100" dirty="0"/>
              <a:t>"In an effort to encourage and impress what I thought was a potential political activist calling on the telephone, I made statements which went beyond overzealousness and exaggeration and were simply and totally untrue. I apologize to Governor Clinton, chief of staff Baker and AIPAC for these actions."</a:t>
            </a:r>
          </a:p>
          <a:p>
            <a:r>
              <a:rPr lang="en-US" altLang="en-US" sz="100" dirty="0"/>
              <a:t>AIPAC has been accused of violating Federal Election Commission rules governing the involvement of special interest groups in raising money for political candidates, but in late 1990 the FEC ruled there was "insufficient evidence that AIPAC controlled a collection of political action committees that contributed millions of dollars to congressional candidates.</a:t>
            </a:r>
          </a:p>
          <a:p>
            <a:r>
              <a:rPr lang="en-US" altLang="en-US" sz="100" dirty="0"/>
              <a:t>The Steiner-Katz conversation, taped without Mr. Steiner's knowledge, occurred Oct. 22. Under New York law, such taping is not illegal. In the conversation, Mr. Katz asked for advice on how to divide his proposed contribution to political candidates, which he had earlier said would total $100,000.</a:t>
            </a:r>
          </a:p>
          <a:p>
            <a:r>
              <a:rPr lang="en-US" altLang="en-US" sz="100" dirty="0"/>
              <a:t>Mr. Steiner told Mr. Katz that "the political information I give you, they're personal choices, AIPAC does not rate or endorse candidates, does not solicit money." He gave Mr. Katz detailed information about elections from Hawaii to North Dakota to Wisconsin, recommending that he consider contributing to candidates who were friendly toward Israel.</a:t>
            </a:r>
          </a:p>
          <a:p>
            <a:r>
              <a:rPr lang="en-US" altLang="en-US" sz="100" dirty="0"/>
              <a:t>Mr. Steiner discussed commissioning a poll and sending other support to Sen. Daniel Inouye, Hawaii Democrat. "We commissioned a poll and got some people, and I've got to raise $27,000 to pay for the poll," he said.</a:t>
            </a:r>
          </a:p>
          <a:p>
            <a:r>
              <a:rPr lang="en-US" altLang="en-US" sz="100" dirty="0"/>
              <a:t>Toby Dershowitz, a spokesman for AIPAC, said AIPAC had no role in paying for the poll in Hawaii.</a:t>
            </a:r>
          </a:p>
          <a:p>
            <a:endParaRPr lang="en-US" altLang="en-US" sz="1400" dirty="0"/>
          </a:p>
          <a:p>
            <a:r>
              <a:rPr lang="en-US" altLang="en-US" sz="1400" dirty="0"/>
              <a:t>“The president of the American Israel Public Affairs Committee, the nation's largest pro-Israel lobby, has resigned after being secretly tape-recorded boasting that AIPAC was "negotiating" with the Clinton campaign about key appointments, and claiming he "cut a deal" with then-Secretary of State James A. Baker III to get Israel extra aid.” </a:t>
            </a:r>
            <a:r>
              <a:rPr lang="en-US" altLang="en-US" sz="1400" dirty="0">
                <a:solidFill>
                  <a:schemeClr val="tx2"/>
                </a:solidFill>
              </a:rPr>
              <a:t>The Washington Post, November 5, 1992</a:t>
            </a:r>
          </a:p>
          <a:p>
            <a:r>
              <a:rPr lang="en-US" altLang="en-US" sz="1400" dirty="0"/>
              <a:t>“The president of the leading pro-Israel lobby has resigned after making a series of exaggerated statements on tape about negotiating with the Clinton campaign over Cabinet choices and making deals with James A. Baker, former Secretary of State, officials of the lobby said today.” </a:t>
            </a:r>
            <a:r>
              <a:rPr lang="en-US" altLang="en-US" sz="1400" dirty="0">
                <a:solidFill>
                  <a:schemeClr val="tx2"/>
                </a:solidFill>
              </a:rPr>
              <a:t>The New York Times, November 4, 1992</a:t>
            </a:r>
            <a:br>
              <a:rPr lang="en-US" altLang="en-US" sz="1400" dirty="0"/>
            </a:br>
            <a:endParaRPr lang="en-US" altLang="en-US" dirty="0"/>
          </a:p>
        </p:txBody>
      </p:sp>
    </p:spTree>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1676400"/>
            <a:ext cx="2971800" cy="3810000"/>
          </a:xfrm>
        </p:spPr>
        <p:txBody>
          <a:bodyPr>
            <a:normAutofit fontScale="25000" lnSpcReduction="20000"/>
          </a:bodyPr>
          <a:lstStyle/>
          <a:p>
            <a:pPr marL="914400" indent="-914400">
              <a:buFontTx/>
              <a:buNone/>
              <a:defRPr/>
            </a:pPr>
            <a:r>
              <a:rPr lang="en-US" sz="4400" dirty="0"/>
              <a:t>1</a:t>
            </a:r>
            <a:r>
              <a:rPr lang="en-US" sz="3600" dirty="0"/>
              <a:t>. </a:t>
            </a:r>
            <a:r>
              <a:rPr lang="en-US" sz="3600" dirty="0" err="1"/>
              <a:t>Ameinu</a:t>
            </a:r>
            <a:r>
              <a:rPr lang="en-US" sz="3600" dirty="0"/>
              <a:t> [“Our People”] </a:t>
            </a:r>
          </a:p>
          <a:p>
            <a:pPr marL="914400" indent="-914400">
              <a:buFontTx/>
              <a:buNone/>
              <a:defRPr/>
            </a:pPr>
            <a:r>
              <a:rPr lang="en-US" sz="3600" dirty="0"/>
              <a:t>2. American Friends of Likud </a:t>
            </a:r>
          </a:p>
          <a:p>
            <a:pPr marL="914400" indent="-914400">
              <a:buFontTx/>
              <a:buNone/>
              <a:defRPr/>
            </a:pPr>
            <a:r>
              <a:rPr lang="en-US" sz="3600" dirty="0"/>
              <a:t>3. American Gathering/Federation of Jewish Holocaust Survivors </a:t>
            </a:r>
          </a:p>
          <a:p>
            <a:pPr marL="914400" indent="-914400">
              <a:buFontTx/>
              <a:buNone/>
              <a:defRPr/>
            </a:pPr>
            <a:r>
              <a:rPr lang="en-US" sz="3600" dirty="0"/>
              <a:t>4. America-Israel Friendship League</a:t>
            </a:r>
          </a:p>
          <a:p>
            <a:pPr marL="914400" indent="-914400">
              <a:buFontTx/>
              <a:buNone/>
              <a:defRPr/>
            </a:pPr>
            <a:r>
              <a:rPr lang="en-US" sz="3600" dirty="0"/>
              <a:t>5</a:t>
            </a:r>
            <a:r>
              <a:rPr lang="en-US" sz="3600" dirty="0">
                <a:solidFill>
                  <a:schemeClr val="tx2"/>
                </a:solidFill>
              </a:rPr>
              <a:t>. American Israel Public Affairs Committee</a:t>
            </a:r>
          </a:p>
          <a:p>
            <a:pPr marL="914400" indent="-914400">
              <a:buFontTx/>
              <a:buNone/>
              <a:defRPr/>
            </a:pPr>
            <a:r>
              <a:rPr lang="en-US" sz="3600" dirty="0"/>
              <a:t>6. American Jewish Committee</a:t>
            </a:r>
          </a:p>
          <a:p>
            <a:pPr marL="914400" indent="-914400">
              <a:buFontTx/>
              <a:buNone/>
              <a:defRPr/>
            </a:pPr>
            <a:r>
              <a:rPr lang="en-US" sz="3600" dirty="0"/>
              <a:t>7. American Jewish Congress</a:t>
            </a:r>
          </a:p>
          <a:p>
            <a:pPr marL="914400" indent="-914400">
              <a:buFontTx/>
              <a:buNone/>
              <a:defRPr/>
            </a:pPr>
            <a:r>
              <a:rPr lang="en-US" sz="3600" dirty="0"/>
              <a:t>8. American Jewish Joint Distribution Committee </a:t>
            </a:r>
          </a:p>
          <a:p>
            <a:pPr marL="914400" indent="-914400">
              <a:buFontTx/>
              <a:buNone/>
              <a:defRPr/>
            </a:pPr>
            <a:r>
              <a:rPr lang="en-US" sz="3600" dirty="0"/>
              <a:t>9. American </a:t>
            </a:r>
            <a:r>
              <a:rPr lang="en-US" sz="3600" dirty="0" err="1"/>
              <a:t>Sephardi</a:t>
            </a:r>
            <a:r>
              <a:rPr lang="en-US" sz="3600" dirty="0"/>
              <a:t> Federation</a:t>
            </a:r>
          </a:p>
          <a:p>
            <a:pPr marL="914400" indent="-914400">
              <a:buFontTx/>
              <a:buNone/>
              <a:defRPr/>
            </a:pPr>
            <a:r>
              <a:rPr lang="en-US" sz="3600" dirty="0"/>
              <a:t>10. American Zionist Movement </a:t>
            </a:r>
          </a:p>
          <a:p>
            <a:pPr marL="914400" indent="-914400">
              <a:buFontTx/>
              <a:buNone/>
              <a:defRPr/>
            </a:pPr>
            <a:r>
              <a:rPr lang="en-US" sz="3600" dirty="0"/>
              <a:t>11. Americans for Peace Now</a:t>
            </a:r>
          </a:p>
          <a:p>
            <a:pPr marL="914400" indent="-914400">
              <a:buFontTx/>
              <a:buNone/>
              <a:defRPr/>
            </a:pPr>
            <a:r>
              <a:rPr lang="en-US" sz="3600" dirty="0"/>
              <a:t>12. AMIT</a:t>
            </a:r>
          </a:p>
          <a:p>
            <a:pPr marL="914400" indent="-914400">
              <a:buFontTx/>
              <a:buNone/>
              <a:defRPr/>
            </a:pPr>
            <a:r>
              <a:rPr lang="en-US" sz="3600" dirty="0"/>
              <a:t>13. Anti-Defamation League </a:t>
            </a:r>
          </a:p>
          <a:p>
            <a:pPr marL="914400" indent="-914400">
              <a:buFontTx/>
              <a:buNone/>
              <a:defRPr/>
            </a:pPr>
            <a:r>
              <a:rPr lang="en-US" sz="3600" dirty="0"/>
              <a:t>14. Association of Reform Zionists of America</a:t>
            </a:r>
          </a:p>
          <a:p>
            <a:pPr marL="914400" indent="-914400">
              <a:buFontTx/>
              <a:buNone/>
              <a:defRPr/>
            </a:pPr>
            <a:r>
              <a:rPr lang="en-US" sz="3600" dirty="0"/>
              <a:t>15. B’nai B’rith International</a:t>
            </a:r>
          </a:p>
          <a:p>
            <a:pPr marL="914400" indent="-914400">
              <a:buFontTx/>
              <a:buNone/>
              <a:defRPr/>
            </a:pPr>
            <a:r>
              <a:rPr lang="en-US" sz="3600" dirty="0"/>
              <a:t>16. </a:t>
            </a:r>
            <a:r>
              <a:rPr lang="en-US" sz="3600" dirty="0" err="1"/>
              <a:t>Bnai</a:t>
            </a:r>
            <a:r>
              <a:rPr lang="en-US" sz="3600" dirty="0"/>
              <a:t> Zion</a:t>
            </a:r>
          </a:p>
          <a:p>
            <a:pPr marL="914400" indent="-914400">
              <a:buFontTx/>
              <a:buNone/>
              <a:defRPr/>
            </a:pPr>
            <a:r>
              <a:rPr lang="en-US" sz="3600" dirty="0"/>
              <a:t>17. Central Conference of American Rabbis</a:t>
            </a:r>
          </a:p>
          <a:p>
            <a:pPr marL="914400" indent="-914400">
              <a:buFontTx/>
              <a:buNone/>
              <a:defRPr/>
            </a:pPr>
            <a:r>
              <a:rPr lang="en-US" sz="3600" dirty="0"/>
              <a:t>18. Committee for Accuracy in Middle East Reporting in America</a:t>
            </a:r>
          </a:p>
          <a:p>
            <a:pPr marL="914400" indent="-914400">
              <a:buFontTx/>
              <a:buNone/>
              <a:defRPr/>
            </a:pPr>
            <a:r>
              <a:rPr lang="en-US" sz="3600" dirty="0"/>
              <a:t>19. Development Corporation for Israel / State of Israel Bonds</a:t>
            </a:r>
          </a:p>
          <a:p>
            <a:pPr marL="914400" indent="-914400">
              <a:buFontTx/>
              <a:buNone/>
              <a:defRPr/>
            </a:pPr>
            <a:r>
              <a:rPr lang="en-US" sz="3600" dirty="0"/>
              <a:t>20. </a:t>
            </a:r>
            <a:r>
              <a:rPr lang="en-US" sz="3600" dirty="0" err="1"/>
              <a:t>Emunah</a:t>
            </a:r>
            <a:r>
              <a:rPr lang="en-US" sz="3600" dirty="0"/>
              <a:t> of America</a:t>
            </a:r>
          </a:p>
          <a:p>
            <a:pPr marL="914400" indent="-914400">
              <a:buFontTx/>
              <a:buNone/>
              <a:defRPr/>
            </a:pPr>
            <a:r>
              <a:rPr lang="en-US" sz="3600" dirty="0"/>
              <a:t>21. Friends of Israel Defense Forces</a:t>
            </a:r>
          </a:p>
          <a:p>
            <a:pPr marL="914400" indent="-914400">
              <a:buFontTx/>
              <a:buNone/>
              <a:defRPr/>
            </a:pPr>
            <a:r>
              <a:rPr lang="en-US" sz="3600" dirty="0"/>
              <a:t>22. Hadassah, Women’s Zionist Organization of America </a:t>
            </a:r>
          </a:p>
          <a:p>
            <a:pPr marL="914400" indent="-914400">
              <a:buFontTx/>
              <a:buNone/>
              <a:defRPr/>
            </a:pPr>
            <a:r>
              <a:rPr lang="en-US" sz="3600" dirty="0"/>
              <a:t>23. Hebrew Immigrant Aid Society</a:t>
            </a:r>
          </a:p>
          <a:p>
            <a:pPr marL="914400" indent="-914400">
              <a:buFontTx/>
              <a:buNone/>
              <a:defRPr/>
            </a:pPr>
            <a:r>
              <a:rPr lang="en-US" sz="3600" dirty="0"/>
              <a:t>24. Hillel: The Foundation for Jewish Campus Life </a:t>
            </a:r>
          </a:p>
          <a:p>
            <a:pPr marL="914400" indent="-914400">
              <a:buFontTx/>
              <a:buNone/>
              <a:defRPr/>
            </a:pPr>
            <a:r>
              <a:rPr lang="en-US" sz="3600" dirty="0"/>
              <a:t>25. Jewish Community Centers Association</a:t>
            </a:r>
          </a:p>
          <a:p>
            <a:pPr marL="914400" indent="-914400">
              <a:buFontTx/>
              <a:buNone/>
              <a:defRPr/>
            </a:pPr>
            <a:r>
              <a:rPr lang="en-US" sz="3600" dirty="0"/>
              <a:t>26. Jewish Council for Public Affairs</a:t>
            </a:r>
          </a:p>
          <a:p>
            <a:pPr marL="914400" indent="-914400">
              <a:buFontTx/>
              <a:buNone/>
              <a:defRPr/>
            </a:pPr>
            <a:endParaRPr lang="en-US" sz="4400" dirty="0"/>
          </a:p>
          <a:p>
            <a:pPr marL="914400" indent="-914400">
              <a:buFontTx/>
              <a:buNone/>
              <a:defRPr/>
            </a:pPr>
            <a:endParaRPr lang="en-US" sz="4400" dirty="0"/>
          </a:p>
          <a:p>
            <a:pPr marL="514350" indent="-514350">
              <a:buFont typeface="+mj-lt"/>
              <a:buAutoNum type="arabicPeriod"/>
              <a:defRPr/>
            </a:pPr>
            <a:endParaRPr lang="en-US" dirty="0">
              <a:solidFill>
                <a:srgbClr val="0070C0"/>
              </a:solidFill>
            </a:endParaRPr>
          </a:p>
        </p:txBody>
      </p:sp>
      <p:sp>
        <p:nvSpPr>
          <p:cNvPr id="249859" name="Content Placeholder 3"/>
          <p:cNvSpPr>
            <a:spLocks noGrp="1"/>
          </p:cNvSpPr>
          <p:nvPr>
            <p:ph sz="half" idx="2"/>
          </p:nvPr>
        </p:nvSpPr>
        <p:spPr>
          <a:xfrm>
            <a:off x="5943600" y="1600200"/>
            <a:ext cx="3200400" cy="3886200"/>
          </a:xfrm>
        </p:spPr>
        <p:txBody>
          <a:bodyPr/>
          <a:lstStyle/>
          <a:p>
            <a:pPr marL="914400" indent="-914400">
              <a:buFontTx/>
              <a:buNone/>
            </a:pPr>
            <a:r>
              <a:rPr lang="en-US" altLang="en-US" sz="800" dirty="0"/>
              <a:t>27. Jewish Institute for National Security Affairs</a:t>
            </a:r>
          </a:p>
          <a:p>
            <a:pPr marL="914400" indent="-914400">
              <a:buFontTx/>
              <a:buNone/>
            </a:pPr>
            <a:r>
              <a:rPr lang="en-US" altLang="en-US" sz="800" dirty="0"/>
              <a:t>28. Jewish Labor Committee</a:t>
            </a:r>
          </a:p>
          <a:p>
            <a:pPr marL="914400" indent="-914400">
              <a:buFontTx/>
              <a:buNone/>
            </a:pPr>
            <a:r>
              <a:rPr lang="en-US" altLang="en-US" sz="800" dirty="0"/>
              <a:t>29. Jewish National Fund</a:t>
            </a:r>
          </a:p>
          <a:p>
            <a:pPr marL="914400" indent="-914400">
              <a:buFontTx/>
              <a:buNone/>
            </a:pPr>
            <a:r>
              <a:rPr lang="en-US" altLang="en-US" sz="800" dirty="0"/>
              <a:t>30. Jewish Reconstructionist Federation</a:t>
            </a:r>
          </a:p>
          <a:p>
            <a:pPr marL="914400" indent="-914400">
              <a:buFontTx/>
              <a:buNone/>
            </a:pPr>
            <a:r>
              <a:rPr lang="en-US" altLang="en-US" sz="800" dirty="0"/>
              <a:t>31. Jewish War Veterans of the USA</a:t>
            </a:r>
          </a:p>
          <a:p>
            <a:pPr marL="914400" indent="-914400">
              <a:buFontTx/>
              <a:buNone/>
            </a:pPr>
            <a:r>
              <a:rPr lang="en-US" altLang="en-US" sz="800" dirty="0"/>
              <a:t>32. Jewish Women International</a:t>
            </a:r>
          </a:p>
          <a:p>
            <a:pPr marL="914400" indent="-914400">
              <a:buFontTx/>
              <a:buNone/>
            </a:pPr>
            <a:r>
              <a:rPr lang="en-US" altLang="en-US" sz="800" dirty="0"/>
              <a:t>33. MERCAZ USA, Zionist Organization of the Conservative Movement</a:t>
            </a:r>
          </a:p>
          <a:p>
            <a:pPr marL="914400" indent="-914400">
              <a:buFontTx/>
              <a:buNone/>
            </a:pPr>
            <a:r>
              <a:rPr lang="en-US" altLang="en-US" sz="800" dirty="0"/>
              <a:t>34. NA’AMAT USA</a:t>
            </a:r>
          </a:p>
          <a:p>
            <a:pPr marL="914400" indent="-914400">
              <a:buFontTx/>
              <a:buNone/>
            </a:pPr>
            <a:r>
              <a:rPr lang="en-US" altLang="en-US" sz="800" dirty="0"/>
              <a:t>35. NCSJ: Advocates on behalf of Jews in Russia, Ukraine, the Baltic States &amp; Eurasia </a:t>
            </a:r>
          </a:p>
          <a:p>
            <a:pPr marL="914400" indent="-914400">
              <a:buFontTx/>
              <a:buNone/>
            </a:pPr>
            <a:r>
              <a:rPr lang="en-US" altLang="en-US" sz="800" dirty="0"/>
              <a:t>36. National Council of Jewish Women</a:t>
            </a:r>
          </a:p>
          <a:p>
            <a:pPr marL="914400" indent="-914400">
              <a:buFontTx/>
              <a:buNone/>
            </a:pPr>
            <a:r>
              <a:rPr lang="en-US" altLang="en-US" sz="800" dirty="0"/>
              <a:t>37. National Council of Young Israel</a:t>
            </a:r>
          </a:p>
          <a:p>
            <a:pPr marL="914400" indent="-914400">
              <a:buFontTx/>
              <a:buNone/>
            </a:pPr>
            <a:r>
              <a:rPr lang="en-US" altLang="en-US" sz="800" dirty="0"/>
              <a:t>38. ORT America</a:t>
            </a:r>
          </a:p>
          <a:p>
            <a:pPr marL="914400" indent="-914400">
              <a:buFontTx/>
              <a:buNone/>
            </a:pPr>
            <a:r>
              <a:rPr lang="en-US" altLang="en-US" sz="800" dirty="0"/>
              <a:t>39. Rabbinical Assembly</a:t>
            </a:r>
          </a:p>
          <a:p>
            <a:pPr marL="914400" indent="-914400">
              <a:buFontTx/>
              <a:buNone/>
            </a:pPr>
            <a:r>
              <a:rPr lang="en-US" altLang="en-US" sz="800" dirty="0"/>
              <a:t>40. Rabbinical Council of America </a:t>
            </a:r>
          </a:p>
          <a:p>
            <a:pPr marL="914400" indent="-914400">
              <a:buFontTx/>
              <a:buNone/>
            </a:pPr>
            <a:r>
              <a:rPr lang="en-US" altLang="en-US" sz="800" dirty="0"/>
              <a:t>41. Religious Zionists of America</a:t>
            </a:r>
          </a:p>
          <a:p>
            <a:pPr marL="914400" indent="-914400">
              <a:buFontTx/>
              <a:buNone/>
            </a:pPr>
            <a:r>
              <a:rPr lang="en-US" altLang="en-US" sz="800" dirty="0"/>
              <a:t>42. Union for Reform Judaism</a:t>
            </a:r>
          </a:p>
          <a:p>
            <a:pPr marL="914400" indent="-914400">
              <a:buFontTx/>
              <a:buNone/>
            </a:pPr>
            <a:r>
              <a:rPr lang="en-US" altLang="en-US" sz="800" dirty="0"/>
              <a:t>43. Union of Orthodox Jewish Congregations of America</a:t>
            </a:r>
          </a:p>
          <a:p>
            <a:pPr marL="914400" indent="-914400">
              <a:buFontTx/>
              <a:buNone/>
            </a:pPr>
            <a:r>
              <a:rPr lang="en-US" altLang="en-US" sz="800" dirty="0"/>
              <a:t>44. United Jewish Communities</a:t>
            </a:r>
          </a:p>
          <a:p>
            <a:pPr marL="914400" indent="-914400">
              <a:buFontTx/>
              <a:buNone/>
            </a:pPr>
            <a:r>
              <a:rPr lang="en-US" altLang="en-US" sz="800" dirty="0"/>
              <a:t>45. United Synagogue of Conservative Judaism</a:t>
            </a:r>
          </a:p>
          <a:p>
            <a:pPr marL="914400" indent="-914400">
              <a:buFontTx/>
              <a:buNone/>
            </a:pPr>
            <a:r>
              <a:rPr lang="en-US" altLang="en-US" sz="800" dirty="0"/>
              <a:t>46. WIZO</a:t>
            </a:r>
          </a:p>
          <a:p>
            <a:pPr marL="914400" indent="-914400">
              <a:buFontTx/>
              <a:buNone/>
            </a:pPr>
            <a:r>
              <a:rPr lang="en-US" altLang="en-US" sz="800" dirty="0"/>
              <a:t>47. Women’s League for Conservative Judaism </a:t>
            </a:r>
          </a:p>
          <a:p>
            <a:pPr marL="914400" indent="-914400">
              <a:buFontTx/>
              <a:buNone/>
            </a:pPr>
            <a:r>
              <a:rPr lang="en-US" altLang="en-US" sz="800" dirty="0"/>
              <a:t>48. Women of Reform Judaism</a:t>
            </a:r>
          </a:p>
          <a:p>
            <a:pPr marL="914400" indent="-914400">
              <a:buFontTx/>
              <a:buNone/>
            </a:pPr>
            <a:r>
              <a:rPr lang="en-US" altLang="en-US" sz="800" dirty="0"/>
              <a:t>49. Workmen’s Circle</a:t>
            </a:r>
          </a:p>
          <a:p>
            <a:pPr marL="914400" indent="-914400">
              <a:buFontTx/>
              <a:buNone/>
            </a:pPr>
            <a:r>
              <a:rPr lang="en-US" altLang="en-US" sz="800" dirty="0"/>
              <a:t>50. World ORT</a:t>
            </a:r>
          </a:p>
          <a:p>
            <a:pPr marL="914400" indent="-914400">
              <a:buFontTx/>
              <a:buNone/>
            </a:pPr>
            <a:r>
              <a:rPr lang="en-US" altLang="en-US" sz="800" dirty="0"/>
              <a:t>51. World Zionist Executive, US </a:t>
            </a:r>
          </a:p>
          <a:p>
            <a:pPr marL="914400" indent="-914400">
              <a:buFontTx/>
              <a:buNone/>
            </a:pPr>
            <a:r>
              <a:rPr lang="en-US" altLang="en-US" sz="800" dirty="0"/>
              <a:t>52. Zionist Organization of America </a:t>
            </a:r>
          </a:p>
        </p:txBody>
      </p:sp>
      <p:sp>
        <p:nvSpPr>
          <p:cNvPr id="249860" name="TextBox 5"/>
          <p:cNvSpPr txBox="1">
            <a:spLocks noChangeArrowheads="1"/>
          </p:cNvSpPr>
          <p:nvPr/>
        </p:nvSpPr>
        <p:spPr bwMode="auto">
          <a:xfrm>
            <a:off x="0" y="0"/>
            <a:ext cx="91440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4000" b="1" dirty="0">
                <a:solidFill>
                  <a:schemeClr val="tx2"/>
                </a:solidFill>
              </a:rPr>
              <a:t>The Backbone of the Jewish </a:t>
            </a:r>
          </a:p>
          <a:p>
            <a:pPr eaLnBrk="1" hangingPunct="1">
              <a:spcBef>
                <a:spcPct val="0"/>
              </a:spcBef>
              <a:buFontTx/>
              <a:buNone/>
            </a:pPr>
            <a:r>
              <a:rPr lang="en-US" altLang="en-US" sz="4000" b="1" dirty="0">
                <a:solidFill>
                  <a:schemeClr val="tx2"/>
                </a:solidFill>
              </a:rPr>
              <a:t>or Israel Lobby in the U.S. </a:t>
            </a:r>
          </a:p>
          <a:p>
            <a:pPr eaLnBrk="1" hangingPunct="1">
              <a:spcBef>
                <a:spcPct val="0"/>
              </a:spcBef>
              <a:buFontTx/>
              <a:buNone/>
            </a:pPr>
            <a:r>
              <a:rPr lang="en-US" altLang="en-US" sz="2400" b="1" dirty="0">
                <a:effectLst>
                  <a:outerShdw blurRad="38100" dist="38100" dir="2700000" algn="tl">
                    <a:srgbClr val="000000">
                      <a:alpha val="43137"/>
                    </a:srgbClr>
                  </a:outerShdw>
                </a:effectLst>
              </a:rPr>
              <a:t>Conference of Presidents of Major American Jewish Organizations</a:t>
            </a:r>
            <a:endParaRPr lang="en-US" altLang="en-US" sz="2400" dirty="0">
              <a:effectLst>
                <a:outerShdw blurRad="38100" dist="38100" dir="2700000" algn="tl">
                  <a:srgbClr val="000000">
                    <a:alpha val="43137"/>
                  </a:srgbClr>
                </a:outerShdw>
              </a:effectLst>
            </a:endParaRPr>
          </a:p>
        </p:txBody>
      </p:sp>
      <p:sp>
        <p:nvSpPr>
          <p:cNvPr id="249861" name="Rectangle 9"/>
          <p:cNvSpPr>
            <a:spLocks noChangeArrowheads="1"/>
          </p:cNvSpPr>
          <p:nvPr/>
        </p:nvSpPr>
        <p:spPr bwMode="auto">
          <a:xfrm>
            <a:off x="2743200" y="1600200"/>
            <a:ext cx="3200400" cy="3928408"/>
          </a:xfrm>
          <a:prstGeom prst="rect">
            <a:avLst/>
          </a:prstGeom>
          <a:solidFill>
            <a:schemeClr val="accent1"/>
          </a:solidFill>
          <a:ln w="9525" algn="ctr">
            <a:solidFill>
              <a:schemeClr val="tx1"/>
            </a:solidFill>
            <a:round/>
            <a:headEnd/>
            <a:tailEnd/>
          </a:ln>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1100" dirty="0">
                <a:solidFill>
                  <a:schemeClr val="tx2"/>
                </a:solidFill>
              </a:rPr>
              <a:t>"The proven and effective voice of organized American Jewry for more than half a century, the Conference of Presidents of Major American Jewish Organizations Fund advances the interests of the American Jewish community, sustains broad-based support for Israel and addresses the critical concerns facing world Jewry. The Conference is at the forefront mobilizing support to halt Iran’s nuclear program and to counter the global campaign to delegitimize Israel and the Jewish people.” COP, 3/2/2018, </a:t>
            </a:r>
            <a:r>
              <a:rPr lang="en-US" altLang="en-US" sz="900" dirty="0"/>
              <a:t>https://www.conferenceofpresidents.org/mission </a:t>
            </a:r>
          </a:p>
          <a:p>
            <a:pPr>
              <a:spcBef>
                <a:spcPct val="0"/>
              </a:spcBef>
              <a:buFontTx/>
              <a:buNone/>
            </a:pPr>
            <a:endParaRPr lang="en-US" altLang="en-US" sz="900" dirty="0"/>
          </a:p>
          <a:p>
            <a:pPr>
              <a:spcBef>
                <a:spcPct val="0"/>
              </a:spcBef>
              <a:buFontTx/>
              <a:buNone/>
            </a:pPr>
            <a:r>
              <a:rPr lang="en-US" altLang="en-US" sz="1100" dirty="0"/>
              <a:t>Malcolm </a:t>
            </a:r>
            <a:r>
              <a:rPr lang="en-US" altLang="en-US" sz="1100" dirty="0" err="1"/>
              <a:t>Hoenlein</a:t>
            </a:r>
            <a:r>
              <a:rPr lang="en-US" altLang="en-US" sz="1100" dirty="0"/>
              <a:t>, executive vice chairman of the Conference of Presidents of Major American Jewish Organizations, “has served in the position since 1986, speaking to US presidents and foreign dignitaries on behalf of more than 50 US Jewish groups under the umbrella of the Presidents Conference. His job has been to identify consensus within the diverse American Jewish community on thorny foreign policy matters and to present that consensus to </a:t>
            </a:r>
            <a:r>
              <a:rPr lang="en-US" altLang="en-US" sz="1100" b="1" dirty="0"/>
              <a:t>global leadership</a:t>
            </a:r>
            <a:r>
              <a:rPr lang="en-US" altLang="en-US" sz="1100" dirty="0"/>
              <a:t>.” </a:t>
            </a:r>
            <a:r>
              <a:rPr lang="en-US" altLang="en-US" sz="1100" dirty="0" err="1">
                <a:solidFill>
                  <a:schemeClr val="tx2"/>
                </a:solidFill>
              </a:rPr>
              <a:t>Hoenlein</a:t>
            </a:r>
            <a:r>
              <a:rPr lang="en-US" altLang="en-US" sz="1100" dirty="0">
                <a:solidFill>
                  <a:schemeClr val="tx2"/>
                </a:solidFill>
              </a:rPr>
              <a:t> to step down as Confe</a:t>
            </a:r>
            <a:r>
              <a:rPr lang="en-US" altLang="en-US" sz="1000" dirty="0">
                <a:solidFill>
                  <a:schemeClr val="tx2"/>
                </a:solidFill>
              </a:rPr>
              <a:t>rence of Presidents chief, The Jerusalem Post, 2/28/2018</a:t>
            </a:r>
            <a:r>
              <a:rPr lang="en-US" altLang="en-US" sz="1000" dirty="0"/>
              <a:t>, </a:t>
            </a:r>
            <a:r>
              <a:rPr lang="en-US" altLang="en-US" sz="300" dirty="0">
                <a:hlinkClick r:id="rId2"/>
              </a:rPr>
              <a:t>http://www.jpost.com/American-Politics/Malcolm-Hoenlein-stepping-down-as-Conference-of-Presidents-chief-543901</a:t>
            </a:r>
            <a:r>
              <a:rPr lang="en-US" altLang="en-US" sz="300" dirty="0"/>
              <a:t> </a:t>
            </a:r>
            <a:r>
              <a:rPr lang="en-US" altLang="en-US" sz="300" dirty="0">
                <a:hlinkClick r:id="rId3"/>
              </a:rPr>
              <a:t>//www.conferenceofpresidents.org/</a:t>
            </a:r>
            <a:r>
              <a:rPr lang="en-US" altLang="en-US" sz="300" dirty="0"/>
              <a:t>    </a:t>
            </a:r>
          </a:p>
        </p:txBody>
      </p:sp>
      <p:sp>
        <p:nvSpPr>
          <p:cNvPr id="2" name="Rectangle 1"/>
          <p:cNvSpPr/>
          <p:nvPr/>
        </p:nvSpPr>
        <p:spPr>
          <a:xfrm>
            <a:off x="0" y="5638800"/>
            <a:ext cx="9144000" cy="1169551"/>
          </a:xfrm>
          <a:prstGeom prst="rect">
            <a:avLst/>
          </a:prstGeom>
        </p:spPr>
        <p:txBody>
          <a:bodyPr wrap="square">
            <a:spAutoFit/>
          </a:bodyPr>
          <a:lstStyle/>
          <a:p>
            <a:r>
              <a:rPr lang="en-US" sz="1000" dirty="0">
                <a:solidFill>
                  <a:schemeClr val="tx2"/>
                </a:solidFill>
              </a:rPr>
              <a:t>Israel ‘occupation’ amendment rejected by Democratic platform drafters</a:t>
            </a:r>
            <a:r>
              <a:rPr lang="en-US" sz="1000" dirty="0"/>
              <a:t>, JTA, 7/10/2016, </a:t>
            </a:r>
            <a:r>
              <a:rPr lang="en-US" sz="500" dirty="0">
                <a:hlinkClick r:id="rId4"/>
              </a:rPr>
              <a:t>http://www.jta.org/2016/07/10/news-opinion/politics/israel-occupation-amendment-rejected-by-democratic-platform-drafters</a:t>
            </a:r>
            <a:r>
              <a:rPr lang="en-US" sz="500" dirty="0"/>
              <a:t> </a:t>
            </a:r>
          </a:p>
          <a:p>
            <a:r>
              <a:rPr lang="en-US" sz="1000" dirty="0">
                <a:solidFill>
                  <a:schemeClr val="tx2"/>
                </a:solidFill>
              </a:rPr>
              <a:t>Democratic Platform 2016</a:t>
            </a:r>
            <a:r>
              <a:rPr lang="en-US" sz="1000" dirty="0"/>
              <a:t>, </a:t>
            </a:r>
            <a:r>
              <a:rPr lang="en-US" sz="1000" dirty="0">
                <a:hlinkClick r:id="rId5"/>
              </a:rPr>
              <a:t>http://www.presidency.ucsb.edu/papers_pdf/117717.pdf</a:t>
            </a:r>
            <a:r>
              <a:rPr lang="en-US" sz="1000" dirty="0"/>
              <a:t> </a:t>
            </a:r>
          </a:p>
          <a:p>
            <a:r>
              <a:rPr lang="en-US" sz="1000" dirty="0">
                <a:solidFill>
                  <a:schemeClr val="tx2"/>
                </a:solidFill>
              </a:rPr>
              <a:t>Republicans Prepare to Drop Mention of ‘Palestine’ From Platform</a:t>
            </a:r>
            <a:r>
              <a:rPr lang="en-US" sz="1000" dirty="0"/>
              <a:t>, Forward, 7/11/2016, </a:t>
            </a:r>
            <a:r>
              <a:rPr lang="en-US" sz="500" dirty="0">
                <a:hlinkClick r:id="rId6"/>
              </a:rPr>
              <a:t>http://forward.com/news/344652/republicans-prepare-to-drop-mention-of-palestine-from-platform/?attribution=articles-hero-item-text-3</a:t>
            </a:r>
            <a:r>
              <a:rPr lang="en-US" sz="500" dirty="0"/>
              <a:t> </a:t>
            </a:r>
          </a:p>
          <a:p>
            <a:r>
              <a:rPr lang="en-US" sz="1000" dirty="0">
                <a:solidFill>
                  <a:schemeClr val="tx2"/>
                </a:solidFill>
              </a:rPr>
              <a:t>Republican Platform 2016</a:t>
            </a:r>
            <a:r>
              <a:rPr lang="en-US" sz="1000" dirty="0"/>
              <a:t>, </a:t>
            </a:r>
            <a:r>
              <a:rPr lang="en-US" sz="1000" dirty="0">
                <a:hlinkClick r:id="rId7"/>
              </a:rPr>
              <a:t>https://prod-cdn-static.gop.com/media/documents/DRAFT_12_FINAL[1]-ben_1468872234.pdf</a:t>
            </a:r>
            <a:r>
              <a:rPr lang="en-US" sz="1000" dirty="0"/>
              <a:t> </a:t>
            </a:r>
          </a:p>
          <a:p>
            <a:r>
              <a:rPr lang="en-US" sz="1000" dirty="0">
                <a:solidFill>
                  <a:schemeClr val="tx2"/>
                </a:solidFill>
              </a:rPr>
              <a:t>The past five decades "saw American Jewry's emergence as a sophisticated, significant player in the arena of international affairs... The scope and complexity and the issues addressed by the Conference, and the public and private activities in which it has been engaged, make a meaningful summary virtually impossible</a:t>
            </a:r>
            <a:r>
              <a:rPr lang="en-US" sz="1000" dirty="0"/>
              <a:t>", Conference of Presidents of Major American Jewish Organizations, 10/15/2013, </a:t>
            </a:r>
            <a:r>
              <a:rPr lang="en-US" sz="1000" dirty="0">
                <a:hlinkClick r:id="rId8"/>
              </a:rPr>
              <a:t>https://www.conferenceofpresidents.org/content/conference-presidents-50th-anniversary-gala-journal</a:t>
            </a:r>
            <a:r>
              <a:rPr lang="en-US" sz="1000" dirty="0"/>
              <a:t> </a:t>
            </a:r>
          </a:p>
        </p:txBody>
      </p:sp>
      <p:cxnSp>
        <p:nvCxnSpPr>
          <p:cNvPr id="6" name="Straight Connector 5"/>
          <p:cNvCxnSpPr/>
          <p:nvPr/>
        </p:nvCxnSpPr>
        <p:spPr bwMode="auto">
          <a:xfrm>
            <a:off x="0" y="5638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2752436" y="3505200"/>
            <a:ext cx="3200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 name="TextBox 3"/>
          <p:cNvSpPr txBox="1"/>
          <p:nvPr/>
        </p:nvSpPr>
        <p:spPr>
          <a:xfrm>
            <a:off x="6629399" y="8467"/>
            <a:ext cx="2514601" cy="1323439"/>
          </a:xfrm>
          <a:prstGeom prst="rect">
            <a:avLst/>
          </a:prstGeom>
          <a:noFill/>
        </p:spPr>
        <p:txBody>
          <a:bodyPr wrap="square" rtlCol="0">
            <a:spAutoFit/>
          </a:bodyPr>
          <a:lstStyle/>
          <a:p>
            <a:r>
              <a:rPr lang="en-US" sz="1200" dirty="0">
                <a:solidFill>
                  <a:schemeClr val="tx2"/>
                </a:solidFill>
              </a:rPr>
              <a:t>President Barack Obama discussion with Chairman of Conference of Presidents</a:t>
            </a:r>
            <a:r>
              <a:rPr lang="en-US" sz="1200" b="1" dirty="0">
                <a:solidFill>
                  <a:schemeClr val="tx2"/>
                </a:solidFill>
              </a:rPr>
              <a:t>, </a:t>
            </a:r>
            <a:r>
              <a:rPr lang="en-US" sz="1200" dirty="0"/>
              <a:t>August 28th, 2015, </a:t>
            </a:r>
            <a:r>
              <a:rPr lang="en-US" sz="500" dirty="0">
                <a:hlinkClick r:id="rId9"/>
              </a:rPr>
              <a:t>https://www.conferenceofpresidents.org/content/iran-agreement/briefing-series</a:t>
            </a:r>
            <a:r>
              <a:rPr lang="en-US" sz="500" dirty="0"/>
              <a:t> </a:t>
            </a:r>
          </a:p>
          <a:p>
            <a:endParaRPr lang="en-US" sz="300" dirty="0"/>
          </a:p>
          <a:p>
            <a:r>
              <a:rPr lang="en-US" sz="1200" dirty="0">
                <a:solidFill>
                  <a:schemeClr val="tx2"/>
                </a:solidFill>
              </a:rPr>
              <a:t>President Donald Trump quits Iran nuclear deal, undoing years of diplomacy, </a:t>
            </a:r>
            <a:r>
              <a:rPr lang="en-US" sz="500" dirty="0">
                <a:hlinkClick r:id="rId10"/>
              </a:rPr>
              <a:t>https://www.youtube.com/watch?v=U-mwFoev3OQ</a:t>
            </a:r>
            <a:r>
              <a:rPr lang="en-US" sz="500" dirty="0"/>
              <a:t> </a:t>
            </a:r>
          </a:p>
        </p:txBody>
      </p:sp>
      <p:cxnSp>
        <p:nvCxnSpPr>
          <p:cNvPr id="8" name="Straight Connector 7"/>
          <p:cNvCxnSpPr/>
          <p:nvPr/>
        </p:nvCxnSpPr>
        <p:spPr bwMode="auto">
          <a:xfrm>
            <a:off x="6629400" y="0"/>
            <a:ext cx="0" cy="12954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6629400" y="1295400"/>
            <a:ext cx="2514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6629399" y="685800"/>
            <a:ext cx="25146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itle 1"/>
          <p:cNvSpPr>
            <a:spLocks noGrp="1"/>
          </p:cNvSpPr>
          <p:nvPr>
            <p:ph type="title"/>
          </p:nvPr>
        </p:nvSpPr>
        <p:spPr>
          <a:xfrm>
            <a:off x="0" y="0"/>
            <a:ext cx="9144000" cy="1295400"/>
          </a:xfrm>
        </p:spPr>
        <p:txBody>
          <a:bodyPr/>
          <a:lstStyle/>
          <a:p>
            <a:r>
              <a:rPr lang="en-US" altLang="en-US" sz="5400" b="1" dirty="0"/>
              <a:t>American Israel Public Affairs Committee (AIPAC)</a:t>
            </a:r>
          </a:p>
        </p:txBody>
      </p:sp>
      <p:sp>
        <p:nvSpPr>
          <p:cNvPr id="250883" name="Content Placeholder 2"/>
          <p:cNvSpPr>
            <a:spLocks noGrp="1"/>
          </p:cNvSpPr>
          <p:nvPr>
            <p:ph idx="1"/>
          </p:nvPr>
        </p:nvSpPr>
        <p:spPr>
          <a:xfrm>
            <a:off x="-10886" y="1371600"/>
            <a:ext cx="9144000" cy="5486400"/>
          </a:xfrm>
        </p:spPr>
        <p:txBody>
          <a:bodyPr/>
          <a:lstStyle/>
          <a:p>
            <a:pPr marL="0" indent="0">
              <a:buNone/>
            </a:pPr>
            <a:r>
              <a:rPr lang="en-US" altLang="en-US" sz="1800" dirty="0"/>
              <a:t>AIPAC is registered as a domestic lobby... AIPAC works to secure vital U.S. foreign aid for Israel... </a:t>
            </a:r>
            <a:r>
              <a:rPr lang="en-US" altLang="en-US" sz="1800" dirty="0">
                <a:solidFill>
                  <a:srgbClr val="FFFF00"/>
                </a:solidFill>
              </a:rPr>
              <a:t>Each year, AIPAC is involved in more than 100 legislative and policy initiatives involving Middle East policy </a:t>
            </a:r>
            <a:r>
              <a:rPr lang="en-US" altLang="en-US" sz="1800" dirty="0"/>
              <a:t>or aimed at broadening and deepening the U.S.-Israel bond... AIPAC sponsors exciting events and educational programs featuring leading members of Congress, policymakers and top analysts.  AIPAC also works on hundreds of college campuses, teaching student activists how to answer Israel's detractors and how to use political involvement to build support for Israel... In addition to working closely with Congress, AIPAC also actively educates and works with candidates for federal office, White House, Pentagon and State Department officials, and other policymakers whose decisions affect Israel's future and America's policies in the Middle East... Among our most recent efforts is the Synagogue Initiative, which makes AIPAC information and staff available to congregations across America. </a:t>
            </a:r>
            <a:r>
              <a:rPr lang="en-US" altLang="en-US" sz="1200" dirty="0">
                <a:hlinkClick r:id="rId2"/>
              </a:rPr>
              <a:t>http://www.aipac.org/learn/legislative-agenda</a:t>
            </a:r>
            <a:endParaRPr lang="en-US" altLang="en-US" sz="1200" dirty="0"/>
          </a:p>
          <a:p>
            <a:pPr marL="0" indent="0">
              <a:buNone/>
            </a:pPr>
            <a:r>
              <a:rPr lang="en-US" altLang="en-US" sz="1700" dirty="0">
                <a:solidFill>
                  <a:schemeClr val="tx2"/>
                </a:solidFill>
              </a:rPr>
              <a:t>AIPAC says "more than 6,000 pro-Israel activists, including 1,200 students representing over 390 campuses" will attend the 2007 AIPAC Policy Conference (</a:t>
            </a:r>
            <a:r>
              <a:rPr lang="en-US" altLang="en-US" sz="1700" dirty="0"/>
              <a:t>James </a:t>
            </a:r>
            <a:r>
              <a:rPr lang="en-US" altLang="en-US" sz="1700" dirty="0" err="1"/>
              <a:t>Besser</a:t>
            </a:r>
            <a:r>
              <a:rPr lang="en-US" altLang="en-US" sz="1700" dirty="0"/>
              <a:t>, “Hardline Pastor Gets Prime AIPAC Spot,” The New York Jewish Week, Manhattan edition, 9 March 2007</a:t>
            </a:r>
            <a:r>
              <a:rPr lang="en-US" altLang="en-US" sz="1700" dirty="0">
                <a:solidFill>
                  <a:schemeClr val="tx2"/>
                </a:solidFill>
              </a:rPr>
              <a:t>).  This shows that the number of pro-Israel activists at the AIPAC conference is much higher than the 4000 plus delegates attending either of the 2004 National Democratic Convention or the 2004 National Republican Convention.</a:t>
            </a:r>
          </a:p>
          <a:p>
            <a:pPr marL="0" indent="0">
              <a:buNone/>
            </a:pPr>
            <a:r>
              <a:rPr lang="en-US" b="1" dirty="0">
                <a:solidFill>
                  <a:schemeClr val="tx2"/>
                </a:solidFill>
              </a:rPr>
              <a:t>AIPAC Campus Initiatives</a:t>
            </a:r>
            <a:r>
              <a:rPr lang="en-US" dirty="0"/>
              <a:t>: </a:t>
            </a:r>
            <a:r>
              <a:rPr lang="en-US" sz="1200" b="1" dirty="0">
                <a:hlinkClick r:id="rId3"/>
              </a:rPr>
              <a:t>http://www.aipac.org/connect/students/campus-initiatives</a:t>
            </a:r>
            <a:r>
              <a:rPr lang="en-US" sz="1200" b="1" dirty="0"/>
              <a:t> </a:t>
            </a:r>
            <a:endParaRPr lang="en-US" altLang="en-US" sz="1200" dirty="0">
              <a:solidFill>
                <a:schemeClr val="tx2"/>
              </a:solidFill>
            </a:endParaRPr>
          </a:p>
        </p:txBody>
      </p:sp>
      <p:cxnSp>
        <p:nvCxnSpPr>
          <p:cNvPr id="3" name="Straight Connector 2"/>
          <p:cNvCxnSpPr/>
          <p:nvPr/>
        </p:nvCxnSpPr>
        <p:spPr bwMode="auto">
          <a:xfrm>
            <a:off x="0" y="4648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6248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Title 1"/>
          <p:cNvSpPr>
            <a:spLocks noGrp="1"/>
          </p:cNvSpPr>
          <p:nvPr>
            <p:ph type="title"/>
          </p:nvPr>
        </p:nvSpPr>
        <p:spPr>
          <a:xfrm>
            <a:off x="0" y="0"/>
            <a:ext cx="9144000" cy="838200"/>
          </a:xfrm>
        </p:spPr>
        <p:txBody>
          <a:bodyPr/>
          <a:lstStyle/>
          <a:p>
            <a:r>
              <a:rPr lang="en-US" altLang="en-US" b="1"/>
              <a:t>Reporters’ Notebook: AIPAC 2011</a:t>
            </a:r>
            <a:br>
              <a:rPr lang="en-US" altLang="en-US" b="1"/>
            </a:br>
            <a:r>
              <a:rPr lang="en-US" altLang="en-US" sz="1800"/>
              <a:t>GTA, May 24, 2011, </a:t>
            </a:r>
            <a:r>
              <a:rPr lang="en-US" altLang="en-US" sz="800">
                <a:hlinkClick r:id="rId2"/>
              </a:rPr>
              <a:t>http://www.jta.org/news/article/2011/05/24/3087857/reporters-notebook-aipac-2011</a:t>
            </a:r>
            <a:r>
              <a:rPr lang="en-US" altLang="en-US" sz="800"/>
              <a:t>   </a:t>
            </a:r>
            <a:br>
              <a:rPr lang="en-US" altLang="en-US" sz="800"/>
            </a:br>
            <a:endParaRPr lang="en-US" altLang="en-US" sz="800"/>
          </a:p>
        </p:txBody>
      </p:sp>
      <p:sp>
        <p:nvSpPr>
          <p:cNvPr id="251907" name="Content Placeholder 2"/>
          <p:cNvSpPr>
            <a:spLocks noGrp="1"/>
          </p:cNvSpPr>
          <p:nvPr>
            <p:ph idx="1"/>
          </p:nvPr>
        </p:nvSpPr>
        <p:spPr>
          <a:xfrm>
            <a:off x="0" y="914400"/>
            <a:ext cx="9144000" cy="5943600"/>
          </a:xfrm>
        </p:spPr>
        <p:txBody>
          <a:bodyPr/>
          <a:lstStyle/>
          <a:p>
            <a:r>
              <a:rPr lang="en-US" altLang="en-US" sz="1400" dirty="0"/>
              <a:t>WASHINGTON (JTA) -- The centerpiece of AIPAC’s annual conference, the gala banquet, is a little like the Oscars: The room is full of celebrities, speeches are interspersed with emotional video montages, the highlight that everyone’s waiting for comes at the end, and the main event is followed by exclusive after-parties.</a:t>
            </a:r>
          </a:p>
          <a:p>
            <a:r>
              <a:rPr lang="en-US" altLang="en-US" sz="1400" dirty="0"/>
              <a:t>There are a few differences, too, of course.</a:t>
            </a:r>
          </a:p>
          <a:p>
            <a:r>
              <a:rPr lang="en-US" altLang="en-US" sz="1400" dirty="0"/>
              <a:t>Instead of Hollywood’s elite, it’s the political elite that shows up. This year, 67 members of the U.S. Senate and 286 members of the House of Representatives came, along with a smattering of Obama administration officials, Knesset members and diplomats from around the world. Former NBA All-Star Allan Houston helped emcee the evening.</a:t>
            </a:r>
          </a:p>
          <a:p>
            <a:r>
              <a:rPr lang="en-US" altLang="en-US" sz="1400" dirty="0"/>
              <a:t>At the after-parties, instead of inebriated celebs showing off their evening gowns, or what’s under them, Newt Gingrich, Rep. Michele Bachmann (R-Minn.) and Rep. Debbie Wasserman Schultz (D-Fla.) hosted parties in conference rooms with kosher brownies and chocolate chip cookies, and the buzz was about the next presidential election.</a:t>
            </a:r>
          </a:p>
          <a:p>
            <a:r>
              <a:rPr lang="en-US" altLang="en-US" sz="1400" dirty="0"/>
              <a:t>And unlike the Oscars, the AIPAC dinner is a little less exclusive: As long as you pay your registration fee, you get a seat at a table. This year as every year, the dinner for 10,000 -- approximately 1,500 of whom were bumped to a satellite ballroom -- marked the world’s largest single kosher meal. The menu? Stuffed Cornish hen.</a:t>
            </a:r>
          </a:p>
          <a:p>
            <a:r>
              <a:rPr lang="en-US" altLang="en-US" sz="1400" dirty="0"/>
              <a:t>*    *    * ….</a:t>
            </a:r>
          </a:p>
          <a:p>
            <a:r>
              <a:rPr lang="en-US" altLang="en-US" sz="1400" dirty="0"/>
              <a:t>AIPAC, grappling with America’s changing demographics, is and reaching out big time to minorities.</a:t>
            </a:r>
          </a:p>
          <a:p>
            <a:r>
              <a:rPr lang="en-US" altLang="en-US" sz="1400" dirty="0"/>
              <a:t>Monday night's dinner featured lots of black-and-white optics: Houston, now the assistant general manager of the NBA’s Knicks, joined Betsy </a:t>
            </a:r>
            <a:r>
              <a:rPr lang="en-US" altLang="en-US" sz="1400" dirty="0" err="1"/>
              <a:t>Berns</a:t>
            </a:r>
            <a:r>
              <a:rPr lang="en-US" altLang="en-US" sz="1400" dirty="0"/>
              <a:t>, who writes guides for women on watching sports, to crack wise about hoops and Israel and get sincere about AIPAC. They talked about last year's tour of Israel by 10 current and former NBA pros.</a:t>
            </a:r>
          </a:p>
          <a:p>
            <a:r>
              <a:rPr lang="en-US" altLang="en-US" sz="1400" dirty="0"/>
              <a:t>Then there was the parade of student leaders, which started with the leader of the student body at Morehouse College, a historically black school. The evening’s convocation was delivered by a black Baptist preacher from Detroit and a Conservative rabbi from New Jersey. They hugged and invoked the civil rights era.</a:t>
            </a:r>
          </a:p>
          <a:p>
            <a:r>
              <a:rPr lang="en-US" altLang="en-US" sz="1400" dirty="0"/>
              <a:t>Finally, there were the black and white leaders who spoke at the conference: Obama and Netanyahu.</a:t>
            </a:r>
          </a:p>
          <a:p>
            <a:r>
              <a:rPr lang="en-US" altLang="en-US" sz="1400" dirty="0"/>
              <a:t>*    *    * ….</a:t>
            </a:r>
          </a:p>
          <a:p>
            <a:r>
              <a:rPr lang="en-US" altLang="en-US" sz="1400" dirty="0"/>
              <a:t>On Tuesday, thousands of activists headed to Capitol Hill for lobbying, with meetings in all 100 Senate offices, and 426 out of 435 House offices.</a:t>
            </a:r>
          </a:p>
          <a:p>
            <a:endParaRPr lang="en-US" altLang="en-US" dirty="0"/>
          </a:p>
        </p:txBody>
      </p:sp>
    </p:spTree>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3"/>
          <p:cNvSpPr>
            <a:spLocks noGrp="1" noChangeArrowheads="1"/>
          </p:cNvSpPr>
          <p:nvPr>
            <p:ph type="body" sz="half" idx="1"/>
          </p:nvPr>
        </p:nvSpPr>
        <p:spPr>
          <a:xfrm>
            <a:off x="0" y="3581400"/>
            <a:ext cx="9144000" cy="3276600"/>
          </a:xfrm>
        </p:spPr>
        <p:txBody>
          <a:bodyPr/>
          <a:lstStyle/>
          <a:p>
            <a:pPr marL="0" indent="0">
              <a:lnSpc>
                <a:spcPct val="90000"/>
              </a:lnSpc>
              <a:buNone/>
            </a:pPr>
            <a:r>
              <a:rPr lang="en-US" altLang="en-US" sz="1800" dirty="0"/>
              <a:t>Irving Kristol, Norman Podhoretz, Paul Wolfowitz, Richard </a:t>
            </a:r>
            <a:r>
              <a:rPr lang="en-US" altLang="en-US" sz="1800" dirty="0" err="1"/>
              <a:t>Perle</a:t>
            </a:r>
            <a:r>
              <a:rPr lang="en-US" altLang="en-US" sz="1800" dirty="0"/>
              <a:t>, Douglas </a:t>
            </a:r>
            <a:r>
              <a:rPr lang="en-US" altLang="en-US" sz="1800" dirty="0" err="1"/>
              <a:t>Feith</a:t>
            </a:r>
            <a:r>
              <a:rPr lang="en-US" altLang="en-US" sz="1800" dirty="0"/>
              <a:t>, Lewis "Scooter" Libby, </a:t>
            </a:r>
            <a:r>
              <a:rPr lang="en-US" altLang="en-US" sz="1800" dirty="0">
                <a:solidFill>
                  <a:schemeClr val="tx2"/>
                </a:solidFill>
              </a:rPr>
              <a:t>John Bolton</a:t>
            </a:r>
            <a:r>
              <a:rPr lang="en-US" altLang="en-US" sz="1800" dirty="0"/>
              <a:t>, Elliott Abrams, Robert Kagan, Michael Ledeen, William Kristol, Frank Gaffney Jr. Source: </a:t>
            </a:r>
            <a:r>
              <a:rPr lang="en-US" altLang="en-US" sz="1800" i="1" u="sng" dirty="0"/>
              <a:t>The Christian Science Monitor</a:t>
            </a:r>
            <a:r>
              <a:rPr lang="en-US" altLang="en-US" sz="1800" dirty="0"/>
              <a:t>, June 2005</a:t>
            </a:r>
          </a:p>
          <a:p>
            <a:pPr marL="0" indent="0">
              <a:lnSpc>
                <a:spcPct val="90000"/>
              </a:lnSpc>
              <a:buNone/>
            </a:pPr>
            <a:endParaRPr lang="en-US" altLang="en-US" sz="200" dirty="0"/>
          </a:p>
          <a:p>
            <a:pPr marL="0" indent="0">
              <a:lnSpc>
                <a:spcPct val="90000"/>
              </a:lnSpc>
              <a:buNone/>
            </a:pPr>
            <a:r>
              <a:rPr lang="en-US" altLang="en-US" sz="1400" b="1" dirty="0">
                <a:solidFill>
                  <a:schemeClr val="tx2"/>
                </a:solidFill>
              </a:rPr>
              <a:t>John Bolton </a:t>
            </a:r>
            <a:r>
              <a:rPr lang="en-US" altLang="en-US" sz="1400" dirty="0"/>
              <a:t>[the non-Jewish member of the above, and President Trump’s national security advisor]</a:t>
            </a:r>
            <a:r>
              <a:rPr lang="en-US" altLang="en-US" sz="1400" dirty="0">
                <a:solidFill>
                  <a:schemeClr val="tx2"/>
                </a:solidFill>
              </a:rPr>
              <a:t> received the </a:t>
            </a:r>
            <a:r>
              <a:rPr lang="en-US" altLang="en-US" sz="1400" b="1" dirty="0">
                <a:solidFill>
                  <a:schemeClr val="tx2"/>
                </a:solidFill>
              </a:rPr>
              <a:t>Guardian of Zion Award </a:t>
            </a:r>
            <a:r>
              <a:rPr lang="en-US" altLang="en-US" sz="1400" dirty="0">
                <a:solidFill>
                  <a:schemeClr val="tx2"/>
                </a:solidFill>
              </a:rPr>
              <a:t>from Bar-</a:t>
            </a:r>
            <a:r>
              <a:rPr lang="en-US" altLang="en-US" sz="1400" dirty="0" err="1">
                <a:solidFill>
                  <a:schemeClr val="tx2"/>
                </a:solidFill>
              </a:rPr>
              <a:t>Ilan</a:t>
            </a:r>
            <a:r>
              <a:rPr lang="en-US" altLang="en-US" sz="1400" dirty="0">
                <a:solidFill>
                  <a:schemeClr val="tx2"/>
                </a:solidFill>
              </a:rPr>
              <a:t> University’s Ingeborg </a:t>
            </a:r>
            <a:r>
              <a:rPr lang="en-US" altLang="en-US" sz="1400" dirty="0" err="1">
                <a:solidFill>
                  <a:schemeClr val="tx2"/>
                </a:solidFill>
              </a:rPr>
              <a:t>Rennert</a:t>
            </a:r>
            <a:r>
              <a:rPr lang="en-US" altLang="en-US" sz="1400" dirty="0">
                <a:solidFill>
                  <a:schemeClr val="tx2"/>
                </a:solidFill>
              </a:rPr>
              <a:t> Center for Jerusalem Studies at the King David Hotel in Jerusalem, </a:t>
            </a:r>
            <a:r>
              <a:rPr lang="en-US" altLang="en-US" sz="1400" dirty="0"/>
              <a:t>The Washington Post, 5/29/2017, </a:t>
            </a:r>
            <a:r>
              <a:rPr lang="en-US" altLang="en-US" sz="500" dirty="0">
                <a:hlinkClick r:id="rId3"/>
              </a:rPr>
              <a:t>http://www.jpost.com/Arab-Israeli-Conflict/Ex-UN-envoy-Bolton-to-JPost-Trump-has-no-chance-at-ultimate-peace-deal-494261</a:t>
            </a:r>
            <a:r>
              <a:rPr lang="en-US" altLang="en-US" sz="500" dirty="0"/>
              <a:t> </a:t>
            </a:r>
          </a:p>
          <a:p>
            <a:pPr marL="0" indent="0">
              <a:lnSpc>
                <a:spcPct val="90000"/>
              </a:lnSpc>
              <a:buNone/>
            </a:pPr>
            <a:endParaRPr lang="en-US" altLang="en-US" sz="500" dirty="0"/>
          </a:p>
          <a:p>
            <a:pPr marL="0" indent="0">
              <a:lnSpc>
                <a:spcPct val="90000"/>
              </a:lnSpc>
              <a:buNone/>
            </a:pPr>
            <a:r>
              <a:rPr lang="en-US" altLang="en-US" sz="1400" b="1" dirty="0">
                <a:solidFill>
                  <a:schemeClr val="tx2"/>
                </a:solidFill>
              </a:rPr>
              <a:t>Zionist Organization of America gives [Trump’s National security advisor] John Bolton ‘Defender of Israel’ award, </a:t>
            </a:r>
            <a:r>
              <a:rPr lang="en-US" altLang="en-US" sz="1400" dirty="0">
                <a:solidFill>
                  <a:schemeClr val="tx2"/>
                </a:solidFill>
              </a:rPr>
              <a:t>VT, 11/6/2018, </a:t>
            </a:r>
            <a:r>
              <a:rPr lang="en-US" altLang="en-US" sz="500" dirty="0">
                <a:solidFill>
                  <a:schemeClr val="tx2"/>
                </a:solidFill>
                <a:hlinkClick r:id="rId4"/>
              </a:rPr>
              <a:t>https://www.veteranstoday.com/2018/11/06/zionist-organization-of-america-gives-john-bolton-defender-of-israel-award/</a:t>
            </a:r>
            <a:r>
              <a:rPr lang="en-US" altLang="en-US" sz="500" dirty="0">
                <a:solidFill>
                  <a:schemeClr val="tx2"/>
                </a:solidFill>
              </a:rPr>
              <a:t>   </a:t>
            </a:r>
          </a:p>
          <a:p>
            <a:pPr marL="0" indent="0">
              <a:lnSpc>
                <a:spcPct val="90000"/>
              </a:lnSpc>
              <a:buNone/>
            </a:pPr>
            <a:endParaRPr lang="en-US" altLang="en-US" sz="500" dirty="0">
              <a:solidFill>
                <a:schemeClr val="tx2"/>
              </a:solidFill>
            </a:endParaRPr>
          </a:p>
          <a:p>
            <a:pPr marL="0" indent="0">
              <a:lnSpc>
                <a:spcPct val="90000"/>
              </a:lnSpc>
              <a:buNone/>
            </a:pPr>
            <a:r>
              <a:rPr lang="en-US" altLang="en-US" sz="2000" dirty="0">
                <a:solidFill>
                  <a:schemeClr val="tx2"/>
                </a:solidFill>
              </a:rPr>
              <a:t>“If there is an intellectual movement in America to whose invention Jews can lay sole claim, </a:t>
            </a:r>
            <a:r>
              <a:rPr lang="en-US" altLang="en-US" sz="2000" dirty="0" err="1">
                <a:solidFill>
                  <a:schemeClr val="tx2"/>
                </a:solidFill>
              </a:rPr>
              <a:t>neoconservatism</a:t>
            </a:r>
            <a:r>
              <a:rPr lang="en-US" altLang="en-US" sz="2000" dirty="0">
                <a:solidFill>
                  <a:schemeClr val="tx2"/>
                </a:solidFill>
              </a:rPr>
              <a:t> is it.” </a:t>
            </a:r>
            <a:r>
              <a:rPr lang="en-US" altLang="en-US" sz="1400" dirty="0"/>
              <a:t>Source: </a:t>
            </a:r>
            <a:r>
              <a:rPr lang="en-US" altLang="en-US" sz="1400" i="1" u="sng" dirty="0"/>
              <a:t>Forward</a:t>
            </a:r>
            <a:r>
              <a:rPr lang="en-US" altLang="en-US" sz="1400" dirty="0"/>
              <a:t> (Volume 109, Issue 31,583), January 6, 2006, page 12.</a:t>
            </a:r>
          </a:p>
          <a:p>
            <a:pPr marL="0" indent="0">
              <a:lnSpc>
                <a:spcPct val="90000"/>
              </a:lnSpc>
              <a:buNone/>
            </a:pPr>
            <a:r>
              <a:rPr lang="en-US" altLang="en-US" sz="2000" dirty="0">
                <a:solidFill>
                  <a:schemeClr val="tx2"/>
                </a:solidFill>
              </a:rPr>
              <a:t>One of the political strategies of the neoconservatives is to talk about universalism to cover up their particularism</a:t>
            </a:r>
          </a:p>
          <a:p>
            <a:pPr lvl="1">
              <a:lnSpc>
                <a:spcPct val="90000"/>
              </a:lnSpc>
            </a:pPr>
            <a:endParaRPr lang="en-US" altLang="en-US" sz="1800" dirty="0"/>
          </a:p>
          <a:p>
            <a:pPr lvl="1">
              <a:lnSpc>
                <a:spcPct val="90000"/>
              </a:lnSpc>
            </a:pPr>
            <a:endParaRPr lang="en-US" altLang="en-US" sz="1800" dirty="0"/>
          </a:p>
          <a:p>
            <a:pPr lvl="1">
              <a:lnSpc>
                <a:spcPct val="90000"/>
              </a:lnSpc>
            </a:pPr>
            <a:endParaRPr lang="en-US" altLang="en-US" sz="1800" dirty="0"/>
          </a:p>
        </p:txBody>
      </p:sp>
      <p:pic>
        <p:nvPicPr>
          <p:cNvPr id="134147" name="Picture 4" descr="Key Figures"/>
          <p:cNvPicPr>
            <a:picLocks noGrp="1" noChangeAspect="1" noChangeArrowheads="1"/>
          </p:cNvPicPr>
          <p:nvPr>
            <p:ph sz="half" idx="2"/>
          </p:nvPr>
        </p:nvPicPr>
        <p:blipFill>
          <a:blip r:embed="rId5" r:link="rId6">
            <a:extLst>
              <a:ext uri="{28A0092B-C50C-407E-A947-70E740481C1C}">
                <a14:useLocalDpi xmlns:a14="http://schemas.microsoft.com/office/drawing/2010/main" val="0"/>
              </a:ext>
            </a:extLst>
          </a:blip>
          <a:srcRect/>
          <a:stretch>
            <a:fillRect/>
          </a:stretch>
        </p:blipFill>
        <p:spPr>
          <a:xfrm>
            <a:off x="457200" y="1828800"/>
            <a:ext cx="5257800" cy="1725613"/>
          </a:xfrm>
        </p:spPr>
      </p:pic>
      <p:sp>
        <p:nvSpPr>
          <p:cNvPr id="134148" name="Rectangle 4"/>
          <p:cNvSpPr>
            <a:spLocks noChangeArrowheads="1"/>
          </p:cNvSpPr>
          <p:nvPr/>
        </p:nvSpPr>
        <p:spPr bwMode="auto">
          <a:xfrm>
            <a:off x="228600" y="1219200"/>
            <a:ext cx="5715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3600" b="1" dirty="0">
                <a:solidFill>
                  <a:srgbClr val="FFFFFF"/>
                </a:solidFill>
              </a:rPr>
              <a:t>Key neoconservative figures</a:t>
            </a:r>
            <a:endParaRPr lang="en-US" altLang="en-US" sz="3600" dirty="0">
              <a:solidFill>
                <a:srgbClr val="FFFFFF"/>
              </a:solidFill>
            </a:endParaRPr>
          </a:p>
        </p:txBody>
      </p:sp>
      <p:sp>
        <p:nvSpPr>
          <p:cNvPr id="134149" name="Rectangle 5"/>
          <p:cNvSpPr>
            <a:spLocks noChangeArrowheads="1"/>
          </p:cNvSpPr>
          <p:nvPr/>
        </p:nvSpPr>
        <p:spPr bwMode="auto">
          <a:xfrm>
            <a:off x="5943600" y="0"/>
            <a:ext cx="32004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000" b="1" dirty="0">
                <a:solidFill>
                  <a:srgbClr val="FFFF00"/>
                </a:solidFill>
              </a:rPr>
              <a:t>U.S. General Wesley Clark: </a:t>
            </a:r>
          </a:p>
          <a:p>
            <a:pPr eaLnBrk="1" hangingPunct="1">
              <a:spcBef>
                <a:spcPct val="0"/>
              </a:spcBef>
              <a:buFontTx/>
              <a:buNone/>
            </a:pPr>
            <a:r>
              <a:rPr lang="en-US" altLang="en-US" sz="1800" dirty="0">
                <a:solidFill>
                  <a:srgbClr val="FFFF00"/>
                </a:solidFill>
              </a:rPr>
              <a:t>U.S. Military Plan To Overthrow 7 Countries In 5 Years</a:t>
            </a:r>
          </a:p>
          <a:p>
            <a:pPr eaLnBrk="1" hangingPunct="1">
              <a:spcBef>
                <a:spcPct val="0"/>
              </a:spcBef>
              <a:buFontTx/>
              <a:buNone/>
            </a:pPr>
            <a:r>
              <a:rPr lang="en-US" altLang="en-US" sz="1800" dirty="0">
                <a:solidFill>
                  <a:srgbClr val="FFFF00"/>
                </a:solidFill>
              </a:rPr>
              <a:t>General Clark mentioned a "</a:t>
            </a:r>
            <a:r>
              <a:rPr lang="en-US" altLang="en-US" sz="1800" b="1" dirty="0">
                <a:solidFill>
                  <a:srgbClr val="FFFF00"/>
                </a:solidFill>
              </a:rPr>
              <a:t>policy coup</a:t>
            </a:r>
            <a:r>
              <a:rPr lang="en-US" altLang="en-US" sz="1800" dirty="0">
                <a:solidFill>
                  <a:srgbClr val="FFFF00"/>
                </a:solidFill>
              </a:rPr>
              <a:t>" in which "</a:t>
            </a:r>
            <a:r>
              <a:rPr lang="en-US" altLang="en-US" sz="1800" b="1" dirty="0">
                <a:solidFill>
                  <a:srgbClr val="FFFF00"/>
                </a:solidFill>
              </a:rPr>
              <a:t>some hard-nosed people [</a:t>
            </a:r>
            <a:r>
              <a:rPr lang="en-US" altLang="en-US" sz="1800" dirty="0">
                <a:solidFill>
                  <a:srgbClr val="FFFF00"/>
                </a:solidFill>
              </a:rPr>
              <a:t>the neoconservatives</a:t>
            </a:r>
            <a:r>
              <a:rPr lang="en-US" altLang="en-US" sz="1800" b="1" dirty="0">
                <a:solidFill>
                  <a:srgbClr val="FFFF00"/>
                </a:solidFill>
              </a:rPr>
              <a:t>] took over the direction of American policy and they never bothered to inform the rest of us</a:t>
            </a:r>
            <a:r>
              <a:rPr lang="en-US" altLang="en-US" sz="1800" dirty="0">
                <a:solidFill>
                  <a:srgbClr val="FFFF00"/>
                </a:solidFill>
              </a:rPr>
              <a:t>." </a:t>
            </a:r>
          </a:p>
          <a:p>
            <a:pPr eaLnBrk="1" hangingPunct="1">
              <a:spcBef>
                <a:spcPct val="0"/>
              </a:spcBef>
              <a:buFontTx/>
              <a:buNone/>
            </a:pPr>
            <a:r>
              <a:rPr lang="en-US" altLang="en-US" sz="1800" dirty="0">
                <a:solidFill>
                  <a:srgbClr val="FFFF00"/>
                </a:solidFill>
              </a:rPr>
              <a:t>WATCH the 2mn:40s video clip: </a:t>
            </a:r>
            <a:r>
              <a:rPr lang="en-US" altLang="en-US" sz="1400" dirty="0">
                <a:solidFill>
                  <a:srgbClr val="FFFF00"/>
                </a:solidFill>
                <a:hlinkClick r:id="rId7"/>
              </a:rPr>
              <a:t>https://www.youtube.com/watch?v=hss1xDQPooo</a:t>
            </a:r>
            <a:r>
              <a:rPr lang="en-US" altLang="en-US" sz="1400" dirty="0">
                <a:solidFill>
                  <a:srgbClr val="FFFF00"/>
                </a:solidFill>
              </a:rPr>
              <a:t> </a:t>
            </a:r>
          </a:p>
        </p:txBody>
      </p:sp>
      <p:cxnSp>
        <p:nvCxnSpPr>
          <p:cNvPr id="134150" name="Straight Connector 7"/>
          <p:cNvCxnSpPr>
            <a:cxnSpLocks noChangeShapeType="1"/>
          </p:cNvCxnSpPr>
          <p:nvPr/>
        </p:nvCxnSpPr>
        <p:spPr bwMode="auto">
          <a:xfrm>
            <a:off x="5943600" y="0"/>
            <a:ext cx="0" cy="35052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34151" name="Straight Connector 12"/>
          <p:cNvCxnSpPr>
            <a:cxnSpLocks noChangeShapeType="1"/>
          </p:cNvCxnSpPr>
          <p:nvPr/>
        </p:nvCxnSpPr>
        <p:spPr bwMode="auto">
          <a:xfrm>
            <a:off x="5943600" y="3505200"/>
            <a:ext cx="3200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34152" name="Rectangle 20"/>
          <p:cNvSpPr>
            <a:spLocks noChangeArrowheads="1"/>
          </p:cNvSpPr>
          <p:nvPr/>
        </p:nvSpPr>
        <p:spPr bwMode="auto">
          <a:xfrm>
            <a:off x="0" y="0"/>
            <a:ext cx="59436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en-US" sz="4800" b="1" dirty="0">
                <a:solidFill>
                  <a:srgbClr val="FFFF00"/>
                </a:solidFill>
              </a:rPr>
              <a:t>The Neoconservative </a:t>
            </a:r>
            <a:r>
              <a:rPr lang="en-US" altLang="en-US" sz="3600" b="1" dirty="0">
                <a:solidFill>
                  <a:srgbClr val="FFFF00"/>
                </a:solidFill>
              </a:rPr>
              <a:t>Branch of the Israel Lobby</a:t>
            </a:r>
            <a:endParaRPr lang="en-US" altLang="en-US" sz="3600" dirty="0">
              <a:solidFill>
                <a:srgbClr val="FFFF00"/>
              </a:solidFill>
            </a:endParaRPr>
          </a:p>
        </p:txBody>
      </p:sp>
      <p:cxnSp>
        <p:nvCxnSpPr>
          <p:cNvPr id="3" name="Straight Connector 2"/>
          <p:cNvCxnSpPr/>
          <p:nvPr/>
        </p:nvCxnSpPr>
        <p:spPr bwMode="auto">
          <a:xfrm>
            <a:off x="0" y="6248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5562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5029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0" y="4419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03589029"/>
      </p:ext>
    </p:extLst>
  </p:cSld>
  <p:clrMapOvr>
    <a:masterClrMapping/>
  </p:clrMapOvr>
  <p:transition>
    <p:random/>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itle 1"/>
          <p:cNvSpPr>
            <a:spLocks noGrp="1"/>
          </p:cNvSpPr>
          <p:nvPr>
            <p:ph type="title"/>
          </p:nvPr>
        </p:nvSpPr>
        <p:spPr>
          <a:xfrm>
            <a:off x="0" y="-1"/>
            <a:ext cx="4419600" cy="1906053"/>
          </a:xfrm>
        </p:spPr>
        <p:txBody>
          <a:bodyPr/>
          <a:lstStyle/>
          <a:p>
            <a:r>
              <a:rPr lang="en-US" altLang="en-US" sz="3200" dirty="0"/>
              <a:t> </a:t>
            </a:r>
            <a:r>
              <a:rPr lang="en-US" altLang="en-US" b="1" dirty="0"/>
              <a:t>The Christian Zionist Branch of the Israel Lobby</a:t>
            </a:r>
          </a:p>
        </p:txBody>
      </p:sp>
      <p:sp>
        <p:nvSpPr>
          <p:cNvPr id="231427" name="Content Placeholder 2"/>
          <p:cNvSpPr>
            <a:spLocks noGrp="1"/>
          </p:cNvSpPr>
          <p:nvPr>
            <p:ph idx="1"/>
          </p:nvPr>
        </p:nvSpPr>
        <p:spPr>
          <a:xfrm>
            <a:off x="4618" y="1828800"/>
            <a:ext cx="5807075" cy="2466440"/>
          </a:xfrm>
        </p:spPr>
        <p:txBody>
          <a:bodyPr/>
          <a:lstStyle/>
          <a:p>
            <a:pPr marL="0" indent="0">
              <a:buFontTx/>
              <a:buNone/>
              <a:defRPr/>
            </a:pPr>
            <a:r>
              <a:rPr lang="en-US" altLang="en-US" sz="1000" dirty="0"/>
              <a:t>(1) provides financial support to the Jewish settler movement              </a:t>
            </a:r>
          </a:p>
          <a:p>
            <a:pPr marL="0" indent="0">
              <a:buFontTx/>
              <a:buNone/>
              <a:defRPr/>
            </a:pPr>
            <a:r>
              <a:rPr lang="en-US" altLang="en-US" sz="1000" dirty="0"/>
              <a:t>(2) opposes any territorial concession to the Palestinians</a:t>
            </a:r>
          </a:p>
          <a:p>
            <a:pPr marL="0" indent="0">
              <a:buFontTx/>
              <a:buNone/>
              <a:defRPr/>
            </a:pPr>
            <a:r>
              <a:rPr lang="en-US" altLang="en-US" sz="1000" dirty="0"/>
              <a:t>(3) contributes to tourism in Israel, a lucrative economic sector generating $2.8 billion in 2004 p138 and 400</a:t>
            </a:r>
          </a:p>
          <a:p>
            <a:pPr marL="0" indent="0">
              <a:buFontTx/>
              <a:buNone/>
              <a:defRPr/>
            </a:pPr>
            <a:r>
              <a:rPr lang="en-US" altLang="en-US" sz="1000" dirty="0">
                <a:solidFill>
                  <a:srgbClr val="FFFF00"/>
                </a:solidFill>
              </a:rPr>
              <a:t>(4) </a:t>
            </a:r>
            <a:r>
              <a:rPr lang="en-US" altLang="en-US" sz="1000" b="1" dirty="0">
                <a:solidFill>
                  <a:srgbClr val="FFFF00"/>
                </a:solidFill>
              </a:rPr>
              <a:t>Yet the influence of the Christian Zionists should not be overstated</a:t>
            </a:r>
          </a:p>
          <a:p>
            <a:pPr marL="0" indent="0">
              <a:buFontTx/>
              <a:buNone/>
              <a:defRPr/>
            </a:pPr>
            <a:r>
              <a:rPr lang="en-US" altLang="en-US" sz="1000" dirty="0"/>
              <a:t>(5) In sharp contrast to the groups like AIPAC, Christian Zionists lack the organizational capacity to analyze national security topic </a:t>
            </a:r>
          </a:p>
          <a:p>
            <a:pPr marL="0" indent="0">
              <a:buFontTx/>
              <a:buNone/>
              <a:defRPr/>
            </a:pPr>
            <a:r>
              <a:rPr lang="en-US" altLang="en-US" sz="1000" dirty="0"/>
              <a:t>(6) They lack the organizational capacity to offer specific legislation guidance on concrete foreign policy issues</a:t>
            </a:r>
          </a:p>
          <a:p>
            <a:pPr marL="0" indent="0">
              <a:buFontTx/>
              <a:buNone/>
              <a:defRPr/>
            </a:pPr>
            <a:r>
              <a:rPr lang="en-US" altLang="en-US" sz="1000" dirty="0"/>
              <a:t>(7) They also lack the financial power of the major pro-Israel groups</a:t>
            </a:r>
          </a:p>
          <a:p>
            <a:pPr marL="0" indent="0">
              <a:buFontTx/>
              <a:buNone/>
              <a:defRPr/>
            </a:pPr>
            <a:r>
              <a:rPr lang="en-US" altLang="en-US" sz="1000" dirty="0"/>
              <a:t>(8) They do not have the same media presence when it comes to the Middle East issues</a:t>
            </a:r>
          </a:p>
          <a:p>
            <a:pPr marL="0" indent="0">
              <a:buFontTx/>
              <a:buNone/>
              <a:defRPr/>
            </a:pPr>
            <a:r>
              <a:rPr lang="en-US" altLang="en-US" sz="1000" dirty="0">
                <a:solidFill>
                  <a:schemeClr val="tx2"/>
                </a:solidFill>
              </a:rPr>
              <a:t>(9) </a:t>
            </a:r>
            <a:r>
              <a:rPr lang="en-US" altLang="en-US" sz="1400" b="1" dirty="0">
                <a:solidFill>
                  <a:schemeClr val="tx2"/>
                </a:solidFill>
              </a:rPr>
              <a:t>Therefore Christian Zionists “are best seen as a significant adjunct to the Jewish elements of the lobby, but not its most important part</a:t>
            </a:r>
            <a:r>
              <a:rPr lang="en-US" altLang="en-US" sz="1400" dirty="0"/>
              <a:t>”---</a:t>
            </a:r>
            <a:r>
              <a:rPr lang="en-US" altLang="en-US" sz="1000" dirty="0"/>
              <a:t>Source: John </a:t>
            </a:r>
            <a:r>
              <a:rPr lang="en-US" altLang="en-US" sz="1000" dirty="0" err="1"/>
              <a:t>Mearsheimer</a:t>
            </a:r>
            <a:r>
              <a:rPr lang="en-US" altLang="en-US" sz="1000" dirty="0"/>
              <a:t> and Stephen Walt, </a:t>
            </a:r>
            <a:r>
              <a:rPr lang="en-US" altLang="en-US" sz="1000" i="1" dirty="0"/>
              <a:t>The Israel lobby and U.S. foreign policy </a:t>
            </a:r>
            <a:r>
              <a:rPr lang="en-US" altLang="en-US" sz="1000" dirty="0"/>
              <a:t>(2007), p. 132-139</a:t>
            </a:r>
          </a:p>
        </p:txBody>
      </p:sp>
      <p:sp>
        <p:nvSpPr>
          <p:cNvPr id="254980" name="TextBox 1"/>
          <p:cNvSpPr txBox="1">
            <a:spLocks noChangeArrowheads="1"/>
          </p:cNvSpPr>
          <p:nvPr/>
        </p:nvSpPr>
        <p:spPr bwMode="auto">
          <a:xfrm>
            <a:off x="4419600" y="0"/>
            <a:ext cx="4724400" cy="186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300" b="1" i="0" u="none" strike="noStrike" kern="1200" cap="none" spc="0" normalizeH="0" baseline="0" noProof="0" dirty="0">
                <a:ln>
                  <a:noFill/>
                </a:ln>
                <a:solidFill>
                  <a:srgbClr val="FFFF00"/>
                </a:solidFill>
                <a:effectLst/>
                <a:uLnTx/>
                <a:uFillTx/>
                <a:latin typeface="Times New Roman" pitchFamily="18" charset="0"/>
                <a:ea typeface="+mn-ea"/>
                <a:cs typeface="Arial" charset="0"/>
              </a:rPr>
              <a:t>Former Congressman Paul Findley notes the paradox</a:t>
            </a:r>
            <a:r>
              <a:rPr kumimoji="0" lang="en-US" alt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alt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“Mainline Christians who accept the legitimacy of the Jewish faith but question some policies of the Jewish state are branded anti-Semitic, while evangelical Christians who back Israel but doubt the theological validity of Judaism are welcome as allies.” </a:t>
            </a:r>
            <a:r>
              <a:rPr kumimoji="0" lang="en-US" alt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The Christian Science Monitor, August 2, 1985, </a:t>
            </a:r>
            <a:r>
              <a:rPr kumimoji="0" lang="en-US" alt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3"/>
              </a:rPr>
              <a:t>http</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3"/>
              </a:rPr>
              <a:t>://www.csmonitor.com/1985/0802/bfindl-f.html</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The Evangelical-Jewish Alliance</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The Christian Century, June 28, 2003,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4"/>
              </a:rPr>
              <a:t>http://www.religion-online.org/article/the-evangelical-jewish-alliance/</a:t>
            </a:r>
            <a:endPar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1"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FF00"/>
                </a:solidFill>
                <a:effectLst/>
                <a:uLnTx/>
                <a:uFillTx/>
                <a:latin typeface="Times New Roman" pitchFamily="18" charset="0"/>
                <a:ea typeface="+mn-ea"/>
                <a:cs typeface="Arial" charset="0"/>
              </a:rPr>
              <a:t>Evangelicals Declare Trump A Friend Of The Jews, </a:t>
            </a:r>
            <a:r>
              <a:rPr kumimoji="0" lang="en-US" altLang="en-US" sz="1050" b="0" i="0" u="none" strike="noStrike" kern="1200" cap="none" spc="0" normalizeH="0" baseline="0" noProof="0" dirty="0">
                <a:ln>
                  <a:noFill/>
                </a:ln>
                <a:solidFill>
                  <a:srgbClr val="FFFFFF"/>
                </a:solidFill>
                <a:effectLst/>
                <a:uLnTx/>
                <a:uFillTx/>
                <a:latin typeface="Times New Roman" pitchFamily="18" charset="0"/>
                <a:ea typeface="+mn-ea"/>
                <a:cs typeface="Arial" charset="0"/>
              </a:rPr>
              <a:t>Forward, 12/12/2017,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5"/>
              </a:rPr>
              <a:t>https://forward.com/fast-forward/389860/evangelicals-declare-trump-a-friend-of-the-jews/</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cxnSp>
        <p:nvCxnSpPr>
          <p:cNvPr id="254981" name="Straight Connector 8"/>
          <p:cNvCxnSpPr>
            <a:cxnSpLocks noChangeShapeType="1"/>
          </p:cNvCxnSpPr>
          <p:nvPr/>
        </p:nvCxnSpPr>
        <p:spPr bwMode="auto">
          <a:xfrm>
            <a:off x="4419600" y="-12700"/>
            <a:ext cx="0" cy="18415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54982" name="Straight Connector 15"/>
          <p:cNvCxnSpPr>
            <a:cxnSpLocks noChangeShapeType="1"/>
          </p:cNvCxnSpPr>
          <p:nvPr/>
        </p:nvCxnSpPr>
        <p:spPr bwMode="auto">
          <a:xfrm flipH="1">
            <a:off x="4419600" y="1828800"/>
            <a:ext cx="4724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54983" name="TextBox 1"/>
          <p:cNvSpPr txBox="1">
            <a:spLocks noChangeArrowheads="1"/>
          </p:cNvSpPr>
          <p:nvPr/>
        </p:nvSpPr>
        <p:spPr bwMode="auto">
          <a:xfrm>
            <a:off x="5715000" y="1828800"/>
            <a:ext cx="3429001" cy="4516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[Israeli Prime Minister Binyamin Netanyahu] </a:t>
            </a:r>
            <a:r>
              <a:rPr kumimoji="0" lang="en-US" altLang="en-US" sz="1100" b="1" i="0" u="none" strike="noStrike" kern="1200" cap="none" spc="0" normalizeH="0" baseline="0" noProof="0" dirty="0">
                <a:ln>
                  <a:noFill/>
                </a:ln>
                <a:solidFill>
                  <a:srgbClr val="FFFFFF"/>
                </a:solidFill>
                <a:effectLst/>
                <a:uLnTx/>
                <a:uFillTx/>
                <a:latin typeface="Times New Roman" pitchFamily="18" charset="0"/>
                <a:ea typeface="+mn-ea"/>
                <a:cs typeface="Arial" charset="0"/>
              </a:rPr>
              <a:t>Bibi: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Christian Zionists our top friends,</a:t>
            </a:r>
            <a:r>
              <a:rPr kumimoji="0" lang="en-US" altLang="en-US" sz="11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Jerusalem Post, 4/7/2008,</a:t>
            </a:r>
            <a:r>
              <a:rPr kumimoji="0" lang="en-US" alt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6"/>
              </a:rPr>
              <a:t>http://www.jpost.com/Israel/Bibi-Christian-Zionists-our-top-friends</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Stephen Bannon [executive chairman of Breitbart News]: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“I’m a Proud Christian Zionist”, </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Arial" charset="0"/>
              </a:rPr>
              <a:t>VT, 11/15/2017,  </a:t>
            </a:r>
            <a:r>
              <a:rPr kumimoji="0" lang="en-US" alt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7"/>
              </a:rPr>
              <a:t>https://www.veteranstoday.com/2017/11/15/stephen-bannon-im-a-proud-christian-zionist/</a:t>
            </a:r>
            <a:r>
              <a:rPr kumimoji="0" lang="en-US" alt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FF00"/>
                </a:solidFill>
                <a:effectLst/>
                <a:uLnTx/>
                <a:uFillTx/>
                <a:latin typeface="Times New Roman" pitchFamily="18" charset="0"/>
                <a:ea typeface="+mn-ea"/>
                <a:cs typeface="Arial" charset="0"/>
              </a:rPr>
              <a:t>Allies for Armageddon: The Rise of Christian Zionism</a:t>
            </a:r>
            <a:r>
              <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VT, 11/28/2017, </a:t>
            </a:r>
            <a:r>
              <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8"/>
              </a:rPr>
              <a:t>https://www.amazon.com/Allies-Armageddon-Rise-Christian-Zionism/dp/0300116985?tag=veteranstoday-20</a:t>
            </a:r>
            <a:r>
              <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Leader of Christian Zionists Named Head of Campus Anti-BDS Group, </a:t>
            </a:r>
            <a:r>
              <a:rPr kumimoji="0" lang="en-US" alt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Forward, 7/8/2015, </a:t>
            </a:r>
            <a:r>
              <a:rPr kumimoji="0" lang="en-US" alt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9"/>
              </a:rPr>
              <a:t>http</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9"/>
              </a:rPr>
              <a:t>://forward.com/news/311662/leader-of-christian-zionists-named-head-of-adelson-campus-anti-bds-group/</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Jonathan Farrell: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Why I'm a Christian Zionist</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The Global Jewish Channel (GJC), 9/10/2017,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0"/>
              </a:rPr>
              <a:t>https://www.youtube.com/watch?v=e0w06Ro5pcY&amp;list=PLEVTqoofQtWO7topNOIO8EDp1c3PNwCxi&amp;index=10</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Noor </a:t>
            </a:r>
            <a:r>
              <a:rPr kumimoji="0" lang="en-US" altLang="en-US" sz="11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Dahri</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I'm a Muslim Zionist. Here's why</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Thankfully, the Arab countries of the Gulf are slowly realizing that Israel is not an enemy, GJC, 11/5/2017,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1"/>
              </a:rPr>
              <a:t>https://www.youtube.com/watch?v=BC9GlA55sCI&amp;list=PLEVTqoofQtWO7topNOIO8EDp1c3PNwCxi&amp;index=2</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Dr</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1100" b="0" i="0" u="none" strike="noStrike" kern="1200" cap="none" spc="0" normalizeH="0" baseline="0" noProof="0" dirty="0" err="1">
                <a:ln>
                  <a:noFill/>
                </a:ln>
                <a:solidFill>
                  <a:srgbClr val="FFFFFF"/>
                </a:solidFill>
                <a:effectLst/>
                <a:uLnTx/>
                <a:uFillTx/>
                <a:latin typeface="Times New Roman" pitchFamily="18" charset="0"/>
                <a:ea typeface="+mn-ea"/>
                <a:cs typeface="Arial" charset="0"/>
              </a:rPr>
              <a:t>Shadman</a:t>
            </a: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Zaman: I am the first Bangladeshi to visit Israel, GJC, 8/29/2017, </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2"/>
              </a:rPr>
              <a:t>https://www.youtube.com/watch?v=nGEFL9MNaXw</a:t>
            </a:r>
            <a:r>
              <a:rPr kumimoji="0" lang="en-US" alt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FFFFFF"/>
                </a:solidFill>
                <a:effectLst/>
                <a:uLnTx/>
                <a:uFillTx/>
                <a:latin typeface="Times New Roman" pitchFamily="18" charset="0"/>
                <a:ea typeface="+mn-ea"/>
                <a:cs typeface="Arial" charset="0"/>
              </a:rPr>
              <a:t>US Senator Biden: “</a:t>
            </a:r>
            <a:r>
              <a:rPr kumimoji="0" lang="en-US" altLang="en-US" sz="1100" b="1" i="0" u="none" strike="noStrike" kern="1200" cap="none" spc="0" normalizeH="0" baseline="0" noProof="0" dirty="0">
                <a:ln>
                  <a:noFill/>
                </a:ln>
                <a:solidFill>
                  <a:srgbClr val="FFFF00"/>
                </a:solidFill>
                <a:effectLst/>
                <a:uLnTx/>
                <a:uFillTx/>
                <a:latin typeface="Times New Roman" pitchFamily="18" charset="0"/>
                <a:ea typeface="+mn-ea"/>
                <a:cs typeface="Arial" charset="0"/>
              </a:rPr>
              <a:t>I am a Zionist </a:t>
            </a:r>
            <a:r>
              <a:rPr kumimoji="0" lang="en-US" altLang="en-US" sz="1200" b="1" i="0" u="none" strike="noStrike" kern="1200" cap="none" spc="0" normalizeH="0" baseline="0" noProof="0" dirty="0">
                <a:ln>
                  <a:noFill/>
                </a:ln>
                <a:solidFill>
                  <a:srgbClr val="FFFF00"/>
                </a:solidFill>
                <a:effectLst/>
                <a:uLnTx/>
                <a:uFillTx/>
                <a:latin typeface="Times New Roman" pitchFamily="18" charset="0"/>
                <a:ea typeface="+mn-ea"/>
                <a:cs typeface="Arial" charset="0"/>
              </a:rPr>
              <a:t>…You don't have to be a Jew to be a Zionist</a:t>
            </a:r>
            <a:r>
              <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altLang="en-US" sz="900" b="0" i="0" u="none" strike="noStrike" kern="1200" cap="none" spc="0" normalizeH="0" baseline="0" noProof="0" dirty="0">
                <a:ln>
                  <a:noFill/>
                </a:ln>
                <a:solidFill>
                  <a:srgbClr val="FFFFFF"/>
                </a:solidFill>
                <a:effectLst/>
                <a:uLnTx/>
                <a:uFillTx/>
                <a:latin typeface="Times New Roman" pitchFamily="18" charset="0"/>
                <a:ea typeface="+mn-ea"/>
                <a:cs typeface="Arial" charset="0"/>
              </a:rPr>
              <a:t>Shalom TV, 3/27/2007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p:txBody>
      </p:sp>
      <p:cxnSp>
        <p:nvCxnSpPr>
          <p:cNvPr id="254984" name="Straight Connector 5"/>
          <p:cNvCxnSpPr>
            <a:cxnSpLocks noChangeShapeType="1"/>
          </p:cNvCxnSpPr>
          <p:nvPr/>
        </p:nvCxnSpPr>
        <p:spPr bwMode="auto">
          <a:xfrm>
            <a:off x="5715000" y="18288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 name="Straight Connector 3"/>
          <p:cNvCxnSpPr/>
          <p:nvPr/>
        </p:nvCxnSpPr>
        <p:spPr bwMode="auto">
          <a:xfrm>
            <a:off x="1" y="4267200"/>
            <a:ext cx="571499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 name="Rectangle 1"/>
          <p:cNvSpPr/>
          <p:nvPr/>
        </p:nvSpPr>
        <p:spPr>
          <a:xfrm>
            <a:off x="1" y="4267200"/>
            <a:ext cx="5715000" cy="133882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Mike Pence's message to Jerusalem rally, </a:t>
            </a: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3"/>
              </a:rPr>
              <a:t>https://www.youtube.com/watch?v=p9cRk10AZWg</a:t>
            </a:r>
            <a:endPar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Times New Roman" pitchFamily="18" charset="0"/>
                <a:ea typeface="+mn-ea"/>
                <a:cs typeface="Arial" charset="0"/>
              </a:rPr>
              <a:t>‘</a:t>
            </a: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Christian Zionism’ Grabs Spotlight As Mike Pence Addresses CUFI-</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itchFamily="18" charset="0"/>
                <a:ea typeface="+mn-ea"/>
                <a:cs typeface="Arial" charset="0"/>
              </a:rPr>
              <a:t>Forward, </a:t>
            </a:r>
            <a:r>
              <a:rPr kumimoji="0" lang="en-US" sz="1400" b="0" i="0" u="none" strike="noStrike" kern="1200" cap="none" spc="0" normalizeH="0" baseline="0" noProof="0" dirty="0">
                <a:ln>
                  <a:noFill/>
                </a:ln>
                <a:solidFill>
                  <a:srgbClr val="FFFF00"/>
                </a:solidFill>
                <a:effectLst/>
                <a:uLnTx/>
                <a:uFillTx/>
                <a:latin typeface="Times New Roman" pitchFamily="18" charset="0"/>
                <a:ea typeface="+mn-ea"/>
                <a:cs typeface="Arial" charset="0"/>
              </a:rPr>
              <a:t>7/18/2017, </a:t>
            </a:r>
            <a:r>
              <a:rPr kumimoji="0" lang="en-US" sz="500" b="1"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4"/>
              </a:rPr>
              <a:t>http://forward.com/news/377223/christian-zionism-grabs-spotlight-as-mike-pence-addresses-cufi/</a:t>
            </a:r>
            <a:r>
              <a:rPr kumimoji="0" lang="en-US" sz="500" b="1"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 b="1"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FF00"/>
                </a:solidFill>
                <a:effectLst/>
                <a:uLnTx/>
                <a:uFillTx/>
                <a:latin typeface="Times New Roman" pitchFamily="18" charset="0"/>
                <a:ea typeface="+mn-ea"/>
                <a:cs typeface="Arial" charset="0"/>
              </a:rPr>
              <a:t>Evangelicals Led Drive To Name Jerusalem As Capital, AIPAC Stayed On Sidelines... Vice President Mike Pence, has served as Christian Zionists’ main channel to the White House</a:t>
            </a:r>
            <a:r>
              <a:rPr kumimoji="0" lang="en-US" sz="10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000" b="0" i="0" u="none" strike="noStrike" kern="1200" cap="none" spc="0" normalizeH="0" baseline="0" noProof="0" dirty="0">
                <a:ln>
                  <a:noFill/>
                </a:ln>
                <a:solidFill>
                  <a:srgbClr val="FFFFFF"/>
                </a:solidFill>
                <a:effectLst/>
                <a:uLnTx/>
                <a:uFillTx/>
                <a:latin typeface="Times New Roman" pitchFamily="18" charset="0"/>
                <a:ea typeface="+mn-ea"/>
                <a:cs typeface="Arial" charset="0"/>
              </a:rPr>
              <a:t>Forward, 12/6/2017, </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5"/>
              </a:rPr>
              <a:t>https://forward.com/news/national/389233/evangelicals-led-drive-to-name-jerusalem-as-capital-aipac-stayed-on-sidelin/</a:t>
            </a:r>
            <a:r>
              <a:rPr kumimoji="0" lang="en-US" sz="5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sp>
        <p:nvSpPr>
          <p:cNvPr id="3" name="Rectangle 2"/>
          <p:cNvSpPr/>
          <p:nvPr/>
        </p:nvSpPr>
        <p:spPr>
          <a:xfrm>
            <a:off x="0" y="5534561"/>
            <a:ext cx="9144000" cy="126188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00"/>
                </a:solidFill>
                <a:effectLst/>
                <a:uLnTx/>
                <a:uFillTx/>
                <a:latin typeface="Times New Roman" pitchFamily="18" charset="0"/>
                <a:ea typeface="+mn-ea"/>
                <a:cs typeface="Arial" charset="0"/>
              </a:rPr>
              <a:t>This Jewish Group </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a:t>
            </a:r>
            <a:r>
              <a:rPr kumimoji="0" 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Israel365,</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6"/>
              </a:rPr>
              <a:t>https://www.israel365.com</a:t>
            </a: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6"/>
              </a:rPr>
              <a:t>/</a:t>
            </a: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300" b="1" i="0" u="none" strike="noStrike" kern="1200" cap="none" spc="0" normalizeH="0" baseline="0" noProof="0" dirty="0">
                <a:ln>
                  <a:noFill/>
                </a:ln>
                <a:solidFill>
                  <a:srgbClr val="FFFF00"/>
                </a:solidFill>
                <a:effectLst/>
                <a:uLnTx/>
                <a:uFillTx/>
                <a:latin typeface="Times New Roman" pitchFamily="18" charset="0"/>
                <a:ea typeface="+mn-ea"/>
                <a:cs typeface="Arial" charset="0"/>
              </a:rPr>
              <a:t>Uses ‘Biblical Prophecy’ To Grow Christian Support For Israel</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Forward, 9/8/2018, </a:t>
            </a:r>
            <a:r>
              <a:rPr kumimoji="0" lang="en-US" sz="8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7"/>
              </a:rPr>
              <a:t>https://forward.com/news/israel/403254/israeli-evangelical-news-website-mixes-current-events-with-biblical</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hlinkClick r:id="rId17"/>
              </a:rPr>
              <a:t>/</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500" b="0" i="0" u="none" strike="noStrike" kern="1200" cap="none" spc="0" normalizeH="0" baseline="0" noProof="0" dirty="0">
              <a:ln>
                <a:noFill/>
              </a:ln>
              <a:solidFill>
                <a:srgbClr val="FFFF00"/>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a:t>
            </a:r>
            <a:r>
              <a:rPr kumimoji="0" lang="en-US" sz="1300" b="1" i="0" u="none" strike="noStrike" kern="1200" cap="none" spc="0" normalizeH="0" baseline="0" noProof="0" dirty="0">
                <a:ln>
                  <a:noFill/>
                </a:ln>
                <a:solidFill>
                  <a:srgbClr val="FFFF00"/>
                </a:solidFill>
                <a:effectLst/>
                <a:uLnTx/>
                <a:uFillTx/>
                <a:latin typeface="Times New Roman" pitchFamily="18" charset="0"/>
                <a:ea typeface="+mn-ea"/>
                <a:cs typeface="Arial" charset="0"/>
              </a:rPr>
              <a:t>US Vice President Michael] Pence will be the first sitting vice president or president to speak to the Christian Zionist organization in its 11-year history</a:t>
            </a:r>
            <a:r>
              <a:rPr kumimoji="0" lang="en-US" sz="1300" b="0" i="0" u="none" strike="noStrike" kern="1200" cap="none" spc="0" normalizeH="0" baseline="0" noProof="0" dirty="0">
                <a:ln>
                  <a:noFill/>
                </a:ln>
                <a:solidFill>
                  <a:srgbClr val="FFFF00"/>
                </a:solidFill>
                <a:effectLst/>
                <a:uLnTx/>
                <a:uFillTx/>
                <a:latin typeface="Times New Roman" pitchFamily="18" charset="0"/>
                <a:ea typeface="+mn-ea"/>
                <a:cs typeface="Arial" charset="0"/>
              </a:rPr>
              <a:t>, </a:t>
            </a:r>
            <a:r>
              <a:rPr kumimoji="0" lang="en-US" sz="1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The Washington Post, 7/17/2017,</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8"/>
              </a:rPr>
              <a:t>https://www.washingtonpost.com/news/made-by-history/wp/2017/07/17/what-you-need-to-know-about-mike-pences-speech-to-christians-united-for-israel/?utm_term=.cb4e4e2efa51</a:t>
            </a:r>
            <a:r>
              <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srgbClr val="FFFFFF"/>
              </a:solidFill>
              <a:effectLst/>
              <a:uLnTx/>
              <a:uFillTx/>
              <a:latin typeface="Times New Roman" pitchFamily="18"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Times New Roman" pitchFamily="18" charset="0"/>
                <a:ea typeface="+mn-ea"/>
                <a:cs typeface="Arial" charset="0"/>
              </a:rPr>
              <a:t>The Scofield Bible—The Book That Made Zionists of America’s Evangelical Christians,</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r>
              <a:rPr kumimoji="0" 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hlinkClick r:id="rId19"/>
              </a:rPr>
              <a:t>https://www.wrmea.org/2015-october/the-scofield-bible-the-book-that-made-zionists-of-americas-evangelical-christians.html</a:t>
            </a:r>
            <a:r>
              <a:rPr kumimoji="0" lang="en-US" sz="300" b="0" i="0" u="none" strike="noStrike" kern="1200" cap="none" spc="0" normalizeH="0" baseline="0" noProof="0" dirty="0">
                <a:ln>
                  <a:noFill/>
                </a:ln>
                <a:solidFill>
                  <a:srgbClr val="FFFFFF"/>
                </a:solidFill>
                <a:effectLst/>
                <a:uLnTx/>
                <a:uFillTx/>
                <a:latin typeface="Times New Roman" pitchFamily="18" charset="0"/>
                <a:ea typeface="+mn-ea"/>
                <a:cs typeface="Arial" charset="0"/>
              </a:rPr>
              <a:t> </a:t>
            </a:r>
          </a:p>
        </p:txBody>
      </p:sp>
      <p:cxnSp>
        <p:nvCxnSpPr>
          <p:cNvPr id="7" name="Straight Connector 6"/>
          <p:cNvCxnSpPr/>
          <p:nvPr/>
        </p:nvCxnSpPr>
        <p:spPr bwMode="auto">
          <a:xfrm>
            <a:off x="0" y="5562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0" y="6019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0" y="6477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5715000" y="3276600"/>
            <a:ext cx="3505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5715000" y="2895600"/>
            <a:ext cx="3429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0" y="5105400"/>
            <a:ext cx="5715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4419600" y="1219200"/>
            <a:ext cx="4724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4419600" y="1524000"/>
            <a:ext cx="4800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5715000" y="2438400"/>
            <a:ext cx="3429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flipV="1">
            <a:off x="5715000" y="4190999"/>
            <a:ext cx="3429000" cy="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a:off x="5715000" y="3733800"/>
            <a:ext cx="34290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5715000" y="5181600"/>
            <a:ext cx="3429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0" y="4572000"/>
            <a:ext cx="5715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5715000" y="4876800"/>
            <a:ext cx="3429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661464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itle 1"/>
          <p:cNvSpPr>
            <a:spLocks noGrp="1"/>
          </p:cNvSpPr>
          <p:nvPr>
            <p:ph type="title"/>
          </p:nvPr>
        </p:nvSpPr>
        <p:spPr>
          <a:xfrm>
            <a:off x="0" y="0"/>
            <a:ext cx="9144000" cy="1143000"/>
          </a:xfrm>
        </p:spPr>
        <p:txBody>
          <a:bodyPr/>
          <a:lstStyle/>
          <a:p>
            <a:r>
              <a:rPr lang="en-US" altLang="en-US" b="1" dirty="0"/>
              <a:t>The Evangelical-Jewish Alliance</a:t>
            </a:r>
            <a:br>
              <a:rPr lang="en-US" altLang="en-US" b="1" dirty="0"/>
            </a:br>
            <a:r>
              <a:rPr lang="en-US" altLang="en-US" sz="100" dirty="0"/>
              <a:t>Donald Wagner</a:t>
            </a:r>
            <a:r>
              <a:rPr lang="en-US" altLang="en-US" sz="100" i="1" dirty="0"/>
              <a:t> </a:t>
            </a:r>
            <a:r>
              <a:rPr lang="en-US" altLang="en-US" sz="3600" i="1" dirty="0"/>
              <a:t>The Christian Century,</a:t>
            </a:r>
            <a:r>
              <a:rPr lang="en-US" altLang="en-US" sz="3600" dirty="0"/>
              <a:t> June 28, 2003</a:t>
            </a:r>
            <a:r>
              <a:rPr lang="en-US" altLang="en-US" sz="300" dirty="0"/>
              <a:t>, </a:t>
            </a:r>
            <a:r>
              <a:rPr lang="en-US" altLang="en-US" sz="300" dirty="0">
                <a:hlinkClick r:id="rId2"/>
              </a:rPr>
              <a:t>http://www.religion-online.org/article/the-evangelical-jewish-alliance/</a:t>
            </a:r>
            <a:r>
              <a:rPr lang="en-US" altLang="en-US" sz="300" dirty="0"/>
              <a:t>  </a:t>
            </a:r>
          </a:p>
        </p:txBody>
      </p:sp>
      <p:sp>
        <p:nvSpPr>
          <p:cNvPr id="254979" name="Content Placeholder 2"/>
          <p:cNvSpPr>
            <a:spLocks noGrp="1"/>
          </p:cNvSpPr>
          <p:nvPr>
            <p:ph idx="1"/>
          </p:nvPr>
        </p:nvSpPr>
        <p:spPr>
          <a:xfrm>
            <a:off x="0" y="1219200"/>
            <a:ext cx="9144000" cy="5638800"/>
          </a:xfrm>
        </p:spPr>
        <p:txBody>
          <a:bodyPr/>
          <a:lstStyle/>
          <a:p>
            <a:pPr marL="0" indent="0">
              <a:buNone/>
            </a:pPr>
            <a:r>
              <a:rPr lang="en-US" altLang="en-US" sz="1400" dirty="0"/>
              <a:t>“Christian Zionism grows out of a particular theological system called premillennial dispensationalism, which originated in early 19th-century England. The preaching and writings of a renegade Irish clergyman, John Nelson Darby, and a Scottish evangelist, Edward Irving, emphasized the literal and future fulfillment of such teachings as the Rapture, the rise of the Antichrist, the Battle of Armageddon, and the central role that a revived state of Israel would play during the end days. Darby and Irving argued that portions of the books of Daniel, Ezekiel, Zechariah and Revelation predict when Jesus will return and how the final battle of history will take place.</a:t>
            </a:r>
          </a:p>
          <a:p>
            <a:pPr marL="0" indent="0">
              <a:buNone/>
            </a:pPr>
            <a:endParaRPr lang="en-US" altLang="en-US" sz="800" dirty="0"/>
          </a:p>
          <a:p>
            <a:pPr marL="0" indent="0">
              <a:buNone/>
            </a:pPr>
            <a:r>
              <a:rPr lang="en-US" altLang="en-US" sz="1400" dirty="0"/>
              <a:t>Darby brought these doctrines to the U.S. during eight missionary journeys. They captured the hearts and minds of those who attended Bible and prophecy conferences in the years after the Civil War. Darby’s teachings were featured in the sermons of some of the great preachers of the 1880-1920 period: the evangelists Dwight L. Moody and Billy Sunday; major Presbyterian preachers such as James Brooks; Philadelphia radio preacher Harry B. Ironsides; and Cyrus I. Scofield.</a:t>
            </a:r>
            <a:r>
              <a:rPr lang="en-US" altLang="en-US" sz="1400" dirty="0">
                <a:solidFill>
                  <a:schemeClr val="tx2"/>
                </a:solidFill>
              </a:rPr>
              <a:t> Scofield applied Darby’s eschatology to his version of the scriptures and provided an outline of premillennial dispensationalist notations on the text. The Scofield Bible (1909) gave dispensationalist teachings much of their prominence and popularity</a:t>
            </a:r>
            <a:r>
              <a:rPr lang="en-US" altLang="en-US" sz="1400" dirty="0"/>
              <a:t>. It became the Bible version used by most evangelical and fundamentalist Christians for the next 60 years.”</a:t>
            </a:r>
          </a:p>
          <a:p>
            <a:pPr marL="0" indent="0">
              <a:buNone/>
            </a:pPr>
            <a:r>
              <a:rPr lang="en-US" altLang="en-US" sz="2000" b="1" dirty="0">
                <a:solidFill>
                  <a:schemeClr val="tx2"/>
                </a:solidFill>
              </a:rPr>
              <a:t>Evangelical Lutheran Church Votes to Divest from Israeli Occupation</a:t>
            </a:r>
          </a:p>
          <a:p>
            <a:pPr marL="0" indent="0">
              <a:buNone/>
            </a:pPr>
            <a:r>
              <a:rPr lang="en-US" altLang="en-US" sz="1400" dirty="0"/>
              <a:t>On Friday, the Evangelical Lutheran Church in America (ELCA) voted overwhelmingly — by an estimated 90% — to create an investment screen that would identify and remove the Church’s investments in corporations profiting from Israel’s violations of Palestinian rights, and other human rights abuses around the world.</a:t>
            </a:r>
          </a:p>
          <a:p>
            <a:pPr marL="0" indent="0">
              <a:buNone/>
            </a:pPr>
            <a:r>
              <a:rPr lang="en-US" altLang="en-US" sz="1400" dirty="0"/>
              <a:t>The new screen has a broad reach, ensuring that the Church would avoid investments in corporations currently complicit in human rights violations as part of the Israeli occupation, as well as any future corporations that become complicit.</a:t>
            </a:r>
          </a:p>
          <a:p>
            <a:pPr marL="0" indent="0">
              <a:buNone/>
            </a:pPr>
            <a:r>
              <a:rPr lang="en-US" altLang="en-US" sz="1400" dirty="0"/>
              <a:t>In addition, the ELCA voted by a margin of 82% — 751 to 162 — calling for an end to unconditional U.S. aid to Israel. </a:t>
            </a:r>
          </a:p>
          <a:p>
            <a:pPr marL="0" indent="0">
              <a:buNone/>
            </a:pPr>
            <a:r>
              <a:rPr lang="en-US" altLang="en-US" sz="1400" dirty="0">
                <a:solidFill>
                  <a:schemeClr val="tx2"/>
                </a:solidFill>
              </a:rPr>
              <a:t>IMEMC News, 8/15/2016, </a:t>
            </a:r>
            <a:r>
              <a:rPr lang="en-US" altLang="en-US" sz="1400" dirty="0">
                <a:solidFill>
                  <a:schemeClr val="tx2"/>
                </a:solidFill>
                <a:hlinkClick r:id="rId3"/>
              </a:rPr>
              <a:t>http://imemc.org/article/evangelical-lutheran-church-votes-to-divest-from-israeli-occupation/</a:t>
            </a:r>
            <a:r>
              <a:rPr lang="en-US" altLang="en-US" sz="1400" dirty="0">
                <a:solidFill>
                  <a:schemeClr val="tx2"/>
                </a:solidFill>
              </a:rPr>
              <a:t> </a:t>
            </a:r>
          </a:p>
          <a:p>
            <a:pPr marL="0" indent="0">
              <a:buNone/>
            </a:pPr>
            <a:r>
              <a:rPr lang="en-US" altLang="en-US" sz="1800" b="1" dirty="0">
                <a:solidFill>
                  <a:schemeClr val="tx2"/>
                </a:solidFill>
              </a:rPr>
              <a:t>The Scofield Bible—The Book That Made Zionists of America’s Evangelical Christians, </a:t>
            </a:r>
            <a:endParaRPr lang="en-US" altLang="en-US" sz="800" b="1" dirty="0">
              <a:solidFill>
                <a:schemeClr val="tx2"/>
              </a:solidFill>
            </a:endParaRPr>
          </a:p>
          <a:p>
            <a:pPr marL="0" indent="0">
              <a:buNone/>
            </a:pPr>
            <a:r>
              <a:rPr lang="en-US" altLang="en-US" sz="800" dirty="0">
                <a:solidFill>
                  <a:schemeClr val="tx2"/>
                </a:solidFill>
                <a:hlinkClick r:id="rId4"/>
              </a:rPr>
              <a:t>https://www.wrmea.org/015-october/the-scofield-bible-the-book-that-made-zionists-of-americas-evangelical-christians.html</a:t>
            </a:r>
            <a:r>
              <a:rPr lang="en-US" altLang="en-US" sz="800" dirty="0">
                <a:solidFill>
                  <a:schemeClr val="tx2"/>
                </a:solidFill>
              </a:rPr>
              <a:t> </a:t>
            </a:r>
          </a:p>
        </p:txBody>
      </p:sp>
      <p:cxnSp>
        <p:nvCxnSpPr>
          <p:cNvPr id="3" name="Straight Connector 2"/>
          <p:cNvCxnSpPr/>
          <p:nvPr/>
        </p:nvCxnSpPr>
        <p:spPr bwMode="auto">
          <a:xfrm>
            <a:off x="0" y="42672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62484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Title 1"/>
          <p:cNvSpPr>
            <a:spLocks noGrp="1"/>
          </p:cNvSpPr>
          <p:nvPr>
            <p:ph type="title"/>
          </p:nvPr>
        </p:nvSpPr>
        <p:spPr>
          <a:xfrm>
            <a:off x="-6927" y="0"/>
            <a:ext cx="2902527" cy="6858000"/>
          </a:xfrm>
        </p:spPr>
        <p:txBody>
          <a:bodyPr/>
          <a:lstStyle/>
          <a:p>
            <a:r>
              <a:rPr lang="en-US" altLang="en-US" sz="2800" b="1" dirty="0"/>
              <a:t>Chicago ZOA* Chapter Honors Televangelist Robertson</a:t>
            </a:r>
            <a:r>
              <a:rPr lang="en-US" altLang="en-US" sz="1800" b="1" dirty="0"/>
              <a:t>, </a:t>
            </a:r>
            <a:br>
              <a:rPr lang="en-US" altLang="en-US" sz="1800" b="1" dirty="0"/>
            </a:br>
            <a:r>
              <a:rPr lang="en-US" altLang="en-US" sz="1800" dirty="0"/>
              <a:t>Forward, 7/12/2002. New York, N.Y.: . Vol. CVI, </a:t>
            </a:r>
            <a:r>
              <a:rPr lang="en-US" altLang="en-US" sz="1800" dirty="0" err="1"/>
              <a:t>Iss</a:t>
            </a:r>
            <a:r>
              <a:rPr lang="en-US" altLang="en-US" sz="1800" dirty="0"/>
              <a:t>. 31,401; pg. 4</a:t>
            </a:r>
            <a:br>
              <a:rPr lang="en-US" altLang="en-US" sz="1800" dirty="0"/>
            </a:br>
            <a:r>
              <a:rPr lang="en-US" altLang="en-US" sz="1800" dirty="0"/>
              <a:t>“The Chicago chapter of the ZOA selected Robertson for its </a:t>
            </a:r>
            <a:r>
              <a:rPr lang="en-US" altLang="en-US" sz="1800" b="1" dirty="0"/>
              <a:t>State</a:t>
            </a:r>
            <a:r>
              <a:rPr lang="en-US" altLang="en-US" sz="1800" dirty="0"/>
              <a:t> of </a:t>
            </a:r>
            <a:r>
              <a:rPr lang="en-US" altLang="en-US" sz="1800" b="1" dirty="0"/>
              <a:t>Israel Friendship Award</a:t>
            </a:r>
            <a:r>
              <a:rPr lang="en-US" altLang="en-US" sz="1800" dirty="0"/>
              <a:t> because of the decidedly pro-</a:t>
            </a:r>
            <a:r>
              <a:rPr lang="en-US" altLang="en-US" sz="1800" b="1" dirty="0"/>
              <a:t>Israel</a:t>
            </a:r>
            <a:r>
              <a:rPr lang="en-US" altLang="en-US" sz="1800" dirty="0"/>
              <a:t> slant of his Christian Broadcasting Network and his television show, "The 700 Club," as well as Robertson's personal support for </a:t>
            </a:r>
            <a:r>
              <a:rPr lang="en-US" altLang="en-US" sz="1800" b="1" dirty="0"/>
              <a:t>Israel</a:t>
            </a:r>
            <a:r>
              <a:rPr lang="en-US" altLang="en-US" sz="1800" dirty="0"/>
              <a:t> at a time when the Jewish </a:t>
            </a:r>
            <a:r>
              <a:rPr lang="en-US" altLang="en-US" sz="1800" b="1" dirty="0"/>
              <a:t>state</a:t>
            </a:r>
            <a:r>
              <a:rPr lang="en-US" altLang="en-US" sz="1800" dirty="0"/>
              <a:t> has been isolated in world opinion.”</a:t>
            </a:r>
            <a:br>
              <a:rPr lang="en-US" altLang="en-US" sz="1800" dirty="0"/>
            </a:br>
            <a:r>
              <a:rPr lang="en-US" altLang="en-US" sz="1800" dirty="0"/>
              <a:t>*ZOA stands for </a:t>
            </a:r>
            <a:r>
              <a:rPr lang="en-US" altLang="en-US" sz="1800" i="1" dirty="0"/>
              <a:t>The Zionist Organization of America</a:t>
            </a:r>
            <a:br>
              <a:rPr lang="en-US" altLang="en-US" sz="1800" i="1" dirty="0"/>
            </a:br>
            <a:endParaRPr lang="en-US" altLang="en-US" sz="1800" dirty="0"/>
          </a:p>
        </p:txBody>
      </p:sp>
      <p:sp>
        <p:nvSpPr>
          <p:cNvPr id="256004" name="TextBox 3"/>
          <p:cNvSpPr txBox="1">
            <a:spLocks noChangeArrowheads="1"/>
          </p:cNvSpPr>
          <p:nvPr/>
        </p:nvSpPr>
        <p:spPr bwMode="auto">
          <a:xfrm>
            <a:off x="2819400" y="1"/>
            <a:ext cx="6324600" cy="6848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6000" b="1" dirty="0">
                <a:solidFill>
                  <a:schemeClr val="tx2"/>
                </a:solidFill>
              </a:rPr>
              <a:t>The Scofield Bible</a:t>
            </a:r>
          </a:p>
          <a:p>
            <a:pPr eaLnBrk="1" hangingPunct="1">
              <a:spcBef>
                <a:spcPct val="0"/>
              </a:spcBef>
              <a:buFontTx/>
              <a:buNone/>
            </a:pPr>
            <a:r>
              <a:rPr lang="en-US" altLang="en-US" b="1" dirty="0">
                <a:solidFill>
                  <a:schemeClr val="tx2"/>
                </a:solidFill>
              </a:rPr>
              <a:t>The Book That Made Zionists of America’s Evangelical Christians</a:t>
            </a:r>
          </a:p>
          <a:p>
            <a:pPr eaLnBrk="1" hangingPunct="1">
              <a:spcBef>
                <a:spcPct val="0"/>
              </a:spcBef>
              <a:buFontTx/>
              <a:buNone/>
            </a:pPr>
            <a:r>
              <a:rPr lang="en-US" altLang="en-US" sz="1600" dirty="0"/>
              <a:t>Washington Report on Middle East Affairs, October 2015, pp. 45-46, </a:t>
            </a:r>
            <a:r>
              <a:rPr lang="en-US" altLang="en-US" sz="800" dirty="0">
                <a:hlinkClick r:id="rId2"/>
              </a:rPr>
              <a:t>https://www.wrmea.org/015-october/the-scofield-bible-the-book-that-made-zionists-of-americas-evangelical-christians.html</a:t>
            </a:r>
            <a:r>
              <a:rPr lang="en-US" altLang="en-US" sz="800" dirty="0"/>
              <a:t> </a:t>
            </a:r>
          </a:p>
          <a:p>
            <a:pPr eaLnBrk="1" hangingPunct="1">
              <a:spcBef>
                <a:spcPct val="0"/>
              </a:spcBef>
              <a:buFontTx/>
              <a:buNone/>
            </a:pPr>
            <a:endParaRPr lang="en-US" altLang="en-US" sz="800" dirty="0"/>
          </a:p>
          <a:p>
            <a:pPr eaLnBrk="1" hangingPunct="1">
              <a:spcBef>
                <a:spcPct val="0"/>
              </a:spcBef>
              <a:buFontTx/>
              <a:buNone/>
            </a:pPr>
            <a:r>
              <a:rPr lang="en-US" altLang="en-US" sz="1800" dirty="0">
                <a:solidFill>
                  <a:schemeClr val="tx2"/>
                </a:solidFill>
              </a:rPr>
              <a:t>US President George W Bush attempted to sell the invasion of Iraq to French President Jacques Chirac using biblical prophecy</a:t>
            </a:r>
            <a:r>
              <a:rPr lang="en-US" altLang="en-US" sz="1800" dirty="0"/>
              <a:t>. The Guardian, 8/10/2009, </a:t>
            </a:r>
            <a:r>
              <a:rPr lang="en-US" altLang="en-US" sz="500" dirty="0">
                <a:hlinkClick r:id="rId3"/>
              </a:rPr>
              <a:t>https://www.theguardian.com/commentisfree/andrewbrown/2009/aug/10/religion-george-bush</a:t>
            </a:r>
            <a:r>
              <a:rPr lang="en-US" altLang="en-US" sz="500" dirty="0"/>
              <a:t> </a:t>
            </a:r>
          </a:p>
          <a:p>
            <a:pPr eaLnBrk="1" hangingPunct="1">
              <a:spcBef>
                <a:spcPct val="0"/>
              </a:spcBef>
              <a:buFontTx/>
              <a:buNone/>
            </a:pPr>
            <a:endParaRPr lang="en-US" altLang="en-US" sz="500" dirty="0"/>
          </a:p>
          <a:p>
            <a:pPr eaLnBrk="1" hangingPunct="1">
              <a:spcBef>
                <a:spcPct val="0"/>
              </a:spcBef>
              <a:buFontTx/>
              <a:buNone/>
            </a:pPr>
            <a:r>
              <a:rPr lang="en-US" altLang="en-US" sz="1800" dirty="0">
                <a:solidFill>
                  <a:schemeClr val="tx2"/>
                </a:solidFill>
              </a:rPr>
              <a:t>John 1:17 "For the law was given by Moses, but grace and truth came by Jesus Christ." </a:t>
            </a:r>
          </a:p>
          <a:p>
            <a:pPr eaLnBrk="1" hangingPunct="1">
              <a:spcBef>
                <a:spcPct val="0"/>
              </a:spcBef>
              <a:buFontTx/>
              <a:buNone/>
            </a:pPr>
            <a:r>
              <a:rPr lang="en-US" altLang="en-US" sz="1000" b="1" dirty="0"/>
              <a:t>Scofield Reference Notes: </a:t>
            </a:r>
            <a:r>
              <a:rPr lang="en-US" altLang="en-US" sz="1000" dirty="0"/>
              <a:t>[Grace as a dispensation or exemption from the law and works]: "Law is connected with Moses and works; grace with Christ and faith ; John 1:17 ; Romans 10:4-10 . Law blesses the good; grace saves the bad; Exodus 19:5 ; Ephesians 2:1-9 . Law demands that blessings be earned; grace is a free gift ; Deuteronomy 28:1-6 ; Ephesians 2:8 ; Romans 4:4 Romans 4:5 </a:t>
            </a:r>
            <a:r>
              <a:rPr lang="en-US" altLang="en-US" sz="800" dirty="0"/>
              <a:t>." </a:t>
            </a:r>
            <a:r>
              <a:rPr lang="en-US" altLang="en-US" sz="800" dirty="0">
                <a:hlinkClick r:id="rId4"/>
              </a:rPr>
              <a:t>https://www.biblestudytools.com/commentaries/scofield-reference-notes/john/john-1.html</a:t>
            </a:r>
            <a:r>
              <a:rPr lang="en-US" altLang="en-US" sz="800" dirty="0"/>
              <a:t> </a:t>
            </a:r>
            <a:r>
              <a:rPr lang="en-US" altLang="en-US" sz="1000" dirty="0"/>
              <a:t>, </a:t>
            </a:r>
          </a:p>
          <a:p>
            <a:pPr eaLnBrk="1" hangingPunct="1">
              <a:spcBef>
                <a:spcPct val="0"/>
              </a:spcBef>
              <a:buFontTx/>
              <a:buNone/>
            </a:pPr>
            <a:r>
              <a:rPr lang="en-US" altLang="en-US" sz="1000" dirty="0"/>
              <a:t>Scofield Reference Notes (1917 Edition), </a:t>
            </a:r>
            <a:r>
              <a:rPr lang="en-US" altLang="en-US" sz="800" dirty="0">
                <a:hlinkClick r:id="rId5"/>
              </a:rPr>
              <a:t>https://www.biblestudytools.com/commentaries/scofield-reference-notes/</a:t>
            </a:r>
            <a:r>
              <a:rPr lang="en-US" altLang="en-US" sz="800" dirty="0"/>
              <a:t> </a:t>
            </a:r>
          </a:p>
          <a:p>
            <a:pPr eaLnBrk="1" hangingPunct="1">
              <a:spcBef>
                <a:spcPct val="0"/>
              </a:spcBef>
              <a:buFontTx/>
              <a:buNone/>
            </a:pPr>
            <a:endParaRPr lang="en-US" altLang="en-US" sz="800" dirty="0"/>
          </a:p>
          <a:p>
            <a:pPr eaLnBrk="1" hangingPunct="1">
              <a:spcBef>
                <a:spcPct val="0"/>
              </a:spcBef>
              <a:buFontTx/>
              <a:buNone/>
            </a:pPr>
            <a:r>
              <a:rPr lang="en-US" altLang="en-US" sz="1600" dirty="0">
                <a:solidFill>
                  <a:schemeClr val="tx2"/>
                </a:solidFill>
              </a:rPr>
              <a:t>Ezekiel 38:2  "Son of man, set thy face against Gog, the land of Magog, the chief prince of </a:t>
            </a:r>
            <a:r>
              <a:rPr lang="en-US" altLang="en-US" sz="1600" dirty="0" err="1">
                <a:solidFill>
                  <a:schemeClr val="tx2"/>
                </a:solidFill>
              </a:rPr>
              <a:t>Meshech</a:t>
            </a:r>
            <a:r>
              <a:rPr lang="en-US" altLang="en-US" sz="1600" dirty="0">
                <a:solidFill>
                  <a:schemeClr val="tx2"/>
                </a:solidFill>
              </a:rPr>
              <a:t> and Tubal, and prophesy against him, Gog."  </a:t>
            </a:r>
          </a:p>
          <a:p>
            <a:pPr eaLnBrk="1" hangingPunct="1">
              <a:spcBef>
                <a:spcPct val="0"/>
              </a:spcBef>
              <a:buFontTx/>
              <a:buNone/>
            </a:pPr>
            <a:r>
              <a:rPr lang="en-US" altLang="en-US" sz="1000" b="1" dirty="0"/>
              <a:t>Scofield Reference Notes</a:t>
            </a:r>
            <a:r>
              <a:rPr lang="en-US" altLang="en-US" sz="1000" dirty="0"/>
              <a:t>: "That the primary reference is to the northern (</a:t>
            </a:r>
            <a:r>
              <a:rPr lang="en-US" altLang="en-US" sz="1000" b="1" dirty="0">
                <a:solidFill>
                  <a:schemeClr val="tx2"/>
                </a:solidFill>
              </a:rPr>
              <a:t>European</a:t>
            </a:r>
            <a:r>
              <a:rPr lang="en-US" altLang="en-US" sz="1000" dirty="0"/>
              <a:t>) powers, headed up by </a:t>
            </a:r>
            <a:r>
              <a:rPr lang="en-US" altLang="en-US" sz="1000" b="1" dirty="0">
                <a:solidFill>
                  <a:schemeClr val="tx2"/>
                </a:solidFill>
              </a:rPr>
              <a:t>Russia</a:t>
            </a:r>
            <a:r>
              <a:rPr lang="en-US" altLang="en-US" sz="1000" dirty="0"/>
              <a:t>, all agree. The whole passage should be read in connection with Zechariah 12:1-4 ; 14:1-9 ; Matthew 24:14-30 ; Revelation 14:14-20 ; 19:17-21, "</a:t>
            </a:r>
            <a:r>
              <a:rPr lang="en-US" altLang="en-US" sz="1000" dirty="0" err="1"/>
              <a:t>gog</a:t>
            </a:r>
            <a:r>
              <a:rPr lang="en-US" altLang="en-US" sz="1000" dirty="0"/>
              <a:t>" is the prince, "Magog," his land. The reference to </a:t>
            </a:r>
            <a:r>
              <a:rPr lang="en-US" altLang="en-US" sz="1000" dirty="0" err="1"/>
              <a:t>Meshech</a:t>
            </a:r>
            <a:r>
              <a:rPr lang="en-US" altLang="en-US" sz="1000" dirty="0"/>
              <a:t> and Tubal (</a:t>
            </a:r>
            <a:r>
              <a:rPr lang="en-US" altLang="en-US" sz="1000" dirty="0">
                <a:solidFill>
                  <a:schemeClr val="tx2"/>
                </a:solidFill>
              </a:rPr>
              <a:t>Moscow </a:t>
            </a:r>
            <a:r>
              <a:rPr lang="en-US" altLang="en-US" sz="1000" dirty="0"/>
              <a:t>and </a:t>
            </a:r>
            <a:r>
              <a:rPr lang="en-US" altLang="en-US" sz="1000" dirty="0" err="1"/>
              <a:t>Tobolsk</a:t>
            </a:r>
            <a:r>
              <a:rPr lang="en-US" altLang="en-US" sz="1000" dirty="0"/>
              <a:t>) is a clear mark of identification. </a:t>
            </a:r>
            <a:r>
              <a:rPr lang="en-US" altLang="en-US" sz="1000" dirty="0">
                <a:solidFill>
                  <a:schemeClr val="tx2"/>
                </a:solidFill>
              </a:rPr>
              <a:t>Russia</a:t>
            </a:r>
            <a:r>
              <a:rPr lang="en-US" altLang="en-US" sz="1000" dirty="0"/>
              <a:t> and the northern powers have been the latest persecutors of dispersed </a:t>
            </a:r>
            <a:r>
              <a:rPr lang="en-US" altLang="en-US" sz="1000" dirty="0">
                <a:solidFill>
                  <a:schemeClr val="tx2"/>
                </a:solidFill>
              </a:rPr>
              <a:t>Israel</a:t>
            </a:r>
            <a:r>
              <a:rPr lang="en-US" altLang="en-US" sz="1000" dirty="0"/>
              <a:t>, and it is congruous both with divine justice and with the covenants (e.g. (See Scofield "Genesis 15:18") See Scofield " Deuteronomy 30:3 " that destruction should fall at the climax of the last mad attempt to exterminate the remnant of Israel in </a:t>
            </a:r>
            <a:r>
              <a:rPr lang="en-US" altLang="en-US" sz="1000" dirty="0">
                <a:solidFill>
                  <a:schemeClr val="tx2"/>
                </a:solidFill>
              </a:rPr>
              <a:t>Jerusalem</a:t>
            </a:r>
            <a:r>
              <a:rPr lang="en-US" altLang="en-US" sz="1000" dirty="0"/>
              <a:t>. The whole prophecy belongs to the yet future "day of Jehovah" ; Isaiah 2:10-22 ; Revelation 19:11-21 and to the battle of </a:t>
            </a:r>
            <a:r>
              <a:rPr lang="en-US" altLang="en-US" sz="1000" dirty="0">
                <a:solidFill>
                  <a:schemeClr val="tx2"/>
                </a:solidFill>
              </a:rPr>
              <a:t>Armageddon</a:t>
            </a:r>
            <a:r>
              <a:rPr lang="en-US" altLang="en-US" sz="1000" dirty="0"/>
              <a:t> Revelation 16:14 See Scofield " Revelation 19:19 " but includes also the final revolt of the nations at the close of the kingdom-age. Revelation 20:7-9.” </a:t>
            </a:r>
            <a:r>
              <a:rPr lang="en-US" altLang="en-US" sz="800" dirty="0">
                <a:hlinkClick r:id="rId6"/>
              </a:rPr>
              <a:t>“https://www.biblestudytools.com/commentaries/scofield-reference-notes/ezekiel/ezekiel-38.html</a:t>
            </a:r>
            <a:r>
              <a:rPr lang="en-US" altLang="en-US" sz="800" dirty="0"/>
              <a:t>     </a:t>
            </a:r>
          </a:p>
        </p:txBody>
      </p:sp>
      <p:cxnSp>
        <p:nvCxnSpPr>
          <p:cNvPr id="256005" name="Straight Connector 5"/>
          <p:cNvCxnSpPr>
            <a:cxnSpLocks noChangeShapeType="1"/>
          </p:cNvCxnSpPr>
          <p:nvPr/>
        </p:nvCxnSpPr>
        <p:spPr bwMode="auto">
          <a:xfrm rot="5400000">
            <a:off x="-609600" y="3429000"/>
            <a:ext cx="6858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 name="Straight Connector 2"/>
          <p:cNvCxnSpPr/>
          <p:nvPr/>
        </p:nvCxnSpPr>
        <p:spPr bwMode="auto">
          <a:xfrm>
            <a:off x="2819400" y="2362200"/>
            <a:ext cx="6324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2819400" y="3276600"/>
            <a:ext cx="63246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819400" y="4724400"/>
            <a:ext cx="6400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itle 1"/>
          <p:cNvSpPr>
            <a:spLocks noGrp="1"/>
          </p:cNvSpPr>
          <p:nvPr>
            <p:ph type="title"/>
          </p:nvPr>
        </p:nvSpPr>
        <p:spPr>
          <a:xfrm>
            <a:off x="0" y="0"/>
            <a:ext cx="9144000" cy="1219200"/>
          </a:xfrm>
        </p:spPr>
        <p:txBody>
          <a:bodyPr/>
          <a:lstStyle/>
          <a:p>
            <a:r>
              <a:rPr lang="en-US" altLang="en-US" b="1" dirty="0"/>
              <a:t>J Street is the political home for pro-Israel, pro-peace Americans</a:t>
            </a:r>
          </a:p>
        </p:txBody>
      </p:sp>
      <p:sp>
        <p:nvSpPr>
          <p:cNvPr id="257027" name="Content Placeholder 2"/>
          <p:cNvSpPr>
            <a:spLocks noGrp="1"/>
          </p:cNvSpPr>
          <p:nvPr>
            <p:ph idx="1"/>
          </p:nvPr>
        </p:nvSpPr>
        <p:spPr>
          <a:xfrm>
            <a:off x="0" y="1295400"/>
            <a:ext cx="9144000" cy="5562600"/>
          </a:xfrm>
        </p:spPr>
        <p:txBody>
          <a:bodyPr/>
          <a:lstStyle/>
          <a:p>
            <a:pPr>
              <a:buFontTx/>
              <a:buNone/>
            </a:pPr>
            <a:r>
              <a:rPr lang="en-US" altLang="en-US" sz="1400" b="1" dirty="0"/>
              <a:t>“The J Street family consists of three legally independent organizations:</a:t>
            </a:r>
          </a:p>
          <a:p>
            <a:r>
              <a:rPr lang="en-US" altLang="en-US" sz="1400" b="1" dirty="0">
                <a:solidFill>
                  <a:schemeClr val="tx2"/>
                </a:solidFill>
              </a:rPr>
              <a:t>J Street is itself a 501(c)(4) non-profit corporation</a:t>
            </a:r>
            <a:r>
              <a:rPr lang="en-US" altLang="en-US" sz="1400" dirty="0"/>
              <a:t>, and a registered lobbying organization, which uses online organizing, advocacy, and education to achieve its goals on Capitol Hill and with the Executive Branch.</a:t>
            </a:r>
          </a:p>
          <a:p>
            <a:r>
              <a:rPr lang="en-US" altLang="en-US" sz="1400" b="1" dirty="0" err="1">
                <a:solidFill>
                  <a:schemeClr val="tx2"/>
                </a:solidFill>
              </a:rPr>
              <a:t>JStreetPAC</a:t>
            </a:r>
            <a:r>
              <a:rPr lang="en-US" altLang="en-US" sz="1400" b="1" dirty="0">
                <a:solidFill>
                  <a:schemeClr val="tx2"/>
                </a:solidFill>
              </a:rPr>
              <a:t> is a legally independent political action committee </a:t>
            </a:r>
            <a:r>
              <a:rPr lang="en-US" altLang="en-US" sz="1400" dirty="0"/>
              <a:t>and is the first PAC specifically established to endorse and raise money for candidates for federal office who support active American leadership to bring peace and security to Israel and the Middle East. In its first year, </a:t>
            </a:r>
            <a:r>
              <a:rPr lang="en-US" altLang="en-US" sz="1400" dirty="0" err="1"/>
              <a:t>JStreetPAC</a:t>
            </a:r>
            <a:r>
              <a:rPr lang="en-US" altLang="en-US" sz="1400" dirty="0"/>
              <a:t> raised nearly $600,000 for its 42 endorsed candidates for U.S. Congress, 34 of whom won their races.</a:t>
            </a:r>
          </a:p>
          <a:p>
            <a:r>
              <a:rPr lang="en-US" altLang="en-US" sz="1400" b="1" dirty="0">
                <a:solidFill>
                  <a:schemeClr val="tx2"/>
                </a:solidFill>
              </a:rPr>
              <a:t>J Street Education Fund, Inc. is a 501(c)(3) charitable organization. </a:t>
            </a:r>
            <a:r>
              <a:rPr lang="en-US" altLang="en-US" sz="1400" dirty="0"/>
              <a:t>It aims to educate targeted communities about the need for a two-state solution to the Israeli-Palestinian conflict, raise the visibility of a mainstream pro-Israel, pro-peace presence within the American Jewish community, and promote open, dynamic and spirited conversation about how to best advance the interests and future of a democratic, Jewish Israel. J Street Local, J Street’s national field program and J Street U, J Street’s on campus movement are programs of the J Street Education Fund.”</a:t>
            </a:r>
            <a:r>
              <a:rPr lang="en-US" altLang="en-US" sz="1400" dirty="0">
                <a:hlinkClick r:id="rId2"/>
              </a:rPr>
              <a:t> http://www.jstreet.org/about/about-us</a:t>
            </a:r>
            <a:r>
              <a:rPr lang="en-US" altLang="en-US" sz="1400" dirty="0"/>
              <a:t> </a:t>
            </a:r>
          </a:p>
          <a:p>
            <a:pPr>
              <a:buFontTx/>
              <a:buNone/>
            </a:pPr>
            <a:r>
              <a:rPr lang="en-US" altLang="en-US" sz="1400" b="1" dirty="0">
                <a:solidFill>
                  <a:schemeClr val="tx2"/>
                </a:solidFill>
              </a:rPr>
              <a:t>"We support:</a:t>
            </a:r>
          </a:p>
          <a:p>
            <a:r>
              <a:rPr lang="en-US" altLang="en-US" sz="1400" dirty="0"/>
              <a:t>Consistent and concerted diplomatic engagement by the United States to achieve Israeli-Arab peace. A negotiated end to the Israeli-Arab and Israeli-Palestinian conflicts serves both U.S. and Israeli strategic and security interests. Achieving it must be a priority for the current U.S. administration; </a:t>
            </a:r>
          </a:p>
          <a:p>
            <a:r>
              <a:rPr lang="en-US" altLang="en-US" sz="1400" dirty="0"/>
              <a:t>An enduring relationship between the US and Israel that promotes their common interests. We recognize and support Israel as the homeland of the Jewish people, a democratic country that promises equal rights for all its citizens and that has the right to defend itself against external threats; </a:t>
            </a:r>
          </a:p>
          <a:p>
            <a:r>
              <a:rPr lang="en-US" altLang="en-US" sz="1400" dirty="0"/>
              <a:t>The creation of a viable Palestinian state as part of a negotiated two-state solution, based on the 1967 borders with agreed reciprocal land swaps. The future Palestinian state will require unprecedented levels of international economic and political support to succeed, </a:t>
            </a:r>
            <a:r>
              <a:rPr lang="en-US" altLang="en-US" sz="1400" dirty="0">
                <a:solidFill>
                  <a:schemeClr val="tx2"/>
                </a:solidFill>
              </a:rPr>
              <a:t>including a resolution of the refugee issue within the new Palestinian state and in current host countries”</a:t>
            </a:r>
            <a:r>
              <a:rPr lang="en-US" altLang="en-US" sz="1400" dirty="0"/>
              <a:t>-- </a:t>
            </a:r>
            <a:r>
              <a:rPr lang="en-US" altLang="en-US" sz="1400" dirty="0">
                <a:hlinkClick r:id="rId3"/>
              </a:rPr>
              <a:t>http://www.jstreet.org/page/j-street-statement-principles</a:t>
            </a:r>
            <a:r>
              <a:rPr lang="en-US" altLang="en-US" sz="1400" dirty="0"/>
              <a:t> </a:t>
            </a:r>
          </a:p>
        </p:txBody>
      </p:sp>
    </p:spTree>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itle 1"/>
          <p:cNvSpPr>
            <a:spLocks noGrp="1"/>
          </p:cNvSpPr>
          <p:nvPr>
            <p:ph type="title"/>
          </p:nvPr>
        </p:nvSpPr>
        <p:spPr>
          <a:xfrm>
            <a:off x="0" y="0"/>
            <a:ext cx="9144000" cy="609600"/>
          </a:xfrm>
        </p:spPr>
        <p:txBody>
          <a:bodyPr/>
          <a:lstStyle/>
          <a:p>
            <a:r>
              <a:rPr lang="en-US" altLang="en-US" sz="4200" b="1"/>
              <a:t>Jewish People Policy Planning Institute</a:t>
            </a:r>
            <a:endParaRPr lang="en-US" altLang="en-US"/>
          </a:p>
        </p:txBody>
      </p:sp>
      <p:sp>
        <p:nvSpPr>
          <p:cNvPr id="258051" name="Content Placeholder 2"/>
          <p:cNvSpPr>
            <a:spLocks noGrp="1"/>
          </p:cNvSpPr>
          <p:nvPr>
            <p:ph idx="1"/>
          </p:nvPr>
        </p:nvSpPr>
        <p:spPr>
          <a:xfrm>
            <a:off x="0" y="685800"/>
            <a:ext cx="9144000" cy="6172200"/>
          </a:xfrm>
        </p:spPr>
        <p:txBody>
          <a:bodyPr/>
          <a:lstStyle/>
          <a:p>
            <a:pPr>
              <a:buFontTx/>
              <a:buNone/>
            </a:pPr>
            <a:r>
              <a:rPr lang="en-US" altLang="en-US" sz="1800" b="1" dirty="0">
                <a:solidFill>
                  <a:schemeClr val="tx2"/>
                </a:solidFill>
              </a:rPr>
              <a:t>The Jewish People Policy Planning Institute (JPPPI) is an independent think tank incorporated in Israel </a:t>
            </a:r>
            <a:r>
              <a:rPr lang="en-US" altLang="en-US" sz="1800" dirty="0"/>
              <a:t>… JPPPI makes an annual presentation to the Israeli Cabinet as a whole on main developments in the Jewish world… JPPPI annually briefs the leadership of major Jewish organization, such as the Conference of Presidents, AIPAC, ADL, Jewish Agency and the leadership UJC in North America… JPPPI has held several retreats of Jewish leaders and thinkers at which major studies have been presented and in turn enriched by wide-ranging brainstorming </a:t>
            </a:r>
          </a:p>
          <a:p>
            <a:pPr>
              <a:buFontTx/>
              <a:buNone/>
            </a:pPr>
            <a:r>
              <a:rPr lang="en-US" altLang="en-US" sz="1800" dirty="0"/>
              <a:t>JPPPI's most recent publication in 2010: "2030 ALTERNATIVE FUTURES FOR THE JEWISH PEOPLE"---"The year 2030 is not exactly around the corner, but it is the time horizon we need to look at when it comes to strategic thinking and policy planning for the Jewish People and the thriving of the Jewish civilization. It is not accidental that this project was one of the ﬁrst to be initiated when JPPPI was founded in 2003. Together with the Institute's Annual Assessments and other strategic papers, it may serve as a base for future planning --for us, the State of Israel and Jewish organizations... A variable signiﬁcantly shaping the Jewish future (for example: the number of children in out-marriage families who choose to identify with the Jewish People is a driver of the total number of the Jewish People). We use drivers on a middle level of analysis, recognizing that behind each driver operate deeper ones (for example, the soft power of the Jewish People inﬂuences the number of children in out-mar </a:t>
            </a:r>
            <a:r>
              <a:rPr lang="en-US" altLang="en-US" sz="1800" dirty="0" err="1"/>
              <a:t>riage</a:t>
            </a:r>
            <a:r>
              <a:rPr lang="en-US" altLang="en-US" sz="1800" dirty="0"/>
              <a:t> </a:t>
            </a:r>
            <a:r>
              <a:rPr lang="en-US" altLang="en-US" sz="1800" dirty="0" err="1"/>
              <a:t>fami</a:t>
            </a:r>
            <a:r>
              <a:rPr lang="en-US" altLang="en-US" sz="1800" dirty="0"/>
              <a:t> l </a:t>
            </a:r>
            <a:r>
              <a:rPr lang="en-US" altLang="en-US" sz="1800" dirty="0" err="1"/>
              <a:t>ies</a:t>
            </a:r>
            <a:r>
              <a:rPr lang="en-US" altLang="en-US" sz="1800" dirty="0"/>
              <a:t> who choose to identify with the Jewish People).</a:t>
            </a:r>
            <a:r>
              <a:rPr lang="en-US" altLang="en-US" sz="1800" dirty="0">
                <a:hlinkClick r:id="rId2"/>
              </a:rPr>
              <a:t>“</a:t>
            </a:r>
            <a:r>
              <a:rPr lang="en-US" altLang="en-US" sz="1800" dirty="0"/>
              <a:t> </a:t>
            </a:r>
            <a:r>
              <a:rPr lang="en-US" altLang="en-US" sz="1400" dirty="0">
                <a:hlinkClick r:id="rId2"/>
              </a:rPr>
              <a:t>http://www.jpppi.org.il/JPPPI</a:t>
            </a:r>
            <a:r>
              <a:rPr lang="en-US" altLang="en-US" sz="1400" dirty="0"/>
              <a:t>    </a:t>
            </a:r>
          </a:p>
          <a:p>
            <a:pPr>
              <a:buFontTx/>
              <a:buNone/>
            </a:pPr>
            <a:r>
              <a:rPr lang="en-US" altLang="en-US" sz="2400" b="1" dirty="0">
                <a:solidFill>
                  <a:schemeClr val="tx2"/>
                </a:solidFill>
              </a:rPr>
              <a:t>With Israeli-EU relations strained, Netanyahu looks toward Asia </a:t>
            </a:r>
          </a:p>
          <a:p>
            <a:pPr>
              <a:buFontTx/>
              <a:buNone/>
            </a:pPr>
            <a:r>
              <a:rPr lang="en-US" altLang="en-US" sz="1200" dirty="0">
                <a:hlinkClick r:id="rId3"/>
              </a:rPr>
              <a:t>http://www.jta.org/2015/12/01/news-opinion/israel-middle-east/with-israeli-eu-relations-strained-netanyahu-looks-toward-asia</a:t>
            </a:r>
            <a:r>
              <a:rPr lang="en-US" altLang="en-US" sz="1200" dirty="0"/>
              <a:t> </a:t>
            </a:r>
          </a:p>
        </p:txBody>
      </p:sp>
      <p:cxnSp>
        <p:nvCxnSpPr>
          <p:cNvPr id="3" name="Straight Connector 2"/>
          <p:cNvCxnSpPr/>
          <p:nvPr/>
        </p:nvCxnSpPr>
        <p:spPr bwMode="auto">
          <a:xfrm>
            <a:off x="0" y="6019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Title 1"/>
          <p:cNvSpPr>
            <a:spLocks noGrp="1"/>
          </p:cNvSpPr>
          <p:nvPr>
            <p:ph type="title"/>
          </p:nvPr>
        </p:nvSpPr>
        <p:spPr>
          <a:xfrm>
            <a:off x="0" y="0"/>
            <a:ext cx="9144000" cy="609600"/>
          </a:xfrm>
        </p:spPr>
        <p:txBody>
          <a:bodyPr/>
          <a:lstStyle/>
          <a:p>
            <a:r>
              <a:rPr lang="en-US" altLang="en-US" sz="4000" b="1"/>
              <a:t>Jewish People Policy Planning Institute</a:t>
            </a:r>
          </a:p>
        </p:txBody>
      </p:sp>
      <p:sp>
        <p:nvSpPr>
          <p:cNvPr id="259075" name="Content Placeholder 2"/>
          <p:cNvSpPr>
            <a:spLocks noGrp="1"/>
          </p:cNvSpPr>
          <p:nvPr>
            <p:ph idx="1"/>
          </p:nvPr>
        </p:nvSpPr>
        <p:spPr>
          <a:xfrm>
            <a:off x="0" y="685800"/>
            <a:ext cx="9144000" cy="6172200"/>
          </a:xfrm>
        </p:spPr>
        <p:txBody>
          <a:bodyPr/>
          <a:lstStyle/>
          <a:p>
            <a:pPr>
              <a:buFontTx/>
              <a:buNone/>
            </a:pPr>
            <a:r>
              <a:rPr lang="en-US" altLang="en-US" sz="1200" b="1" dirty="0"/>
              <a:t>Geography of world Jewry in 2009: 13,309,000 </a:t>
            </a:r>
            <a:r>
              <a:rPr lang="en-US" altLang="en-US" sz="1200" dirty="0">
                <a:solidFill>
                  <a:schemeClr val="tx2"/>
                </a:solidFill>
              </a:rPr>
              <a:t>(including 5,569,000 in Israel, 5,275,000 in the United States, 485,000 in France, 375,000 in Canada, 293,000 in the United Kingdom, 210,000 in Russia, 183,000 in Argentina, 120,000 in Germany, 107,000 in Australia, 96,000 in Brazil, 74,000 in Ukraine, 71,000 in South Africa, 49,000 in Hungary, 40,000 in Mexico, other countries 362,000)</a:t>
            </a:r>
          </a:p>
          <a:p>
            <a:endParaRPr lang="en-US" altLang="en-US" sz="1200" dirty="0"/>
          </a:p>
          <a:p>
            <a:pPr>
              <a:buFontTx/>
              <a:buNone/>
            </a:pPr>
            <a:r>
              <a:rPr lang="en-US" altLang="en-US" sz="1200" b="1" dirty="0"/>
              <a:t>“Jewish hard and soft power and inﬂuence</a:t>
            </a:r>
            <a:r>
              <a:rPr lang="en-US" altLang="en-US" sz="1200" dirty="0"/>
              <a:t>: The Jewish People has never been as powerful as now, including the military power and global standing of Israel... Jewish economics: The Jewish People today is at a historical zenith of wealth creation. With the vast majority of Jews living in countries that are among the world’s wealthiest, and with the majority of those Jews belonging to middle and upper socio-economic strata in those countries (excluding Israel) the Jewish People as a whole enjoys access to wealth as never before…</a:t>
            </a:r>
          </a:p>
          <a:p>
            <a:endParaRPr lang="en-US" altLang="en-US" sz="1200" dirty="0"/>
          </a:p>
          <a:p>
            <a:pPr>
              <a:buFontTx/>
              <a:buNone/>
            </a:pPr>
            <a:r>
              <a:rPr lang="en-US" altLang="en-US" sz="1200" b="1" dirty="0"/>
              <a:t>Jewish Economics--Background</a:t>
            </a:r>
            <a:r>
              <a:rPr lang="en-US" altLang="en-US" sz="1200" dirty="0"/>
              <a:t>: The Jewish economics dimension examines both the aspect of the accumulation of wealth in Jewish hands as well as its distribution for speciﬁcally Jewish causes. These aspects are treated separately as it is quite possible for Jews to accumulate greater wealth individually while distributing a smaller share, relatively and absolutely, to Jewish causes. Overall Trends: World Jewry today is at a historical zenith of absolute wealth creation. With the vast majority of Jews living in countries that are among the world’s wealthiest, and with the majority of those Jews belonging to the middle and upper socio-economic strata of those countries (excluding Israel) the Jewish People as a whole enjoys access to wealth as never before. On average, the social and economic status of Jews in most Diaspora communities is better than that of the general population: Jews earn more, are better educated, have superior professional training, and are attracted to the more proﬁtable sectors of the market. Jews continue to be at the forefront of the technological revolution and economic know-how, and take senior positions in the global economic and business system. There is more money per capita in Jewish hands -absolutely and perhaps, even relatively- than anytime in history. There are no data comparing Jewish and non-Jewish levels of accumulated wealth. One can base the predictions only on non-scientiﬁc analysis such as the prominence of Jews among: Nobel laureates, lists of rich people and the “Russian oligarchs,” leaders of ﬁnancial institutions, entertainment, hi-tech industries, and political representatives. Based on these observations, one can say that Jewish wealth is higher than almost any other ethnic group worldwide. Barring a ﬁnancial catastrophe that would impoverish large numbers of Jews, given Jewish professional selection, levels of education and global mobility these trends are likely to continue in the next 20 years. The urban skilled occupations remain the distinctive mark of the Jewish People, as it has been for most of their history: in the countries that hosted the largest Jewish communities in the early 20th century (countries in East Europe, Russia, North Africa, the United States, the Middle East and Canada), almost all Jews were engaged in non-agricultural occupations even though they were not always prohibited from 54 being farmers. In the United States, more than half of adult Jewish men are engaged in professions such as law, medicine, and academia, whereas the percentage for white non-Jewish men is about 20 %. In contrast, only 6 % of adult Jewish men are employed in the construction, transportation, and production sectors compared to about 40 % of adult non-Jewish men. This distinctive mark of the Jews in the US is most likely the same for all Jews outside of Israel (although data are unavailable today for European and other Jewish Diaspora communities  besides the US).” </a:t>
            </a:r>
            <a:r>
              <a:rPr lang="en-US" altLang="en-US" sz="1200" dirty="0">
                <a:solidFill>
                  <a:schemeClr val="tx2"/>
                </a:solidFill>
              </a:rPr>
              <a:t>Source: Jewish People Policy Planning Institute, "2030 ALTERNATIVE FUTURES FOR THE JEWISH PEOPLE," January 2010, </a:t>
            </a:r>
            <a:r>
              <a:rPr lang="en-US" altLang="en-US" sz="1200" dirty="0">
                <a:solidFill>
                  <a:schemeClr val="tx2"/>
                </a:solidFill>
                <a:hlinkClick r:id="rId2"/>
              </a:rPr>
              <a:t>http://www.jpppi.org.il/JPPPI</a:t>
            </a:r>
            <a:r>
              <a:rPr lang="en-US" altLang="en-US" sz="1200" dirty="0">
                <a:solidFill>
                  <a:schemeClr val="tx2"/>
                </a:solidFill>
              </a:rPr>
              <a:t> </a:t>
            </a:r>
          </a:p>
        </p:txBody>
      </p:sp>
    </p:spTree>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Content Placeholder 2"/>
          <p:cNvSpPr>
            <a:spLocks noGrp="1"/>
          </p:cNvSpPr>
          <p:nvPr>
            <p:ph sz="half" idx="1"/>
          </p:nvPr>
        </p:nvSpPr>
        <p:spPr>
          <a:xfrm>
            <a:off x="0" y="1219200"/>
            <a:ext cx="2514600" cy="5638800"/>
          </a:xfrm>
        </p:spPr>
        <p:txBody>
          <a:bodyPr/>
          <a:lstStyle/>
          <a:p>
            <a:pPr marL="742950" indent="-742950">
              <a:buFontTx/>
              <a:buNone/>
            </a:pPr>
            <a:r>
              <a:rPr lang="en-US" altLang="en-US" sz="1800"/>
              <a:t>Elliott Abrams </a:t>
            </a:r>
          </a:p>
          <a:p>
            <a:pPr marL="742950" indent="-742950">
              <a:buFontTx/>
              <a:buNone/>
            </a:pPr>
            <a:r>
              <a:rPr lang="en-US" altLang="en-US" sz="1800"/>
              <a:t>Marcos Aguinis</a:t>
            </a:r>
          </a:p>
          <a:p>
            <a:pPr marL="742950" indent="-742950">
              <a:buFontTx/>
              <a:buNone/>
            </a:pPr>
            <a:r>
              <a:rPr lang="en-US" altLang="en-US" sz="1800"/>
              <a:t>Jacques Attali</a:t>
            </a:r>
          </a:p>
          <a:p>
            <a:pPr marL="742950" indent="-742950">
              <a:buFontTx/>
              <a:buNone/>
            </a:pPr>
            <a:r>
              <a:rPr lang="en-US" altLang="en-US" sz="1800"/>
              <a:t>Sanford (Sandy) Baklor</a:t>
            </a:r>
          </a:p>
          <a:p>
            <a:pPr marL="742950" indent="-742950">
              <a:buFontTx/>
              <a:buNone/>
            </a:pPr>
            <a:r>
              <a:rPr lang="en-US" altLang="en-US" sz="1800"/>
              <a:t>Aluf Benn</a:t>
            </a:r>
          </a:p>
          <a:p>
            <a:pPr marL="742950" indent="-742950">
              <a:buFontTx/>
              <a:buNone/>
            </a:pPr>
            <a:r>
              <a:rPr lang="en-US" altLang="en-US" sz="1800"/>
              <a:t>Yehudi t Bi rk </a:t>
            </a:r>
          </a:p>
          <a:p>
            <a:pPr marL="742950" indent="-742950">
              <a:buFontTx/>
              <a:buNone/>
            </a:pPr>
            <a:r>
              <a:rPr lang="en-US" altLang="en-US" sz="1800"/>
              <a:t>Gabriella Blum </a:t>
            </a:r>
          </a:p>
          <a:p>
            <a:pPr marL="742950" indent="-742950">
              <a:buFontTx/>
              <a:buNone/>
            </a:pPr>
            <a:r>
              <a:rPr lang="en-US" altLang="en-US" sz="1800"/>
              <a:t>Judit Bokser Liwerant</a:t>
            </a:r>
          </a:p>
          <a:p>
            <a:pPr marL="742950" indent="-742950">
              <a:buFontTx/>
              <a:buNone/>
            </a:pPr>
            <a:r>
              <a:rPr lang="en-US" altLang="en-US" sz="1800"/>
              <a:t>Charles Burson </a:t>
            </a:r>
          </a:p>
          <a:p>
            <a:pPr marL="742950" indent="-742950">
              <a:buFontTx/>
              <a:buNone/>
            </a:pPr>
            <a:r>
              <a:rPr lang="en-US" altLang="en-US" sz="1800"/>
              <a:t>Yuval Cherlow </a:t>
            </a:r>
          </a:p>
          <a:p>
            <a:pPr marL="742950" indent="-742950">
              <a:buFontTx/>
              <a:buNone/>
            </a:pPr>
            <a:r>
              <a:rPr lang="en-US" altLang="en-US" sz="1800"/>
              <a:t>Irwin Cotler</a:t>
            </a:r>
          </a:p>
          <a:p>
            <a:pPr marL="742950" indent="-742950">
              <a:buFontTx/>
              <a:buNone/>
            </a:pPr>
            <a:r>
              <a:rPr lang="en-US" altLang="en-US" sz="1800"/>
              <a:t>Lester Crown</a:t>
            </a:r>
          </a:p>
          <a:p>
            <a:pPr marL="742950" indent="-742950">
              <a:buFontTx/>
              <a:buNone/>
            </a:pPr>
            <a:r>
              <a:rPr lang="en-US" altLang="en-US" sz="1800"/>
              <a:t>Ruth Deech</a:t>
            </a:r>
          </a:p>
        </p:txBody>
      </p:sp>
      <p:sp>
        <p:nvSpPr>
          <p:cNvPr id="260099" name="Content Placeholder 3"/>
          <p:cNvSpPr>
            <a:spLocks noGrp="1"/>
          </p:cNvSpPr>
          <p:nvPr>
            <p:ph sz="half" idx="2"/>
          </p:nvPr>
        </p:nvSpPr>
        <p:spPr>
          <a:xfrm>
            <a:off x="6629400" y="533400"/>
            <a:ext cx="2514600" cy="6324600"/>
          </a:xfrm>
        </p:spPr>
        <p:txBody>
          <a:bodyPr/>
          <a:lstStyle/>
          <a:p>
            <a:pPr>
              <a:buFontTx/>
              <a:buNone/>
            </a:pPr>
            <a:r>
              <a:rPr lang="en-US" altLang="en-US" sz="1800" dirty="0"/>
              <a:t>Dennis Ross </a:t>
            </a:r>
          </a:p>
          <a:p>
            <a:pPr>
              <a:buFontTx/>
              <a:buNone/>
            </a:pPr>
            <a:r>
              <a:rPr lang="en-US" altLang="en-US" sz="1800" dirty="0"/>
              <a:t>Alisa Rubin </a:t>
            </a:r>
            <a:r>
              <a:rPr lang="en-US" altLang="en-US" sz="1800" dirty="0" err="1"/>
              <a:t>Kurshan</a:t>
            </a:r>
            <a:endParaRPr lang="en-US" altLang="en-US" sz="1800" dirty="0"/>
          </a:p>
          <a:p>
            <a:pPr>
              <a:buFontTx/>
              <a:buNone/>
            </a:pPr>
            <a:r>
              <a:rPr lang="en-US" altLang="en-US" sz="1800" dirty="0"/>
              <a:t>John </a:t>
            </a:r>
            <a:r>
              <a:rPr lang="en-US" altLang="en-US" sz="1800" dirty="0" err="1"/>
              <a:t>Ruskay</a:t>
            </a:r>
            <a:endParaRPr lang="en-US" altLang="en-US" sz="1800" dirty="0"/>
          </a:p>
          <a:p>
            <a:pPr>
              <a:buFontTx/>
              <a:buNone/>
            </a:pPr>
            <a:r>
              <a:rPr lang="en-US" altLang="en-US" sz="1800" dirty="0"/>
              <a:t>Shalom Saar</a:t>
            </a:r>
          </a:p>
          <a:p>
            <a:pPr>
              <a:buFontTx/>
              <a:buNone/>
            </a:pPr>
            <a:r>
              <a:rPr lang="en-US" altLang="en-US" sz="1800" dirty="0"/>
              <a:t>William Saﬁre </a:t>
            </a:r>
            <a:r>
              <a:rPr lang="en-US" altLang="en-US" sz="1800" dirty="0" err="1"/>
              <a:t>z”l</a:t>
            </a:r>
            <a:r>
              <a:rPr lang="en-US" altLang="en-US" sz="1800" dirty="0"/>
              <a:t> </a:t>
            </a:r>
          </a:p>
          <a:p>
            <a:pPr>
              <a:buFontTx/>
              <a:buNone/>
            </a:pPr>
            <a:r>
              <a:rPr lang="en-US" altLang="en-US" sz="1800" dirty="0"/>
              <a:t>Steven </a:t>
            </a:r>
            <a:r>
              <a:rPr lang="en-US" altLang="en-US" sz="1800" dirty="0" err="1"/>
              <a:t>Schwager</a:t>
            </a:r>
            <a:r>
              <a:rPr lang="en-US" altLang="en-US" sz="1800" dirty="0"/>
              <a:t> </a:t>
            </a:r>
          </a:p>
          <a:p>
            <a:pPr>
              <a:buFontTx/>
              <a:buNone/>
            </a:pPr>
            <a:r>
              <a:rPr lang="en-US" altLang="en-US" sz="1800" dirty="0"/>
              <a:t>Dan Shapiro</a:t>
            </a:r>
          </a:p>
          <a:p>
            <a:pPr>
              <a:buFontTx/>
              <a:buNone/>
            </a:pPr>
            <a:r>
              <a:rPr lang="en-US" altLang="en-US" sz="1800" dirty="0" err="1"/>
              <a:t>Natan</a:t>
            </a:r>
            <a:r>
              <a:rPr lang="en-US" altLang="en-US" sz="1800" dirty="0"/>
              <a:t> </a:t>
            </a:r>
            <a:r>
              <a:rPr lang="en-US" altLang="en-US" sz="1800" dirty="0" err="1"/>
              <a:t>Sharansky</a:t>
            </a:r>
            <a:endParaRPr lang="en-US" altLang="en-US" sz="1800" dirty="0"/>
          </a:p>
          <a:p>
            <a:pPr>
              <a:buFontTx/>
              <a:buNone/>
            </a:pPr>
            <a:r>
              <a:rPr lang="en-US" altLang="en-US" sz="1800" dirty="0"/>
              <a:t>Rene Samuel </a:t>
            </a:r>
            <a:r>
              <a:rPr lang="en-US" altLang="en-US" sz="1800" dirty="0" err="1"/>
              <a:t>Sirat</a:t>
            </a:r>
            <a:endParaRPr lang="en-US" altLang="en-US" sz="1800" dirty="0"/>
          </a:p>
          <a:p>
            <a:pPr>
              <a:buFontTx/>
              <a:buNone/>
            </a:pPr>
            <a:r>
              <a:rPr lang="en-US" altLang="en-US" sz="1800" dirty="0" err="1"/>
              <a:t>Hermona</a:t>
            </a:r>
            <a:r>
              <a:rPr lang="en-US" altLang="en-US" sz="1800" dirty="0"/>
              <a:t> </a:t>
            </a:r>
            <a:r>
              <a:rPr lang="en-US" altLang="en-US" sz="1800" dirty="0" err="1"/>
              <a:t>Soreq</a:t>
            </a:r>
            <a:endParaRPr lang="en-US" altLang="en-US" sz="1800" dirty="0"/>
          </a:p>
          <a:p>
            <a:pPr>
              <a:buFontTx/>
              <a:buNone/>
            </a:pPr>
            <a:r>
              <a:rPr lang="en-US" altLang="en-US" sz="1800" dirty="0"/>
              <a:t>Michael Steinhardt</a:t>
            </a:r>
          </a:p>
          <a:p>
            <a:pPr>
              <a:buFontTx/>
              <a:buNone/>
            </a:pPr>
            <a:r>
              <a:rPr lang="en-US" altLang="en-US" sz="1800" dirty="0"/>
              <a:t>Lawrence Summers </a:t>
            </a:r>
          </a:p>
          <a:p>
            <a:pPr>
              <a:buFontTx/>
              <a:buNone/>
            </a:pPr>
            <a:r>
              <a:rPr lang="en-US" altLang="en-US" sz="1800" dirty="0"/>
              <a:t>Harold Tanner</a:t>
            </a:r>
          </a:p>
          <a:p>
            <a:pPr>
              <a:buFontTx/>
              <a:buNone/>
            </a:pPr>
            <a:r>
              <a:rPr lang="en-US" altLang="en-US" sz="1800" dirty="0"/>
              <a:t>Shmuel </a:t>
            </a:r>
            <a:r>
              <a:rPr lang="en-US" altLang="en-US" sz="1800" dirty="0" err="1"/>
              <a:t>Trigano</a:t>
            </a:r>
            <a:endParaRPr lang="en-US" altLang="en-US" sz="1800" dirty="0"/>
          </a:p>
          <a:p>
            <a:pPr>
              <a:buFontTx/>
              <a:buNone/>
            </a:pPr>
            <a:r>
              <a:rPr lang="en-US" altLang="en-US" sz="1800" dirty="0"/>
              <a:t>Moshe </a:t>
            </a:r>
            <a:r>
              <a:rPr lang="en-US" altLang="en-US" sz="1800" dirty="0" err="1"/>
              <a:t>Vigdor</a:t>
            </a:r>
            <a:endParaRPr lang="en-US" altLang="en-US" sz="1800" dirty="0"/>
          </a:p>
          <a:p>
            <a:pPr>
              <a:buFontTx/>
              <a:buNone/>
            </a:pPr>
            <a:r>
              <a:rPr lang="en-US" altLang="en-US" sz="1800" dirty="0" err="1"/>
              <a:t>Tzvi</a:t>
            </a:r>
            <a:r>
              <a:rPr lang="en-US" altLang="en-US" sz="1800" dirty="0"/>
              <a:t> </a:t>
            </a:r>
            <a:r>
              <a:rPr lang="en-US" altLang="en-US" sz="1800" dirty="0" err="1"/>
              <a:t>Hersh</a:t>
            </a:r>
            <a:r>
              <a:rPr lang="en-US" altLang="en-US" sz="1800" dirty="0"/>
              <a:t> </a:t>
            </a:r>
            <a:r>
              <a:rPr lang="en-US" altLang="en-US" sz="1800" dirty="0" err="1"/>
              <a:t>Weinreb</a:t>
            </a:r>
            <a:r>
              <a:rPr lang="en-US" altLang="en-US" sz="1800" dirty="0"/>
              <a:t> </a:t>
            </a:r>
          </a:p>
          <a:p>
            <a:pPr>
              <a:buFontTx/>
              <a:buNone/>
            </a:pPr>
            <a:r>
              <a:rPr lang="en-US" altLang="en-US" sz="1800" dirty="0"/>
              <a:t>Ariel Weiss</a:t>
            </a:r>
          </a:p>
          <a:p>
            <a:pPr>
              <a:buFontTx/>
              <a:buNone/>
            </a:pPr>
            <a:r>
              <a:rPr lang="en-US" altLang="en-US" sz="1800" dirty="0" err="1"/>
              <a:t>Aharon</a:t>
            </a:r>
            <a:r>
              <a:rPr lang="en-US" altLang="en-US" sz="1800" dirty="0"/>
              <a:t> </a:t>
            </a:r>
            <a:r>
              <a:rPr lang="en-US" altLang="en-US" sz="1800" dirty="0" err="1"/>
              <a:t>Yadlin</a:t>
            </a:r>
            <a:endParaRPr lang="en-US" altLang="en-US" sz="1800" dirty="0"/>
          </a:p>
          <a:p>
            <a:pPr>
              <a:buFontTx/>
              <a:buNone/>
            </a:pPr>
            <a:r>
              <a:rPr lang="en-US" altLang="en-US" sz="1800" dirty="0"/>
              <a:t>David Young</a:t>
            </a:r>
          </a:p>
          <a:p>
            <a:pPr>
              <a:buFontTx/>
              <a:buNone/>
            </a:pPr>
            <a:endParaRPr lang="en-US" altLang="en-US" sz="1400" dirty="0"/>
          </a:p>
        </p:txBody>
      </p:sp>
      <p:sp>
        <p:nvSpPr>
          <p:cNvPr id="260100" name="Rectangle 5"/>
          <p:cNvSpPr>
            <a:spLocks noChangeArrowheads="1"/>
          </p:cNvSpPr>
          <p:nvPr/>
        </p:nvSpPr>
        <p:spPr bwMode="auto">
          <a:xfrm>
            <a:off x="4419600" y="990600"/>
            <a:ext cx="22098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Henry Kissinger</a:t>
            </a:r>
          </a:p>
          <a:p>
            <a:pPr eaLnBrk="1" hangingPunct="1">
              <a:spcBef>
                <a:spcPct val="0"/>
              </a:spcBef>
              <a:buFontTx/>
              <a:buNone/>
            </a:pPr>
            <a:r>
              <a:rPr lang="en-US" altLang="en-US" sz="1800" dirty="0"/>
              <a:t>Bernardo </a:t>
            </a:r>
            <a:r>
              <a:rPr lang="en-US" altLang="en-US" sz="1800" dirty="0" err="1"/>
              <a:t>Kliksberg</a:t>
            </a:r>
            <a:endParaRPr lang="en-US" altLang="en-US" sz="1800" dirty="0"/>
          </a:p>
          <a:p>
            <a:pPr eaLnBrk="1" hangingPunct="1">
              <a:spcBef>
                <a:spcPct val="0"/>
              </a:spcBef>
              <a:buFontTx/>
              <a:buNone/>
            </a:pPr>
            <a:r>
              <a:rPr lang="en-US" altLang="en-US" sz="1800" dirty="0"/>
              <a:t>Howard </a:t>
            </a:r>
            <a:r>
              <a:rPr lang="en-US" altLang="en-US" sz="1800" dirty="0" err="1"/>
              <a:t>Kohr</a:t>
            </a:r>
            <a:endParaRPr lang="en-US" altLang="en-US" sz="1800" dirty="0"/>
          </a:p>
          <a:p>
            <a:pPr eaLnBrk="1" hangingPunct="1">
              <a:spcBef>
                <a:spcPct val="0"/>
              </a:spcBef>
              <a:buFontTx/>
              <a:buNone/>
            </a:pPr>
            <a:r>
              <a:rPr lang="en-US" altLang="en-US" sz="1800" dirty="0"/>
              <a:t>Charles Krauthammer</a:t>
            </a:r>
          </a:p>
          <a:p>
            <a:pPr eaLnBrk="1" hangingPunct="1">
              <a:spcBef>
                <a:spcPct val="0"/>
              </a:spcBef>
              <a:buFontTx/>
              <a:buNone/>
            </a:pPr>
            <a:r>
              <a:rPr lang="en-US" altLang="en-US" sz="1800" dirty="0"/>
              <a:t>Suzanne Last Stone</a:t>
            </a:r>
          </a:p>
          <a:p>
            <a:pPr eaLnBrk="1" hangingPunct="1">
              <a:spcBef>
                <a:spcPct val="0"/>
              </a:spcBef>
              <a:buFontTx/>
              <a:buNone/>
            </a:pPr>
            <a:r>
              <a:rPr lang="en-US" altLang="en-US" sz="1800" dirty="0" err="1"/>
              <a:t>Morlie</a:t>
            </a:r>
            <a:r>
              <a:rPr lang="en-US" altLang="en-US" sz="1800" dirty="0"/>
              <a:t> Levin</a:t>
            </a:r>
          </a:p>
          <a:p>
            <a:pPr eaLnBrk="1" hangingPunct="1">
              <a:spcBef>
                <a:spcPct val="0"/>
              </a:spcBef>
              <a:buFontTx/>
              <a:buNone/>
            </a:pPr>
            <a:r>
              <a:rPr lang="en-US" altLang="en-US" sz="1800" dirty="0"/>
              <a:t>Glen </a:t>
            </a:r>
            <a:r>
              <a:rPr lang="en-US" altLang="en-US" sz="1800" dirty="0" err="1"/>
              <a:t>Lewy</a:t>
            </a:r>
            <a:endParaRPr lang="en-US" altLang="en-US" sz="1800" dirty="0"/>
          </a:p>
          <a:p>
            <a:pPr eaLnBrk="1" hangingPunct="1">
              <a:spcBef>
                <a:spcPct val="0"/>
              </a:spcBef>
              <a:buFontTx/>
              <a:buNone/>
            </a:pPr>
            <a:r>
              <a:rPr lang="en-US" altLang="en-US" sz="1800" dirty="0"/>
              <a:t>Daniel </a:t>
            </a:r>
            <a:r>
              <a:rPr lang="en-US" altLang="en-US" sz="1800" dirty="0" err="1"/>
              <a:t>Liwerant</a:t>
            </a:r>
            <a:endParaRPr lang="en-US" altLang="en-US" sz="1800" dirty="0"/>
          </a:p>
          <a:p>
            <a:pPr eaLnBrk="1" hangingPunct="1">
              <a:spcBef>
                <a:spcPct val="0"/>
              </a:spcBef>
              <a:buFontTx/>
              <a:buNone/>
            </a:pPr>
            <a:r>
              <a:rPr lang="en-US" altLang="en-US" sz="1800" dirty="0"/>
              <a:t>Edward </a:t>
            </a:r>
            <a:r>
              <a:rPr lang="en-US" altLang="en-US" sz="1800" dirty="0" err="1"/>
              <a:t>Luttwak</a:t>
            </a:r>
            <a:endParaRPr lang="en-US" altLang="en-US" sz="1800" dirty="0"/>
          </a:p>
          <a:p>
            <a:pPr eaLnBrk="1" hangingPunct="1">
              <a:spcBef>
                <a:spcPct val="0"/>
              </a:spcBef>
              <a:buFontTx/>
              <a:buNone/>
            </a:pPr>
            <a:r>
              <a:rPr lang="en-US" altLang="en-US" sz="1800" dirty="0"/>
              <a:t>David </a:t>
            </a:r>
            <a:r>
              <a:rPr lang="en-US" altLang="en-US" sz="1800" dirty="0" err="1"/>
              <a:t>Makovsky</a:t>
            </a:r>
            <a:endParaRPr lang="en-US" altLang="en-US" sz="1800" dirty="0"/>
          </a:p>
          <a:p>
            <a:pPr eaLnBrk="1" hangingPunct="1">
              <a:spcBef>
                <a:spcPct val="0"/>
              </a:spcBef>
              <a:buFontTx/>
              <a:buNone/>
            </a:pPr>
            <a:r>
              <a:rPr lang="en-US" altLang="en-US" sz="1800" dirty="0"/>
              <a:t>Dan </a:t>
            </a:r>
            <a:r>
              <a:rPr lang="en-US" altLang="en-US" sz="1800" dirty="0" err="1"/>
              <a:t>Mariaschin</a:t>
            </a:r>
            <a:endParaRPr lang="en-US" altLang="en-US" sz="1800" dirty="0"/>
          </a:p>
          <a:p>
            <a:pPr eaLnBrk="1" hangingPunct="1">
              <a:spcBef>
                <a:spcPct val="0"/>
              </a:spcBef>
              <a:buFontTx/>
              <a:buNone/>
            </a:pPr>
            <a:r>
              <a:rPr lang="en-US" altLang="en-US" sz="1800" dirty="0" err="1"/>
              <a:t>Sallai</a:t>
            </a:r>
            <a:r>
              <a:rPr lang="en-US" altLang="en-US" sz="1800" dirty="0"/>
              <a:t> </a:t>
            </a:r>
            <a:r>
              <a:rPr lang="en-US" altLang="en-US" sz="1800" dirty="0" err="1"/>
              <a:t>Meridor</a:t>
            </a:r>
            <a:endParaRPr lang="en-US" altLang="en-US" sz="1800" dirty="0"/>
          </a:p>
          <a:p>
            <a:pPr eaLnBrk="1" hangingPunct="1">
              <a:spcBef>
                <a:spcPct val="0"/>
              </a:spcBef>
              <a:buFontTx/>
              <a:buNone/>
            </a:pPr>
            <a:r>
              <a:rPr lang="en-US" altLang="en-US" sz="1800" dirty="0"/>
              <a:t>Isaac </a:t>
            </a:r>
            <a:r>
              <a:rPr lang="en-US" altLang="en-US" sz="1800" dirty="0" err="1"/>
              <a:t>Molho</a:t>
            </a:r>
            <a:endParaRPr lang="en-US" altLang="en-US" sz="1800" dirty="0"/>
          </a:p>
          <a:p>
            <a:pPr eaLnBrk="1" hangingPunct="1">
              <a:spcBef>
                <a:spcPct val="0"/>
              </a:spcBef>
              <a:buFontTx/>
              <a:buNone/>
            </a:pPr>
            <a:r>
              <a:rPr lang="en-US" altLang="en-US" sz="1800" dirty="0"/>
              <a:t>Steven </a:t>
            </a:r>
            <a:r>
              <a:rPr lang="en-US" altLang="en-US" sz="1800" dirty="0" err="1"/>
              <a:t>Nasatir</a:t>
            </a:r>
            <a:endParaRPr lang="en-US" altLang="en-US" sz="1800" dirty="0"/>
          </a:p>
          <a:p>
            <a:pPr eaLnBrk="1" hangingPunct="1">
              <a:spcBef>
                <a:spcPct val="0"/>
              </a:spcBef>
              <a:buFontTx/>
              <a:buNone/>
            </a:pPr>
            <a:r>
              <a:rPr lang="en-US" altLang="en-US" sz="1800" dirty="0"/>
              <a:t>Leonid </a:t>
            </a:r>
            <a:r>
              <a:rPr lang="en-US" altLang="en-US" sz="1800" dirty="0" err="1"/>
              <a:t>Nevzlin</a:t>
            </a:r>
            <a:endParaRPr lang="en-US" altLang="en-US" sz="1800" dirty="0"/>
          </a:p>
          <a:p>
            <a:pPr eaLnBrk="1" hangingPunct="1">
              <a:spcBef>
                <a:spcPct val="0"/>
              </a:spcBef>
              <a:buFontTx/>
              <a:buNone/>
            </a:pPr>
            <a:r>
              <a:rPr lang="en-US" altLang="en-US" sz="1800" dirty="0"/>
              <a:t>Steven Popper</a:t>
            </a:r>
          </a:p>
          <a:p>
            <a:pPr eaLnBrk="1" hangingPunct="1">
              <a:spcBef>
                <a:spcPct val="0"/>
              </a:spcBef>
              <a:buFontTx/>
              <a:buNone/>
            </a:pPr>
            <a:r>
              <a:rPr lang="en-US" altLang="en-US" sz="1800" dirty="0" err="1"/>
              <a:t>Sheizaf</a:t>
            </a:r>
            <a:r>
              <a:rPr lang="en-US" altLang="en-US" sz="1800" dirty="0"/>
              <a:t> </a:t>
            </a:r>
            <a:r>
              <a:rPr lang="en-US" altLang="en-US" sz="1800" dirty="0" err="1"/>
              <a:t>Rafaeli</a:t>
            </a:r>
            <a:endParaRPr lang="en-US" altLang="en-US" sz="1800" dirty="0"/>
          </a:p>
          <a:p>
            <a:pPr eaLnBrk="1" hangingPunct="1">
              <a:spcBef>
                <a:spcPct val="0"/>
              </a:spcBef>
              <a:buFontTx/>
              <a:buNone/>
            </a:pPr>
            <a:r>
              <a:rPr lang="en-US" altLang="en-US" sz="1800" dirty="0" err="1"/>
              <a:t>Jehuda</a:t>
            </a:r>
            <a:r>
              <a:rPr lang="en-US" altLang="en-US" sz="1800" dirty="0"/>
              <a:t> </a:t>
            </a:r>
            <a:r>
              <a:rPr lang="en-US" altLang="en-US" sz="1800" dirty="0" err="1"/>
              <a:t>Reinharz</a:t>
            </a:r>
            <a:endParaRPr lang="en-US" altLang="en-US" sz="1800" dirty="0"/>
          </a:p>
        </p:txBody>
      </p:sp>
      <p:sp>
        <p:nvSpPr>
          <p:cNvPr id="260101" name="Rectangle 6"/>
          <p:cNvSpPr>
            <a:spLocks noChangeArrowheads="1"/>
          </p:cNvSpPr>
          <p:nvPr/>
        </p:nvSpPr>
        <p:spPr bwMode="auto">
          <a:xfrm>
            <a:off x="2438400" y="949325"/>
            <a:ext cx="20574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800" dirty="0"/>
              <a:t>Alan Dershowitz </a:t>
            </a:r>
          </a:p>
          <a:p>
            <a:pPr eaLnBrk="1" hangingPunct="1">
              <a:spcBef>
                <a:spcPct val="0"/>
              </a:spcBef>
              <a:buFontTx/>
              <a:buNone/>
            </a:pPr>
            <a:r>
              <a:rPr lang="en-US" altLang="en-US" sz="1800" dirty="0"/>
              <a:t>Stuart </a:t>
            </a:r>
            <a:r>
              <a:rPr lang="en-US" altLang="en-US" sz="1800" dirty="0" err="1"/>
              <a:t>Eizenstat</a:t>
            </a:r>
            <a:endParaRPr lang="en-US" altLang="en-US" sz="1800" dirty="0"/>
          </a:p>
          <a:p>
            <a:pPr eaLnBrk="1" hangingPunct="1">
              <a:spcBef>
                <a:spcPct val="0"/>
              </a:spcBef>
              <a:buFontTx/>
              <a:buNone/>
            </a:pPr>
            <a:r>
              <a:rPr lang="en-US" altLang="en-US" sz="1800" dirty="0"/>
              <a:t>David </a:t>
            </a:r>
            <a:r>
              <a:rPr lang="en-US" altLang="en-US" sz="1800" dirty="0" err="1"/>
              <a:t>Ellenson</a:t>
            </a:r>
            <a:r>
              <a:rPr lang="en-US" altLang="en-US" sz="1800" dirty="0"/>
              <a:t> </a:t>
            </a:r>
          </a:p>
          <a:p>
            <a:pPr eaLnBrk="1" hangingPunct="1">
              <a:spcBef>
                <a:spcPct val="0"/>
              </a:spcBef>
              <a:buFontTx/>
              <a:buNone/>
            </a:pPr>
            <a:r>
              <a:rPr lang="en-US" altLang="en-US" sz="1800" dirty="0" err="1"/>
              <a:t>Maxyne</a:t>
            </a:r>
            <a:r>
              <a:rPr lang="en-US" altLang="en-US" sz="1800" dirty="0"/>
              <a:t> Finkelstein</a:t>
            </a:r>
          </a:p>
          <a:p>
            <a:pPr eaLnBrk="1" hangingPunct="1">
              <a:spcBef>
                <a:spcPct val="0"/>
              </a:spcBef>
              <a:buFontTx/>
              <a:buNone/>
            </a:pPr>
            <a:r>
              <a:rPr lang="en-US" altLang="en-US" sz="1800" dirty="0"/>
              <a:t>Wayne Firestone</a:t>
            </a:r>
          </a:p>
          <a:p>
            <a:pPr eaLnBrk="1" hangingPunct="1">
              <a:spcBef>
                <a:spcPct val="0"/>
              </a:spcBef>
              <a:buFontTx/>
              <a:buNone/>
            </a:pPr>
            <a:r>
              <a:rPr lang="en-US" altLang="en-US" sz="1800" dirty="0"/>
              <a:t>Rachel Fish</a:t>
            </a:r>
          </a:p>
          <a:p>
            <a:pPr eaLnBrk="1" hangingPunct="1">
              <a:spcBef>
                <a:spcPct val="0"/>
              </a:spcBef>
              <a:buFontTx/>
              <a:buNone/>
            </a:pPr>
            <a:r>
              <a:rPr lang="en-US" altLang="en-US" sz="1800" dirty="0"/>
              <a:t>Abe Foxman</a:t>
            </a:r>
          </a:p>
          <a:p>
            <a:pPr eaLnBrk="1" hangingPunct="1">
              <a:spcBef>
                <a:spcPct val="0"/>
              </a:spcBef>
              <a:buFontTx/>
              <a:buNone/>
            </a:pPr>
            <a:r>
              <a:rPr lang="en-US" altLang="en-US" sz="1800" dirty="0"/>
              <a:t>Sami Friedrich</a:t>
            </a:r>
          </a:p>
          <a:p>
            <a:pPr eaLnBrk="1" hangingPunct="1">
              <a:spcBef>
                <a:spcPct val="0"/>
              </a:spcBef>
              <a:buFontTx/>
              <a:buNone/>
            </a:pPr>
            <a:r>
              <a:rPr lang="en-US" altLang="en-US" sz="1800" dirty="0" err="1"/>
              <a:t>Misha</a:t>
            </a:r>
            <a:r>
              <a:rPr lang="en-US" altLang="en-US" sz="1800" dirty="0"/>
              <a:t> </a:t>
            </a:r>
            <a:r>
              <a:rPr lang="en-US" altLang="en-US" sz="1800" dirty="0" err="1"/>
              <a:t>Galperin</a:t>
            </a:r>
            <a:endParaRPr lang="en-US" altLang="en-US" sz="1800" dirty="0"/>
          </a:p>
          <a:p>
            <a:pPr eaLnBrk="1" hangingPunct="1">
              <a:spcBef>
                <a:spcPct val="0"/>
              </a:spcBef>
              <a:buFontTx/>
              <a:buNone/>
            </a:pPr>
            <a:r>
              <a:rPr lang="en-US" altLang="en-US" sz="1800" dirty="0"/>
              <a:t>Ruth </a:t>
            </a:r>
            <a:r>
              <a:rPr lang="en-US" altLang="en-US" sz="1800" dirty="0" err="1"/>
              <a:t>Gavison</a:t>
            </a:r>
            <a:endParaRPr lang="en-US" altLang="en-US" sz="1800" dirty="0"/>
          </a:p>
          <a:p>
            <a:pPr eaLnBrk="1" hangingPunct="1">
              <a:spcBef>
                <a:spcPct val="0"/>
              </a:spcBef>
              <a:buFontTx/>
              <a:buNone/>
            </a:pPr>
            <a:r>
              <a:rPr lang="en-US" altLang="en-US" sz="1800" dirty="0"/>
              <a:t>Todd </a:t>
            </a:r>
            <a:r>
              <a:rPr lang="en-US" altLang="en-US" sz="1800" dirty="0" err="1"/>
              <a:t>Gitlin</a:t>
            </a:r>
            <a:endParaRPr lang="en-US" altLang="en-US" sz="1800" dirty="0"/>
          </a:p>
          <a:p>
            <a:pPr eaLnBrk="1" hangingPunct="1">
              <a:spcBef>
                <a:spcPct val="0"/>
              </a:spcBef>
              <a:buFontTx/>
              <a:buNone/>
            </a:pPr>
            <a:r>
              <a:rPr lang="en-US" altLang="en-US" sz="1800" dirty="0"/>
              <a:t>Charles Goodman</a:t>
            </a:r>
          </a:p>
          <a:p>
            <a:pPr eaLnBrk="1" hangingPunct="1">
              <a:spcBef>
                <a:spcPct val="0"/>
              </a:spcBef>
              <a:buFontTx/>
              <a:buNone/>
            </a:pPr>
            <a:r>
              <a:rPr lang="en-US" altLang="en-US" sz="1800" dirty="0"/>
              <a:t>Stanley Greenberg</a:t>
            </a:r>
          </a:p>
          <a:p>
            <a:pPr eaLnBrk="1" hangingPunct="1">
              <a:spcBef>
                <a:spcPct val="0"/>
              </a:spcBef>
              <a:buFontTx/>
              <a:buNone/>
            </a:pPr>
            <a:r>
              <a:rPr lang="en-US" altLang="en-US" sz="1800" dirty="0"/>
              <a:t>Nicole </a:t>
            </a:r>
            <a:r>
              <a:rPr lang="en-US" altLang="en-US" sz="1800" dirty="0" err="1"/>
              <a:t>Guedj</a:t>
            </a:r>
            <a:endParaRPr lang="en-US" altLang="en-US" sz="1800" dirty="0"/>
          </a:p>
          <a:p>
            <a:pPr eaLnBrk="1" hangingPunct="1">
              <a:spcBef>
                <a:spcPct val="0"/>
              </a:spcBef>
              <a:buFontTx/>
              <a:buNone/>
            </a:pPr>
            <a:r>
              <a:rPr lang="en-US" altLang="en-US" sz="1800" dirty="0"/>
              <a:t>David Harris</a:t>
            </a:r>
          </a:p>
          <a:p>
            <a:pPr eaLnBrk="1" hangingPunct="1">
              <a:spcBef>
                <a:spcPct val="0"/>
              </a:spcBef>
              <a:buFontTx/>
              <a:buNone/>
            </a:pPr>
            <a:r>
              <a:rPr lang="en-US" altLang="en-US" sz="1800" dirty="0"/>
              <a:t>Roger </a:t>
            </a:r>
            <a:r>
              <a:rPr lang="en-US" altLang="en-US" sz="1800" dirty="0" err="1"/>
              <a:t>Hertog</a:t>
            </a:r>
            <a:endParaRPr lang="en-US" altLang="en-US" sz="1800" dirty="0"/>
          </a:p>
          <a:p>
            <a:pPr eaLnBrk="1" hangingPunct="1">
              <a:spcBef>
                <a:spcPct val="0"/>
              </a:spcBef>
              <a:buFontTx/>
              <a:buNone/>
            </a:pPr>
            <a:r>
              <a:rPr lang="en-US" altLang="en-US" sz="1800" dirty="0"/>
              <a:t>Malcolm </a:t>
            </a:r>
            <a:r>
              <a:rPr lang="en-US" altLang="en-US" sz="1800" dirty="0" err="1"/>
              <a:t>Hoenlein</a:t>
            </a:r>
            <a:endParaRPr lang="en-US" altLang="en-US" sz="1800" dirty="0"/>
          </a:p>
          <a:p>
            <a:pPr eaLnBrk="1" hangingPunct="1">
              <a:spcBef>
                <a:spcPct val="0"/>
              </a:spcBef>
              <a:buFontTx/>
              <a:buNone/>
            </a:pPr>
            <a:r>
              <a:rPr lang="en-US" altLang="en-US" sz="1800" dirty="0"/>
              <a:t>Steve Hoffman</a:t>
            </a:r>
          </a:p>
          <a:p>
            <a:pPr eaLnBrk="1" hangingPunct="1">
              <a:spcBef>
                <a:spcPct val="0"/>
              </a:spcBef>
              <a:buFontTx/>
              <a:buNone/>
            </a:pPr>
            <a:r>
              <a:rPr lang="en-US" altLang="en-US" sz="1800" dirty="0"/>
              <a:t>Jeremy </a:t>
            </a:r>
            <a:r>
              <a:rPr lang="en-US" altLang="en-US" sz="1800" dirty="0" err="1"/>
              <a:t>Issacharoff</a:t>
            </a:r>
            <a:endParaRPr lang="en-US" altLang="en-US" sz="1800" dirty="0"/>
          </a:p>
          <a:p>
            <a:pPr eaLnBrk="1" hangingPunct="1">
              <a:spcBef>
                <a:spcPct val="0"/>
              </a:spcBef>
              <a:buFontTx/>
              <a:buNone/>
            </a:pPr>
            <a:r>
              <a:rPr lang="en-US" altLang="en-US" sz="1800" dirty="0"/>
              <a:t>Richard Joel</a:t>
            </a:r>
          </a:p>
          <a:p>
            <a:pPr eaLnBrk="1" hangingPunct="1">
              <a:spcBef>
                <a:spcPct val="0"/>
              </a:spcBef>
              <a:buFontTx/>
              <a:buNone/>
            </a:pPr>
            <a:r>
              <a:rPr lang="en-US" altLang="en-US" sz="1800" dirty="0"/>
              <a:t>Arlene Kaufman</a:t>
            </a:r>
          </a:p>
        </p:txBody>
      </p:sp>
      <p:sp>
        <p:nvSpPr>
          <p:cNvPr id="260102" name="Rectangle 7"/>
          <p:cNvSpPr>
            <a:spLocks noChangeArrowheads="1"/>
          </p:cNvSpPr>
          <p:nvPr/>
        </p:nvSpPr>
        <p:spPr bwMode="auto">
          <a:xfrm>
            <a:off x="0" y="0"/>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b="1">
                <a:solidFill>
                  <a:schemeClr val="tx2"/>
                </a:solidFill>
              </a:rPr>
              <a:t>Jewish People Policy Planning Institute Brainstormings Participants</a:t>
            </a:r>
          </a:p>
          <a:p>
            <a:pPr eaLnBrk="1" hangingPunct="1">
              <a:spcBef>
                <a:spcPct val="0"/>
              </a:spcBef>
              <a:buFontTx/>
              <a:buNone/>
            </a:pPr>
            <a:r>
              <a:rPr lang="en-US" altLang="en-US" sz="1200">
                <a:solidFill>
                  <a:schemeClr val="tx2"/>
                </a:solidFill>
              </a:rPr>
              <a:t>Jewish People Policy Planning Institute, "2030 ALTERNATIVE FUTURES FOR THE JEWISH PEOPLE," </a:t>
            </a:r>
          </a:p>
          <a:p>
            <a:pPr eaLnBrk="1" hangingPunct="1">
              <a:spcBef>
                <a:spcPct val="0"/>
              </a:spcBef>
              <a:buFontTx/>
              <a:buNone/>
            </a:pPr>
            <a:r>
              <a:rPr lang="en-US" altLang="en-US" sz="1200">
                <a:solidFill>
                  <a:schemeClr val="tx2"/>
                </a:solidFill>
              </a:rPr>
              <a:t>January 2010, </a:t>
            </a:r>
            <a:r>
              <a:rPr lang="en-US" altLang="en-US" sz="1200">
                <a:solidFill>
                  <a:schemeClr val="tx2"/>
                </a:solidFill>
                <a:hlinkClick r:id="rId2"/>
              </a:rPr>
              <a:t>http://www.jpppi.org.il/JPPPI</a:t>
            </a:r>
            <a:r>
              <a:rPr lang="en-US" altLang="en-US" sz="1200">
                <a:solidFill>
                  <a:schemeClr val="tx2"/>
                </a:solidFill>
              </a:rPr>
              <a:t> </a:t>
            </a:r>
          </a:p>
        </p:txBody>
      </p:sp>
    </p:spTree>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Title 1"/>
          <p:cNvSpPr>
            <a:spLocks noGrp="1"/>
          </p:cNvSpPr>
          <p:nvPr>
            <p:ph type="title"/>
          </p:nvPr>
        </p:nvSpPr>
        <p:spPr>
          <a:xfrm>
            <a:off x="0" y="0"/>
            <a:ext cx="9144000" cy="381000"/>
          </a:xfrm>
        </p:spPr>
        <p:txBody>
          <a:bodyPr/>
          <a:lstStyle/>
          <a:p>
            <a:r>
              <a:rPr lang="en-US" altLang="en-US" sz="2800" b="1"/>
              <a:t>Counting Jews</a:t>
            </a:r>
            <a:endParaRPr lang="en-US" altLang="en-US" sz="2800"/>
          </a:p>
        </p:txBody>
      </p:sp>
      <p:sp>
        <p:nvSpPr>
          <p:cNvPr id="3" name="Content Placeholder 2"/>
          <p:cNvSpPr>
            <a:spLocks noGrp="1"/>
          </p:cNvSpPr>
          <p:nvPr>
            <p:ph idx="1"/>
          </p:nvPr>
        </p:nvSpPr>
        <p:spPr>
          <a:xfrm>
            <a:off x="0" y="381000"/>
            <a:ext cx="9144000" cy="6477000"/>
          </a:xfrm>
        </p:spPr>
        <p:txBody>
          <a:bodyPr/>
          <a:lstStyle/>
          <a:p>
            <a:pPr>
              <a:defRPr/>
            </a:pPr>
            <a:r>
              <a:rPr lang="en-US" sz="1200" dirty="0"/>
              <a:t>A newly-released </a:t>
            </a:r>
            <a:r>
              <a:rPr lang="en-US" sz="1200" dirty="0">
                <a:hlinkClick r:id="rId2"/>
              </a:rPr>
              <a:t>World Jewish Population Report</a:t>
            </a:r>
            <a:r>
              <a:rPr lang="en-US" sz="1200" dirty="0"/>
              <a:t> has been making waves. Some critics, especially in Israel, charge that the report, in claiming the existence of a non-Jewish majority between the Jordan River and the Mediterranean Sea, is both slanted and unduly pessimistic. Other critics, especially in the Diaspora, complain that the report is too old-fashioned in its definition of Jewishness.   </a:t>
            </a:r>
          </a:p>
          <a:p>
            <a:pPr>
              <a:defRPr/>
            </a:pPr>
            <a:r>
              <a:rPr lang="en-US" sz="1200" dirty="0"/>
              <a:t>According to the report, whose principal author is the demographer Sergio </a:t>
            </a:r>
            <a:r>
              <a:rPr lang="en-US" sz="1200" dirty="0" err="1"/>
              <a:t>DellaPergola</a:t>
            </a:r>
            <a:r>
              <a:rPr lang="en-US" sz="1200" dirty="0"/>
              <a:t> of the Hebrew University, there are now about 13 million Jews in the world. The largest concentration—5.7 million, as determined by Orthodox standards of religious law—live in Israel.  Of the Diaspora's 7.7 million, most—5,275,000 "core" Jews, defined as people who identify themselves as Jews or who are identified as Jews by those they reside with, and who have no other monotheistic religion—live in the United States. Thus, 82 percent of all Jews live in either Israel or America, trailed by France (483,500), Canada (375,000), the United Kingdom (292,000), the Russian Federation (205,000), Argentina (182,300), Germany (119,000), Australia (107,500), and various other communities numbering under 100,000 souls each.  </a:t>
            </a:r>
          </a:p>
          <a:p>
            <a:pPr>
              <a:defRPr/>
            </a:pPr>
            <a:r>
              <a:rPr lang="en-US" sz="1200" dirty="0">
                <a:solidFill>
                  <a:schemeClr val="tx2"/>
                </a:solidFill>
              </a:rPr>
              <a:t>The report certainly offers grounds for demographic pessimism. With the singular exception of Israel, worldwide Jewish fertility continues to be low, the population continues to age, intermarriage continues to increase (over three-fifths of all recently married Jews have non-Jewish spouses), and relatively few children of intermarried couples are raised as Jews.</a:t>
            </a:r>
          </a:p>
          <a:p>
            <a:pPr>
              <a:defRPr/>
            </a:pPr>
            <a:r>
              <a:rPr lang="en-US" sz="200" dirty="0"/>
              <a:t>Zionists may take satisfaction in that Israel is the bright spot: not only is it the center of Jewish civilization, but it has become home to the world's largest Jewish population, especially when to the figure of 5.7 million are added the 313,000 </a:t>
            </a:r>
            <a:r>
              <a:rPr lang="en-US" sz="200" dirty="0" err="1"/>
              <a:t>halakhically</a:t>
            </a:r>
            <a:r>
              <a:rPr lang="en-US" sz="200" dirty="0"/>
              <a:t> non-Jewish members of Jewish households (mostly from the former Soviet Union). More Jews now live in greater Tel Aviv than in metropolitan New York.</a:t>
            </a:r>
          </a:p>
          <a:p>
            <a:pPr>
              <a:defRPr/>
            </a:pPr>
            <a:r>
              <a:rPr lang="en-US" sz="200" dirty="0"/>
              <a:t>Still, what worries many Zionists is the shrinking of Israel's Jewish majority via-à-</a:t>
            </a:r>
            <a:r>
              <a:rPr lang="en-US" sz="200" dirty="0" err="1"/>
              <a:t>vis</a:t>
            </a:r>
            <a:r>
              <a:rPr lang="en-US" sz="200" dirty="0"/>
              <a:t> its Arab minority. The combined Jewish and Arab population in sovereign Israel plus the West Bank and Gaza is 11,222,100. This leaves the total core Jewish population between the Mediterranean Sea and the Jordan River at just 50.8 percent. That figure can be adjusted up or down according to which variables are taken into consideration. If the non-</a:t>
            </a:r>
            <a:r>
              <a:rPr lang="en-US" sz="200" dirty="0" err="1"/>
              <a:t>halakhically</a:t>
            </a:r>
            <a:r>
              <a:rPr lang="en-US" sz="200" dirty="0"/>
              <a:t> Jewish population is counted, the Jewish percentage climbs to 53.6; if Gaza is subtracted from the Arab total, the Jewish percentage rises to 58.5 percent; but if neither is done, and if the over 200,000 foreign workers within the country are factored into the equation, the Jewish percentage slips to 49.8 percent.  </a:t>
            </a:r>
          </a:p>
          <a:p>
            <a:pPr>
              <a:defRPr/>
            </a:pPr>
            <a:r>
              <a:rPr lang="en-US" sz="200" dirty="0">
                <a:hlinkClick r:id="rId3"/>
              </a:rPr>
              <a:t>Challenged</a:t>
            </a:r>
            <a:r>
              <a:rPr lang="en-US" sz="200" dirty="0"/>
              <a:t> in the past for accepting census numbers from the Palestinian Authority at face value, </a:t>
            </a:r>
            <a:r>
              <a:rPr lang="en-US" sz="200" dirty="0" err="1"/>
              <a:t>DellaPergola</a:t>
            </a:r>
            <a:r>
              <a:rPr lang="en-US" sz="200" dirty="0"/>
              <a:t> has strongly defended the integrity of his data. In this report, though, he appears to acknowledge that Palestinian figures were once "overestimated," and also that the Arab birthrate inside Israel and in the West Bank is slowly decreasing. Nevertheless, and no matter how the data are juggled, he insists that "The Jewish majority is constantly decreasing—if extant at all—over the whole territory between the Mediterranean Sea and the Jordan River, and more particularly within the state of Israel."</a:t>
            </a:r>
          </a:p>
          <a:p>
            <a:pPr>
              <a:defRPr/>
            </a:pPr>
            <a:r>
              <a:rPr lang="en-US" sz="200" dirty="0"/>
              <a:t>Population surveys are intrinsically political documents. Experts with agendas will clash over methodology, data collection, definitions, and interpretation. Some Diaspora leaders will lobby for more "inclusive" criteria in defining Jews and a rosier interpretation of the Jewish predicament.  (If the non-</a:t>
            </a:r>
            <a:r>
              <a:rPr lang="en-US" sz="200" dirty="0" err="1"/>
              <a:t>halakhic</a:t>
            </a:r>
            <a:r>
              <a:rPr lang="en-US" sz="200" dirty="0"/>
              <a:t> criteria under Israel's </a:t>
            </a:r>
            <a:r>
              <a:rPr lang="en-US" sz="200" dirty="0">
                <a:hlinkClick r:id="rId4"/>
              </a:rPr>
              <a:t>Law of Return</a:t>
            </a:r>
            <a:r>
              <a:rPr lang="en-US" sz="200" dirty="0"/>
              <a:t> were applied in the American setting, </a:t>
            </a:r>
            <a:r>
              <a:rPr lang="en-US" sz="200" dirty="0" err="1"/>
              <a:t>DellaPergola</a:t>
            </a:r>
            <a:r>
              <a:rPr lang="en-US" sz="200" dirty="0"/>
              <a:t> concedes that the U.S. Jewish population would jump to at least 6.7 million.) Some Israeli critics and their American allies will argue that talk of Arabs outnumbering Jews is alarmist or that, in any case, Israel's political system can be tweaked so that even an outsized Arab minority would be neither disenfranchised nor dominant.  </a:t>
            </a:r>
          </a:p>
          <a:p>
            <a:pPr>
              <a:defRPr/>
            </a:pPr>
            <a:r>
              <a:rPr lang="en-US" sz="200" dirty="0"/>
              <a:t>But on one point there is no dispute:  the figures generate such visceral reactions because at stake in the Diaspora is nothing less than Jewish continuity, and in Israel nothing less than Jewish sovereignty.</a:t>
            </a:r>
          </a:p>
          <a:p>
            <a:pPr>
              <a:defRPr/>
            </a:pPr>
            <a:r>
              <a:rPr lang="en-US" sz="1200" dirty="0"/>
              <a:t>  </a:t>
            </a:r>
            <a:r>
              <a:rPr lang="en-US" sz="1200" dirty="0">
                <a:hlinkClick r:id="rId5"/>
              </a:rPr>
              <a:t>http://www.jewishideasdaily.com/content/module/2010/12/1/main-feature/1/counting-jews/r&amp;jtahome</a:t>
            </a:r>
            <a:endParaRPr lang="en-US" sz="1200" dirty="0"/>
          </a:p>
          <a:p>
            <a:pPr marL="0" indent="0" algn="ctr">
              <a:buFontTx/>
              <a:buNone/>
              <a:defRPr/>
            </a:pPr>
            <a:r>
              <a:rPr lang="en-US" sz="2800" b="1" dirty="0">
                <a:solidFill>
                  <a:srgbClr val="FFFF00"/>
                </a:solidFill>
              </a:rPr>
              <a:t>World Jewish Population, 2013</a:t>
            </a:r>
          </a:p>
          <a:p>
            <a:pPr>
              <a:defRPr/>
            </a:pPr>
            <a:r>
              <a:rPr lang="en-US" sz="1400" dirty="0"/>
              <a:t>At the beginning of 2013, the world’s Jewish population was estimated at 13,854,800—an increase of 101,500 (0.74%) over the 2012 revised estimate (</a:t>
            </a:r>
            <a:r>
              <a:rPr lang="en-US" sz="1400" dirty="0" err="1"/>
              <a:t>DellaPergola</a:t>
            </a:r>
            <a:r>
              <a:rPr lang="en-US" sz="1400" dirty="0"/>
              <a:t> 2010, 2012). The world's total population increased by 1.16% in 2012 (Population Reference Bureau 2012). World Jewry hence increased at less than two thirds the general population growth rate. </a:t>
            </a:r>
            <a:r>
              <a:rPr lang="en-US" sz="1400" dirty="0">
                <a:hlinkClick r:id="rId6"/>
              </a:rPr>
              <a:t>http://www.bjpa.org/Publications/details.cfm?PublicationID=18499</a:t>
            </a:r>
            <a:r>
              <a:rPr lang="en-US" sz="1400" dirty="0"/>
              <a:t> </a:t>
            </a:r>
          </a:p>
          <a:p>
            <a:pPr>
              <a:defRPr/>
            </a:pPr>
            <a:r>
              <a:rPr lang="en-US" sz="2800" b="1" dirty="0">
                <a:solidFill>
                  <a:srgbClr val="FFFF00"/>
                </a:solidFill>
              </a:rPr>
              <a:t>U.S. Jewish population larger than thought, survey shows</a:t>
            </a:r>
          </a:p>
          <a:p>
            <a:pPr>
              <a:defRPr/>
            </a:pPr>
            <a:r>
              <a:rPr lang="en-US" sz="1200" dirty="0"/>
              <a:t>The suburban Boston university’s Steinhardt Social Research Institute is estimating that there are some 6.5 million people in the United States who are either Jewish by religion or who self-identify as Jewish. The figure represents a 20 percent increase in the number of Jews since 1990. The numbers were drawn from a synthesis of data from more than 150 nationwide surveys conducted by the U.S. government and other agencies, as well as from national polling organizations. They refute information gathered in the last National Jewish Population Survey, a census-like study that had been conducted every decade by the Jewish federation system before being discontinued this year. The final survey showed that between 1990 and 2000-01, the population dropped from 5.5 million to 5.2 million. </a:t>
            </a:r>
            <a:r>
              <a:rPr lang="en-US" sz="1200" dirty="0">
                <a:hlinkClick r:id="rId7"/>
              </a:rPr>
              <a:t>http://www.jta.org/news/article/2010/12/21/2742276/new-survey-suggests-that-there-are-65-million-american-jews</a:t>
            </a:r>
            <a:r>
              <a:rPr lang="en-US" sz="1200" dirty="0"/>
              <a:t> </a:t>
            </a:r>
          </a:p>
        </p:txBody>
      </p:sp>
      <p:cxnSp>
        <p:nvCxnSpPr>
          <p:cNvPr id="261124" name="Straight Connector 4"/>
          <p:cNvCxnSpPr>
            <a:cxnSpLocks noChangeShapeType="1"/>
          </p:cNvCxnSpPr>
          <p:nvPr/>
        </p:nvCxnSpPr>
        <p:spPr bwMode="auto">
          <a:xfrm>
            <a:off x="0" y="31242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61125" name="Straight Connector 3"/>
          <p:cNvCxnSpPr>
            <a:cxnSpLocks noChangeShapeType="1"/>
          </p:cNvCxnSpPr>
          <p:nvPr/>
        </p:nvCxnSpPr>
        <p:spPr bwMode="auto">
          <a:xfrm>
            <a:off x="0" y="4572000"/>
            <a:ext cx="9144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a:xfrm>
            <a:off x="0" y="0"/>
            <a:ext cx="9144000" cy="685800"/>
          </a:xfrm>
        </p:spPr>
        <p:txBody>
          <a:bodyPr/>
          <a:lstStyle/>
          <a:p>
            <a:r>
              <a:rPr lang="en-US" altLang="en-US" b="1" dirty="0"/>
              <a:t>The 1980 Census Ancestry Question</a:t>
            </a:r>
          </a:p>
        </p:txBody>
      </p:sp>
      <p:sp>
        <p:nvSpPr>
          <p:cNvPr id="152579" name="Content Placeholder 2"/>
          <p:cNvSpPr>
            <a:spLocks noGrp="1"/>
          </p:cNvSpPr>
          <p:nvPr>
            <p:ph idx="1"/>
          </p:nvPr>
        </p:nvSpPr>
        <p:spPr>
          <a:xfrm>
            <a:off x="0" y="685800"/>
            <a:ext cx="9144000" cy="6172200"/>
          </a:xfrm>
        </p:spPr>
        <p:txBody>
          <a:bodyPr/>
          <a:lstStyle/>
          <a:p>
            <a:pPr>
              <a:buFontTx/>
              <a:buNone/>
            </a:pPr>
            <a:r>
              <a:rPr lang="en-US" altLang="en-US" sz="1800" dirty="0"/>
              <a:t>Facsimile of questionnaire item 14.</a:t>
            </a:r>
          </a:p>
          <a:p>
            <a:r>
              <a:rPr lang="en-US" altLang="en-US" b="1" dirty="0">
                <a:solidFill>
                  <a:schemeClr val="tx2"/>
                </a:solidFill>
              </a:rPr>
              <a:t>14. What is this person’s ancestry? </a:t>
            </a:r>
            <a:r>
              <a:rPr lang="en-US" altLang="en-US" sz="1600" i="1" dirty="0"/>
              <a:t>If uncertain about how to report ancestry, see instruction guide. (For example: Afro-Amer., English, French, German, Honduran, Hungarian, Irish, Italian, Jamaican, Korean, Lebanese, Mexican, Nigerian, Polish, Ukrainian, Venezuelan, etc.)</a:t>
            </a:r>
          </a:p>
          <a:p>
            <a:pPr>
              <a:buFontTx/>
              <a:buNone/>
            </a:pPr>
            <a:r>
              <a:rPr lang="en-US" altLang="en-US" sz="1600" dirty="0"/>
              <a:t>Facsimile of instructions to the respondent for questionnaire item 14.</a:t>
            </a:r>
            <a:endParaRPr lang="en-US" altLang="en-US" sz="1600" i="1" dirty="0"/>
          </a:p>
          <a:p>
            <a:r>
              <a:rPr lang="en-US" altLang="en-US" sz="1600" dirty="0">
                <a:solidFill>
                  <a:schemeClr val="tx2"/>
                </a:solidFill>
              </a:rPr>
              <a:t>14. Print the ancestry group with which the person </a:t>
            </a:r>
            <a:r>
              <a:rPr lang="en-US" altLang="en-US" sz="1600" i="1" dirty="0">
                <a:solidFill>
                  <a:schemeClr val="tx2"/>
                </a:solidFill>
              </a:rPr>
              <a:t>identifies.</a:t>
            </a:r>
            <a:r>
              <a:rPr lang="en-US" altLang="en-US" sz="1600" dirty="0">
                <a:solidFill>
                  <a:schemeClr val="tx2"/>
                </a:solidFill>
              </a:rPr>
              <a:t> Ancestry (or origin or descent) may be viewed as the nationality group, the lineage, or the country in which the person or person’s parents or ancestors were born before their arrival in the United States. Persons who are of more than one origin and who cannot identify with a single group should print their multiple ancestry (for example, German-Irish).</a:t>
            </a:r>
          </a:p>
          <a:p>
            <a:r>
              <a:rPr lang="en-US" altLang="en-US" sz="1600" dirty="0">
                <a:solidFill>
                  <a:schemeClr val="tx2"/>
                </a:solidFill>
              </a:rPr>
              <a:t>Be specific; for example, if ancestry is “Indian,” specify whether American Indian, Asian Indian, or West Indian. Distinguish Cape Verdean from Portuguese, and French Canadian from Canadian.</a:t>
            </a:r>
          </a:p>
          <a:p>
            <a:r>
              <a:rPr lang="en-US" altLang="en-US" sz="2400" b="1" dirty="0">
                <a:solidFill>
                  <a:schemeClr val="tx2"/>
                </a:solidFill>
              </a:rPr>
              <a:t>A religious group should not be reported as a person’s ancestry.</a:t>
            </a:r>
          </a:p>
          <a:p>
            <a:pPr>
              <a:buFontTx/>
              <a:buNone/>
            </a:pPr>
            <a:r>
              <a:rPr lang="en-US" altLang="en-US" sz="1400" dirty="0"/>
              <a:t>Source: Bureau of the Census 1980b</a:t>
            </a:r>
          </a:p>
          <a:p>
            <a:pPr>
              <a:buFontTx/>
              <a:buNone/>
            </a:pPr>
            <a:r>
              <a:rPr lang="en-US" altLang="en-US" sz="1400" dirty="0"/>
              <a:t>Mary C. Waters, </a:t>
            </a:r>
            <a:r>
              <a:rPr lang="en-US" altLang="en-US" sz="1400" i="1" dirty="0"/>
              <a:t>Ethnic Options: Choosing Identities in America</a:t>
            </a:r>
            <a:r>
              <a:rPr lang="en-US" altLang="en-US" sz="1400" dirty="0"/>
              <a:t>, University of California Press, Berkeley, 1990, page 169. </a:t>
            </a:r>
          </a:p>
          <a:p>
            <a:pPr>
              <a:buFontTx/>
              <a:buNone/>
            </a:pPr>
            <a:r>
              <a:rPr lang="en-US" altLang="en-US" sz="2400" b="1" dirty="0">
                <a:solidFill>
                  <a:schemeClr val="tx2"/>
                </a:solidFill>
              </a:rPr>
              <a:t>[Examples of political manipulation of ethnic identity in the Census]</a:t>
            </a:r>
          </a:p>
          <a:p>
            <a:pPr>
              <a:buFontTx/>
              <a:buNone/>
            </a:pPr>
            <a:r>
              <a:rPr lang="en-US" altLang="en-US" sz="1600" b="1" dirty="0">
                <a:solidFill>
                  <a:schemeClr val="tx2"/>
                </a:solidFill>
              </a:rPr>
              <a:t>Religion</a:t>
            </a:r>
            <a:r>
              <a:rPr lang="en-US" altLang="en-US" sz="1600" dirty="0">
                <a:solidFill>
                  <a:schemeClr val="tx2"/>
                </a:solidFill>
              </a:rPr>
              <a:t> is not asked about at all, for reasons rooted both in privacy concerns and objections by American Jewry in the years immediately following the Holocaust… [Demographer Steven M. Cohen said]: “Anything that fosters ethnic identity in America actually helps Jewish continuity. It makes the culture more empathetic to perpetuation of ethnic group ties.” </a:t>
            </a:r>
            <a:r>
              <a:rPr lang="en-US" altLang="en-US" sz="1600" dirty="0"/>
              <a:t>Forward, 6/19/2015,  </a:t>
            </a:r>
            <a:r>
              <a:rPr lang="en-US" altLang="en-US" sz="1100" dirty="0">
                <a:hlinkClick r:id="rId2"/>
              </a:rPr>
              <a:t>http://forward.com/news/breaking-news/310378/us-census-may-add-controversial-israeli-category/</a:t>
            </a:r>
            <a:r>
              <a:rPr lang="en-US" altLang="en-US" sz="1100" dirty="0"/>
              <a:t> </a:t>
            </a:r>
          </a:p>
          <a:p>
            <a:pPr>
              <a:buFontTx/>
              <a:buNone/>
            </a:pPr>
            <a:r>
              <a:rPr lang="en-US" altLang="en-US" sz="1100" dirty="0"/>
              <a:t> </a:t>
            </a:r>
          </a:p>
          <a:p>
            <a:pPr>
              <a:buFontTx/>
              <a:buNone/>
            </a:pPr>
            <a:endParaRPr lang="en-US" altLang="en-US" sz="1400" dirty="0"/>
          </a:p>
          <a:p>
            <a:pPr>
              <a:buFontTx/>
              <a:buNone/>
            </a:pPr>
            <a:r>
              <a:rPr lang="en-US" altLang="en-US" sz="1400" dirty="0"/>
              <a:t> </a:t>
            </a:r>
          </a:p>
        </p:txBody>
      </p:sp>
      <p:cxnSp>
        <p:nvCxnSpPr>
          <p:cNvPr id="3" name="Straight Connector 2"/>
          <p:cNvCxnSpPr/>
          <p:nvPr/>
        </p:nvCxnSpPr>
        <p:spPr bwMode="auto">
          <a:xfrm>
            <a:off x="0" y="51816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72842220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itle 1"/>
          <p:cNvSpPr>
            <a:spLocks noGrp="1"/>
          </p:cNvSpPr>
          <p:nvPr>
            <p:ph type="title"/>
          </p:nvPr>
        </p:nvSpPr>
        <p:spPr>
          <a:xfrm>
            <a:off x="0" y="0"/>
            <a:ext cx="9144000" cy="1143000"/>
          </a:xfrm>
        </p:spPr>
        <p:txBody>
          <a:bodyPr/>
          <a:lstStyle/>
          <a:p>
            <a:r>
              <a:rPr lang="en-US" altLang="en-US" b="1" dirty="0"/>
              <a:t>Collaboration between the Israeli </a:t>
            </a:r>
            <a:r>
              <a:rPr lang="en-US" altLang="en-US" b="1" i="1" dirty="0"/>
              <a:t>Mossad</a:t>
            </a:r>
            <a:r>
              <a:rPr lang="en-US" altLang="en-US" b="1" dirty="0"/>
              <a:t> and the Jewish </a:t>
            </a:r>
            <a:r>
              <a:rPr lang="en-US" altLang="en-US" b="1" i="1" dirty="0" err="1"/>
              <a:t>Sayanim</a:t>
            </a:r>
            <a:r>
              <a:rPr lang="en-US" altLang="en-US" b="1" i="1" dirty="0"/>
              <a:t> </a:t>
            </a:r>
            <a:endParaRPr lang="en-US" altLang="en-US" i="1" dirty="0"/>
          </a:p>
        </p:txBody>
      </p:sp>
      <p:sp>
        <p:nvSpPr>
          <p:cNvPr id="263171" name="Content Placeholder 2"/>
          <p:cNvSpPr>
            <a:spLocks noGrp="1"/>
          </p:cNvSpPr>
          <p:nvPr>
            <p:ph idx="1"/>
          </p:nvPr>
        </p:nvSpPr>
        <p:spPr>
          <a:xfrm>
            <a:off x="0" y="1143000"/>
            <a:ext cx="9144000" cy="5715000"/>
          </a:xfrm>
        </p:spPr>
        <p:txBody>
          <a:bodyPr/>
          <a:lstStyle/>
          <a:p>
            <a:r>
              <a:rPr lang="en-US" altLang="en-US" sz="1400" dirty="0"/>
              <a:t>According to former Israeli Mossad case officer Victor </a:t>
            </a:r>
            <a:r>
              <a:rPr lang="en-US" altLang="en-US" sz="1400" dirty="0" err="1"/>
              <a:t>Ostrovsky</a:t>
            </a:r>
            <a:r>
              <a:rPr lang="en-US" altLang="en-US" sz="1400" dirty="0"/>
              <a:t>, a KGB [</a:t>
            </a:r>
            <a:r>
              <a:rPr lang="en-US" altLang="en-US" sz="1400" i="1" dirty="0"/>
              <a:t>the legendary Soviet spy organization</a:t>
            </a:r>
            <a:r>
              <a:rPr lang="en-US" altLang="en-US" sz="1400" dirty="0"/>
              <a:t>] station would employ about 100 people, while a comparable Mossad [</a:t>
            </a:r>
            <a:r>
              <a:rPr lang="en-US" altLang="en-US" sz="1400" i="1" dirty="0"/>
              <a:t>the legendary Israeli spy organization</a:t>
            </a:r>
            <a:r>
              <a:rPr lang="en-US" altLang="en-US" sz="1400" dirty="0"/>
              <a:t>] station would need only a “skeleton staff” of six or seven people </a:t>
            </a:r>
            <a:r>
              <a:rPr lang="en-US" altLang="en-US" sz="1400" b="1" dirty="0"/>
              <a:t>because the Mossad works with the </a:t>
            </a:r>
            <a:r>
              <a:rPr lang="en-US" altLang="en-US" sz="1400" b="1" i="1" dirty="0" err="1"/>
              <a:t>Sayanim</a:t>
            </a:r>
            <a:r>
              <a:rPr lang="en-US" altLang="en-US" sz="1400" dirty="0"/>
              <a:t>, or</a:t>
            </a:r>
            <a:r>
              <a:rPr lang="en-US" altLang="en-US" sz="1400" b="1" dirty="0"/>
              <a:t> </a:t>
            </a:r>
            <a:r>
              <a:rPr lang="en-US" altLang="en-US" sz="1400" dirty="0"/>
              <a:t>Jews who live outside Israel as foreign citizens and who volunteer to provide assistance to the Israeli Mossad.  It is believed that the Mossad had the best capability of all for </a:t>
            </a:r>
            <a:r>
              <a:rPr lang="en-US" altLang="en-US" sz="1400" b="1" dirty="0"/>
              <a:t>cracking locks</a:t>
            </a:r>
            <a:r>
              <a:rPr lang="en-US" altLang="en-US" sz="1400" dirty="0"/>
              <a:t>. “This is recognized to the extent that when various British lock manufacturers send new mechanisms to British intelligence for security testing, they in turn send them on to the Mossad for analysis.”  “The one problem with the system is that the Mossad does not seem to care how devastating it could be to the status of the Jewish people in the Diaspora if it was known. The answer you get if you ask is: “So what’s the worst that could happen to those Jews? They’d all come to Israel? Great.” </a:t>
            </a:r>
            <a:r>
              <a:rPr lang="en-US" altLang="en-US" sz="1400" dirty="0">
                <a:solidFill>
                  <a:schemeClr val="tx2"/>
                </a:solidFill>
              </a:rPr>
              <a:t>Source: Victor </a:t>
            </a:r>
            <a:r>
              <a:rPr lang="en-US" altLang="en-US" sz="1400" dirty="0" err="1">
                <a:solidFill>
                  <a:schemeClr val="tx2"/>
                </a:solidFill>
              </a:rPr>
              <a:t>Ostrovsky</a:t>
            </a:r>
            <a:r>
              <a:rPr lang="en-US" altLang="en-US" sz="1400" dirty="0">
                <a:solidFill>
                  <a:schemeClr val="tx2"/>
                </a:solidFill>
              </a:rPr>
              <a:t> and Claire Hoy, </a:t>
            </a:r>
            <a:r>
              <a:rPr lang="en-US" altLang="en-US" sz="1400" i="1" dirty="0">
                <a:solidFill>
                  <a:schemeClr val="tx2"/>
                </a:solidFill>
              </a:rPr>
              <a:t>By Way of Deception</a:t>
            </a:r>
            <a:r>
              <a:rPr lang="en-US" altLang="en-US" sz="1400" dirty="0">
                <a:solidFill>
                  <a:schemeClr val="tx2"/>
                </a:solidFill>
              </a:rPr>
              <a:t>, New York: St. Martin’s Press, 1990, pp. 86-88.</a:t>
            </a:r>
          </a:p>
          <a:p>
            <a:r>
              <a:rPr lang="en-US" altLang="en-US" sz="1400" dirty="0">
                <a:solidFill>
                  <a:schemeClr val="tx2"/>
                </a:solidFill>
              </a:rPr>
              <a:t>Former Israeli Mossad Director </a:t>
            </a:r>
            <a:r>
              <a:rPr lang="en-US" altLang="en-US" sz="1400" dirty="0" err="1">
                <a:solidFill>
                  <a:schemeClr val="tx2"/>
                </a:solidFill>
              </a:rPr>
              <a:t>Tamir</a:t>
            </a:r>
            <a:r>
              <a:rPr lang="en-US" altLang="en-US" sz="1400" dirty="0">
                <a:solidFill>
                  <a:schemeClr val="tx2"/>
                </a:solidFill>
              </a:rPr>
              <a:t> Pardo described the Mossad as a "licensed organized crime” [or “licensed crime organization”], </a:t>
            </a:r>
            <a:r>
              <a:rPr lang="en-US" altLang="en-US" sz="1400" dirty="0" err="1"/>
              <a:t>Almayadeen</a:t>
            </a:r>
            <a:r>
              <a:rPr lang="en-US" altLang="en-US" sz="1400" dirty="0"/>
              <a:t> 6/2/2018, </a:t>
            </a:r>
            <a:r>
              <a:rPr lang="en-US" altLang="en-US" sz="1400" dirty="0">
                <a:solidFill>
                  <a:schemeClr val="tx2"/>
                </a:solidFill>
                <a:hlinkClick r:id="rId2"/>
              </a:rPr>
              <a:t>http://www.almayadeen.net/reports/883668/</a:t>
            </a:r>
            <a:r>
              <a:rPr lang="en-US" altLang="en-US" sz="1400" dirty="0">
                <a:solidFill>
                  <a:schemeClr val="tx2"/>
                </a:solidFill>
              </a:rPr>
              <a:t> </a:t>
            </a:r>
          </a:p>
          <a:p>
            <a:r>
              <a:rPr lang="en-US" altLang="en-US" sz="1400" dirty="0">
                <a:solidFill>
                  <a:schemeClr val="tx2"/>
                </a:solidFill>
              </a:rPr>
              <a:t>NSA [US National Security Agency] shares raw intelligence including Americans' data with Israel, </a:t>
            </a:r>
            <a:r>
              <a:rPr lang="en-US" altLang="en-US" sz="1100" dirty="0"/>
              <a:t>The Guardian, 9/11/2013, </a:t>
            </a:r>
            <a:r>
              <a:rPr lang="en-US" altLang="en-US" sz="800" dirty="0">
                <a:hlinkClick r:id="rId3"/>
              </a:rPr>
              <a:t>https://www.theguardian.com/world/2013/sep/11/nsa-americans-personal-data-israel-documents</a:t>
            </a:r>
            <a:endParaRPr lang="en-US" altLang="en-US" sz="800" dirty="0"/>
          </a:p>
          <a:p>
            <a:r>
              <a:rPr lang="en-US" altLang="en-US" sz="1400" dirty="0"/>
              <a:t> </a:t>
            </a:r>
            <a:r>
              <a:rPr lang="en-US" altLang="en-US" sz="1400" dirty="0">
                <a:solidFill>
                  <a:schemeClr val="tx2"/>
                </a:solidFill>
              </a:rPr>
              <a:t>Was Otto </a:t>
            </a:r>
            <a:r>
              <a:rPr lang="en-US" altLang="en-US" sz="1400" dirty="0" err="1">
                <a:solidFill>
                  <a:schemeClr val="tx2"/>
                </a:solidFill>
              </a:rPr>
              <a:t>Warmbier</a:t>
            </a:r>
            <a:r>
              <a:rPr lang="en-US" altLang="en-US" sz="1400" dirty="0">
                <a:solidFill>
                  <a:schemeClr val="tx2"/>
                </a:solidFill>
              </a:rPr>
              <a:t> an American Student or an Israeli Spy? </a:t>
            </a:r>
            <a:r>
              <a:rPr lang="en-US" altLang="en-US" sz="1400" dirty="0"/>
              <a:t>VT, 6/22/2017, </a:t>
            </a:r>
            <a:r>
              <a:rPr lang="en-US" altLang="en-US" sz="800" dirty="0">
                <a:hlinkClick r:id="rId4"/>
              </a:rPr>
              <a:t>http://www.veteranstoday.com/2017/06/22/was-otto-warmbier-an-american-student-or-an-israeli-spy/</a:t>
            </a:r>
            <a:r>
              <a:rPr lang="en-US" altLang="en-US" sz="800" dirty="0"/>
              <a:t> </a:t>
            </a:r>
          </a:p>
          <a:p>
            <a:r>
              <a:rPr lang="en-US" altLang="en-US" sz="1400" dirty="0">
                <a:solidFill>
                  <a:schemeClr val="tx2"/>
                </a:solidFill>
              </a:rPr>
              <a:t>Mossad Tried to Kill Saddam With Exploding Book: Report</a:t>
            </a:r>
            <a:r>
              <a:rPr lang="en-US" altLang="en-US" sz="1400" dirty="0"/>
              <a:t>, ABC News, 11/12/2012, </a:t>
            </a:r>
            <a:r>
              <a:rPr lang="en-US" altLang="en-US" sz="800" dirty="0">
                <a:hlinkClick r:id="rId5"/>
              </a:rPr>
              <a:t>http://abcnews.go.com/Blotter/mossad-kill-saddam-exploding-book-report/story?id=17699228</a:t>
            </a:r>
            <a:r>
              <a:rPr lang="en-US" altLang="en-US" sz="800" dirty="0"/>
              <a:t> </a:t>
            </a:r>
          </a:p>
          <a:p>
            <a:r>
              <a:rPr lang="en-US" altLang="en-US" sz="1400" dirty="0">
                <a:solidFill>
                  <a:schemeClr val="tx2"/>
                </a:solidFill>
              </a:rPr>
              <a:t>Mossad Goes Hollywood in Video Launching Startup Investment</a:t>
            </a:r>
            <a:r>
              <a:rPr lang="en-US" altLang="en-US" sz="1400" dirty="0"/>
              <a:t> </a:t>
            </a:r>
            <a:r>
              <a:rPr lang="en-US" altLang="en-US" sz="1400" dirty="0">
                <a:solidFill>
                  <a:schemeClr val="tx2"/>
                </a:solidFill>
              </a:rPr>
              <a:t>Fund</a:t>
            </a:r>
            <a:r>
              <a:rPr lang="en-US" altLang="en-US" sz="1400" dirty="0"/>
              <a:t>, </a:t>
            </a:r>
            <a:r>
              <a:rPr lang="en-US" altLang="en-US" sz="1400" dirty="0" err="1"/>
              <a:t>Haaretz</a:t>
            </a:r>
            <a:r>
              <a:rPr lang="en-US" altLang="en-US" sz="1400" dirty="0"/>
              <a:t>, 6/28/2017, </a:t>
            </a:r>
            <a:r>
              <a:rPr lang="en-US" altLang="en-US" sz="800" dirty="0">
                <a:hlinkClick r:id="rId6"/>
              </a:rPr>
              <a:t>http://www.haaretz.com/israel-news/1.798149</a:t>
            </a:r>
            <a:r>
              <a:rPr lang="en-US" altLang="en-US" sz="800" dirty="0"/>
              <a:t> ,   </a:t>
            </a:r>
            <a:r>
              <a:rPr lang="en-US" altLang="en-US" sz="800" dirty="0">
                <a:hlinkClick r:id="rId7"/>
              </a:rPr>
              <a:t>https://www.ibtimes.co.uk/israels-mossad-launches-investment-fund-new-spy-tech-james-bond-style-video-1628273</a:t>
            </a:r>
            <a:r>
              <a:rPr lang="en-US" altLang="en-US" sz="800" dirty="0"/>
              <a:t> </a:t>
            </a:r>
          </a:p>
          <a:p>
            <a:r>
              <a:rPr lang="en-US" altLang="en-US" sz="1400" dirty="0">
                <a:solidFill>
                  <a:schemeClr val="tx2"/>
                </a:solidFill>
              </a:rPr>
              <a:t>Recognizing Threats: Time to Finish off Facebook, Not Iran, By Gordon Duff, Senior Editor - July 28, 2018, </a:t>
            </a:r>
            <a:r>
              <a:rPr lang="en-US" altLang="en-US" sz="800" dirty="0">
                <a:solidFill>
                  <a:schemeClr val="tx2"/>
                </a:solidFill>
                <a:hlinkClick r:id="rId8"/>
              </a:rPr>
              <a:t>https://www.veteranstoday.com/2018/07/28/recognizing-threats-time-to-finish-off-facebook-not-iran/</a:t>
            </a:r>
            <a:r>
              <a:rPr lang="en-US" altLang="en-US" sz="800" dirty="0">
                <a:solidFill>
                  <a:schemeClr val="tx2"/>
                </a:solidFill>
              </a:rPr>
              <a:t> </a:t>
            </a:r>
            <a:endParaRPr lang="en-US" altLang="en-US" sz="800" dirty="0"/>
          </a:p>
          <a:p>
            <a:r>
              <a:rPr lang="en-US" altLang="en-US" sz="1400" dirty="0">
                <a:solidFill>
                  <a:schemeClr val="tx2"/>
                </a:solidFill>
              </a:rPr>
              <a:t>Shadowy Israeli App Turns American Jews Into Foot Soldiers In Online War, </a:t>
            </a:r>
            <a:r>
              <a:rPr lang="en-US" altLang="en-US" sz="1400" dirty="0"/>
              <a:t>Forward, 11/30/2018, </a:t>
            </a:r>
            <a:r>
              <a:rPr lang="en-US" altLang="en-US" sz="800" dirty="0">
                <a:solidFill>
                  <a:schemeClr val="tx2"/>
                </a:solidFill>
                <a:hlinkClick r:id="rId9"/>
              </a:rPr>
              <a:t>https://forward.com/news/388259/shadowy-israeli-app-turns-american-jews-into-foot-soldiers-in-online-war/</a:t>
            </a:r>
            <a:r>
              <a:rPr lang="en-US" altLang="en-US" sz="800" dirty="0">
                <a:solidFill>
                  <a:schemeClr val="tx2"/>
                </a:solidFill>
              </a:rPr>
              <a:t>   ;    </a:t>
            </a:r>
            <a:r>
              <a:rPr lang="en-US" altLang="en-US" sz="800" dirty="0">
                <a:solidFill>
                  <a:schemeClr val="tx2"/>
                </a:solidFill>
                <a:hlinkClick r:id="rId10"/>
              </a:rPr>
              <a:t>https://canarymission.org/</a:t>
            </a:r>
            <a:r>
              <a:rPr lang="en-US" altLang="en-US" sz="800" dirty="0">
                <a:solidFill>
                  <a:schemeClr val="tx2"/>
                </a:solidFill>
              </a:rPr>
              <a:t> </a:t>
            </a:r>
          </a:p>
          <a:p>
            <a:endParaRPr lang="en-US" altLang="en-US" sz="200" dirty="0">
              <a:solidFill>
                <a:schemeClr val="tx2"/>
              </a:solidFill>
            </a:endParaRPr>
          </a:p>
          <a:p>
            <a:r>
              <a:rPr lang="en-US" altLang="en-US" sz="1200" dirty="0">
                <a:solidFill>
                  <a:schemeClr val="tx2"/>
                </a:solidFill>
              </a:rPr>
              <a:t>A Top Syrian Scientist Is Killed, and Fingers Point at Israel, </a:t>
            </a:r>
            <a:r>
              <a:rPr lang="en-US" altLang="en-US" sz="1200" dirty="0"/>
              <a:t>The New York Times, 8/6/2018, </a:t>
            </a:r>
            <a:r>
              <a:rPr lang="en-US" altLang="en-US" sz="800" dirty="0">
                <a:solidFill>
                  <a:schemeClr val="tx2"/>
                </a:solidFill>
                <a:hlinkClick r:id="rId11"/>
              </a:rPr>
              <a:t>https://www.nytimes.com/2018/08/06/world/middleeast/syrian-rocket-scientist-mossad-assassination.html</a:t>
            </a:r>
            <a:r>
              <a:rPr lang="en-US" altLang="en-US" sz="800" dirty="0">
                <a:solidFill>
                  <a:schemeClr val="tx2"/>
                </a:solidFill>
              </a:rPr>
              <a:t> </a:t>
            </a:r>
          </a:p>
        </p:txBody>
      </p:sp>
      <p:cxnSp>
        <p:nvCxnSpPr>
          <p:cNvPr id="3" name="Straight Connector 2"/>
          <p:cNvCxnSpPr/>
          <p:nvPr/>
        </p:nvCxnSpPr>
        <p:spPr bwMode="auto">
          <a:xfrm>
            <a:off x="0" y="3810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 name="Straight Connector 3"/>
          <p:cNvCxnSpPr/>
          <p:nvPr/>
        </p:nvCxnSpPr>
        <p:spPr bwMode="auto">
          <a:xfrm>
            <a:off x="0" y="33528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0" y="4191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0" y="4572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0" y="4953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0" y="5334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0" y="5715000"/>
            <a:ext cx="92202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a:off x="0" y="6096000"/>
            <a:ext cx="9144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itle 1"/>
          <p:cNvSpPr>
            <a:spLocks noGrp="1"/>
          </p:cNvSpPr>
          <p:nvPr>
            <p:ph type="title"/>
          </p:nvPr>
        </p:nvSpPr>
        <p:spPr>
          <a:xfrm>
            <a:off x="0" y="0"/>
            <a:ext cx="9144000" cy="609600"/>
          </a:xfrm>
        </p:spPr>
        <p:txBody>
          <a:bodyPr/>
          <a:lstStyle/>
          <a:p>
            <a:r>
              <a:rPr lang="en-US" altLang="en-US" sz="3600" b="1"/>
              <a:t>Organigram of the Mossad and the Sayanim</a:t>
            </a:r>
          </a:p>
        </p:txBody>
      </p:sp>
      <p:sp>
        <p:nvSpPr>
          <p:cNvPr id="264195" name="Content Placeholder 2"/>
          <p:cNvSpPr>
            <a:spLocks noGrp="1"/>
          </p:cNvSpPr>
          <p:nvPr>
            <p:ph idx="1"/>
          </p:nvPr>
        </p:nvSpPr>
        <p:spPr>
          <a:xfrm>
            <a:off x="0" y="685800"/>
            <a:ext cx="9144000" cy="6172200"/>
          </a:xfrm>
        </p:spPr>
        <p:txBody>
          <a:bodyPr/>
          <a:lstStyle/>
          <a:p>
            <a:pPr marL="0" indent="0">
              <a:buFontTx/>
              <a:buNone/>
            </a:pPr>
            <a:r>
              <a:rPr lang="en-US" altLang="en-US" sz="1200" dirty="0"/>
              <a:t>“Mossad’s headquarters [King Saul Boulevard in Tel Aviv] was a building within a building with its own separate utilities of power, water and sanitation. On the first floor was the communications </a:t>
            </a:r>
            <a:r>
              <a:rPr lang="en-US" altLang="en-US" sz="1200" dirty="0" err="1"/>
              <a:t>centre</a:t>
            </a:r>
            <a:r>
              <a:rPr lang="en-US" altLang="en-US" sz="1200" dirty="0"/>
              <a:t>, equipped with state-of-the-art computers, secure radio receivers and transmitters. On the floor above was the Research and Development Department with laboratories and workshops that created and updated surveillance devices, adapted [p.10] weapons and forged documents.. Its scientists worked closely with the Institute for Biological Research. The third floor was occupied by the archives and liaison offices with Israel’s other intelligence services, the most important of which was Shin Bet, the equivalent of the FBI. The fourth floor housed the ‘Desks’ – each a separate office with direct links to Mossad’s 22 overseas stations. A part of the floor was the home of the Collections Department, responsible for collating all intelligence received. In another corner of the floor was the Foreign Liaison Unit, which maintained contact with other intelligence services that Mossad deemed to be friendly. These include the CIA and Britain’s MI6 and, in September 1991, South Africa’s Bureau of State Security. The fifth floor was occupied by the Directorate of Operations. The </a:t>
            </a:r>
            <a:r>
              <a:rPr lang="en-US" altLang="en-US" sz="1200" i="1" dirty="0" err="1"/>
              <a:t>kidon</a:t>
            </a:r>
            <a:r>
              <a:rPr lang="en-US" altLang="en-US" sz="1200" dirty="0"/>
              <a:t> unit was controlled from here, as were the forty other </a:t>
            </a:r>
            <a:r>
              <a:rPr lang="en-US" altLang="en-US" sz="1200" i="1" dirty="0" err="1"/>
              <a:t>katsas</a:t>
            </a:r>
            <a:r>
              <a:rPr lang="en-US" altLang="en-US" sz="1200" dirty="0"/>
              <a:t> who formed Mossad’s intelligence capability in the field. A number of </a:t>
            </a:r>
            <a:r>
              <a:rPr lang="en-US" altLang="en-US" sz="1200" i="1" dirty="0" err="1"/>
              <a:t>katsas</a:t>
            </a:r>
            <a:r>
              <a:rPr lang="en-US" altLang="en-US" sz="1200" dirty="0"/>
              <a:t> were permanently stationed overseas. Those who worked out of the fifth floor were known as ‘jumpers’ – case officers who could be sent to reinforce an ongoing operation in some part of the world. On the sixth floor were the analysts, psychologists and forward planners, the men and women who tried to evaluate the data from the Collections Department to see how it could affect future military and political moves by Israel. The seventh floor housed the Legal Department, the Library, Office of Finance, Office of Logistics, Office of Personnel. Attached to these was a small medical facility.  On the eighth floor were the suites of the director-general, the deputy directors and their staffs. All told, some twelve hundred persons worked on the floors, making Mossad still one of the smallest global intelligence services. But in support was an operation no other agency could match. It was known as </a:t>
            </a:r>
            <a:r>
              <a:rPr lang="en-US" altLang="en-US" sz="1200" i="1" dirty="0" err="1"/>
              <a:t>sayanim</a:t>
            </a:r>
            <a:r>
              <a:rPr lang="en-US" altLang="en-US" sz="1200" dirty="0"/>
              <a:t>, a derivative of the Hebrew word </a:t>
            </a:r>
            <a:r>
              <a:rPr lang="en-US" altLang="en-US" sz="1200" i="1" dirty="0" err="1"/>
              <a:t>lesayeah</a:t>
            </a:r>
            <a:r>
              <a:rPr lang="en-US" altLang="en-US" sz="1200" dirty="0"/>
              <a:t>, to help. Throughout the Diaspora there were tens of thousands of these ‘helpers’. Each had been carefully recruited, sometimes by </a:t>
            </a:r>
            <a:r>
              <a:rPr lang="en-US" altLang="en-US" sz="1200" i="1" dirty="0" err="1"/>
              <a:t>katsas</a:t>
            </a:r>
            <a:r>
              <a:rPr lang="en-US" altLang="en-US" sz="1200" dirty="0"/>
              <a:t>, more often on the recommendation of someone who had already been recruited. </a:t>
            </a:r>
            <a:r>
              <a:rPr lang="en-US" altLang="en-US" sz="1200" i="1" dirty="0" err="1"/>
              <a:t>Sayanim</a:t>
            </a:r>
            <a:r>
              <a:rPr lang="en-US" altLang="en-US" sz="1200" dirty="0"/>
              <a:t> was another creation of Meir Amit, its success a striking example of the cohesiveness of the worldwide Jewish community. For Amit, ‘it is proof that no matter the allegiance a </a:t>
            </a:r>
            <a:r>
              <a:rPr lang="en-US" altLang="en-US" sz="1200" i="1" dirty="0" err="1"/>
              <a:t>sayan</a:t>
            </a:r>
            <a:r>
              <a:rPr lang="en-US" altLang="en-US" sz="1200" dirty="0"/>
              <a:t> has to his or her country, in the end there is a more emotional and mystical one, an allegiance to Israel and need when called upon to help to protect it from its enemies.’ </a:t>
            </a:r>
            <a:r>
              <a:rPr lang="en-US" altLang="en-US" sz="1200" dirty="0" err="1"/>
              <a:t>Isser</a:t>
            </a:r>
            <a:r>
              <a:rPr lang="en-US" altLang="en-US" sz="1200" dirty="0"/>
              <a:t> </a:t>
            </a:r>
            <a:r>
              <a:rPr lang="en-US" altLang="en-US" sz="1200" dirty="0" err="1"/>
              <a:t>Harel</a:t>
            </a:r>
            <a:r>
              <a:rPr lang="en-US" altLang="en-US" sz="1200" dirty="0"/>
              <a:t>, another former Mossad director-general, has said that ‘the contribution </a:t>
            </a:r>
            <a:r>
              <a:rPr lang="en-US" altLang="en-US" sz="1200" i="1" dirty="0" err="1"/>
              <a:t>sayanim</a:t>
            </a:r>
            <a:r>
              <a:rPr lang="en-US" altLang="en-US" sz="1200" dirty="0"/>
              <a:t> have made is beyond measure.’ In practical terms it meant a </a:t>
            </a:r>
            <a:r>
              <a:rPr lang="en-US" altLang="en-US" sz="1200" i="1" dirty="0" err="1"/>
              <a:t>sayan</a:t>
            </a:r>
            <a:r>
              <a:rPr lang="en-US" altLang="en-US" sz="1200" dirty="0"/>
              <a:t> who ran a car rental agency would provide a </a:t>
            </a:r>
            <a:r>
              <a:rPr lang="en-US" altLang="en-US" sz="1200" i="1" dirty="0" err="1"/>
              <a:t>katsa</a:t>
            </a:r>
            <a:r>
              <a:rPr lang="en-US" altLang="en-US" sz="1200" dirty="0"/>
              <a:t>, a field agent, or </a:t>
            </a:r>
            <a:r>
              <a:rPr lang="en-US" altLang="en-US" sz="1200" i="1" dirty="0" err="1"/>
              <a:t>kidon</a:t>
            </a:r>
            <a:r>
              <a:rPr lang="en-US" altLang="en-US" sz="1200" dirty="0"/>
              <a:t> with a vehicle on a no-questions [p. 11] basis. A house-letting </a:t>
            </a:r>
            <a:r>
              <a:rPr lang="en-US" altLang="en-US" sz="1200" i="1" dirty="0" err="1"/>
              <a:t>sayan</a:t>
            </a:r>
            <a:r>
              <a:rPr lang="en-US" altLang="en-US" sz="1200" dirty="0"/>
              <a:t> would find a building for surveillance purposes for a </a:t>
            </a:r>
            <a:r>
              <a:rPr lang="en-US" altLang="en-US" sz="1200" i="1" dirty="0" err="1"/>
              <a:t>kidon</a:t>
            </a:r>
            <a:r>
              <a:rPr lang="en-US" altLang="en-US" sz="1200" dirty="0"/>
              <a:t> on a mission. A bank-executive </a:t>
            </a:r>
            <a:r>
              <a:rPr lang="en-US" altLang="en-US" sz="1200" i="1" dirty="0" err="1"/>
              <a:t>sayan</a:t>
            </a:r>
            <a:r>
              <a:rPr lang="en-US" altLang="en-US" sz="1200" dirty="0"/>
              <a:t> could be guaranteed to provide funds; a </a:t>
            </a:r>
            <a:r>
              <a:rPr lang="en-US" altLang="en-US" sz="1200" i="1" dirty="0" err="1"/>
              <a:t>sayan</a:t>
            </a:r>
            <a:r>
              <a:rPr lang="en-US" altLang="en-US" sz="1200" i="1" dirty="0"/>
              <a:t> </a:t>
            </a:r>
            <a:r>
              <a:rPr lang="en-US" altLang="en-US" sz="1200" dirty="0"/>
              <a:t>doctor medical assistance. Each </a:t>
            </a:r>
            <a:r>
              <a:rPr lang="en-US" altLang="en-US" sz="1200" i="1" dirty="0" err="1"/>
              <a:t>sayan</a:t>
            </a:r>
            <a:r>
              <a:rPr lang="en-US" altLang="en-US" sz="1200" dirty="0"/>
              <a:t> received only expenses and frequently did not claim them. </a:t>
            </a:r>
            <a:r>
              <a:rPr lang="en-US" altLang="en-US" sz="1200" i="1" dirty="0" err="1"/>
              <a:t>Sayanim</a:t>
            </a:r>
            <a:r>
              <a:rPr lang="en-US" altLang="en-US" sz="1200" dirty="0"/>
              <a:t> sometimes found themselves being used by </a:t>
            </a:r>
            <a:r>
              <a:rPr lang="en-US" altLang="en-US" sz="1200" i="1" dirty="0" err="1"/>
              <a:t>kidon</a:t>
            </a:r>
            <a:r>
              <a:rPr lang="en-US" altLang="en-US" sz="1200" dirty="0"/>
              <a:t> teams. Each team consisted of twelve members: four were responsible for carrying out the actual assassination; the others provided backup target surveillance, driving the hit team and </a:t>
            </a:r>
            <a:r>
              <a:rPr lang="en-US" altLang="en-US" sz="1200" dirty="0" err="1"/>
              <a:t>exfiltrating</a:t>
            </a:r>
            <a:r>
              <a:rPr lang="en-US" altLang="en-US" sz="1200" dirty="0"/>
              <a:t> them and making sure there was no pursuit afterwards. To maintain them at peak operational level the teams constantly practiced, travelling to cities all over Europe and North America. They were accompanied by their instructors; they chose local </a:t>
            </a:r>
            <a:r>
              <a:rPr lang="en-US" altLang="en-US" sz="1200" i="1" dirty="0" err="1"/>
              <a:t>sayanim</a:t>
            </a:r>
            <a:r>
              <a:rPr lang="en-US" altLang="en-US" sz="1200" dirty="0"/>
              <a:t> who were only that they were to be used as part of a security exercise to protect a local synagogue, school or shop. During an exercise they could be snatched off a quiet street or have their homes broken into during the night and awaken to find a </a:t>
            </a:r>
            <a:r>
              <a:rPr lang="en-US" altLang="en-US" sz="1200" i="1" dirty="0" err="1"/>
              <a:t>kidon</a:t>
            </a:r>
            <a:r>
              <a:rPr lang="en-US" altLang="en-US" sz="1200" dirty="0"/>
              <a:t> standing over them” [p.12]… </a:t>
            </a:r>
            <a:r>
              <a:rPr lang="en-US" altLang="en-US" sz="1200" dirty="0">
                <a:solidFill>
                  <a:schemeClr val="tx2"/>
                </a:solidFill>
              </a:rPr>
              <a:t>Gordon Thomas and Martin Dillion, </a:t>
            </a:r>
            <a:r>
              <a:rPr lang="en-US" altLang="en-US" sz="1200" b="1" i="1" dirty="0">
                <a:solidFill>
                  <a:schemeClr val="tx2"/>
                </a:solidFill>
              </a:rPr>
              <a:t>Robert Maxwell, Israel Superspy: The Life and Murder of a Media Mogul</a:t>
            </a:r>
            <a:r>
              <a:rPr lang="en-US" altLang="en-US" sz="1200" dirty="0">
                <a:solidFill>
                  <a:schemeClr val="tx2"/>
                </a:solidFill>
              </a:rPr>
              <a:t>, Carroll and Graf Publishers, New York, 2002, pp. 10-12.</a:t>
            </a:r>
          </a:p>
        </p:txBody>
      </p:sp>
    </p:spTree>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Title 1"/>
          <p:cNvSpPr>
            <a:spLocks noGrp="1"/>
          </p:cNvSpPr>
          <p:nvPr>
            <p:ph type="title"/>
          </p:nvPr>
        </p:nvSpPr>
        <p:spPr>
          <a:xfrm>
            <a:off x="0" y="0"/>
            <a:ext cx="9144000" cy="838200"/>
          </a:xfrm>
        </p:spPr>
        <p:txBody>
          <a:bodyPr/>
          <a:lstStyle/>
          <a:p>
            <a:r>
              <a:rPr lang="en-US" altLang="en-US" sz="8000" b="1" i="1"/>
              <a:t>Sayanim</a:t>
            </a:r>
          </a:p>
        </p:txBody>
      </p:sp>
      <p:sp>
        <p:nvSpPr>
          <p:cNvPr id="265219" name="Content Placeholder 2"/>
          <p:cNvSpPr>
            <a:spLocks noGrp="1"/>
          </p:cNvSpPr>
          <p:nvPr>
            <p:ph idx="1"/>
          </p:nvPr>
        </p:nvSpPr>
        <p:spPr>
          <a:xfrm>
            <a:off x="0" y="914400"/>
            <a:ext cx="9194800" cy="5943600"/>
          </a:xfrm>
        </p:spPr>
        <p:txBody>
          <a:bodyPr/>
          <a:lstStyle/>
          <a:p>
            <a:pPr marL="0" indent="0">
              <a:buFontTx/>
              <a:buNone/>
            </a:pPr>
            <a:r>
              <a:rPr lang="en-US" altLang="en-US" sz="1800" dirty="0"/>
              <a:t>Akin to military reservists, </a:t>
            </a:r>
            <a:r>
              <a:rPr lang="en-US" altLang="en-US" sz="1800" i="1" dirty="0" err="1"/>
              <a:t>sayanim</a:t>
            </a:r>
            <a:r>
              <a:rPr lang="en-US" altLang="en-US" sz="1800" dirty="0"/>
              <a:t> are activated when their skills are required to support Israeli operations. They agree to remain “on call” for missions they </a:t>
            </a:r>
            <a:r>
              <a:rPr lang="en-US" altLang="en-US" sz="1800" i="1" dirty="0"/>
              <a:t>believe </a:t>
            </a:r>
            <a:r>
              <a:rPr lang="en-US" altLang="en-US" sz="1800" dirty="0"/>
              <a:t>are in the best interest of Israel. In effect, </a:t>
            </a:r>
            <a:r>
              <a:rPr lang="en-US" altLang="en-US" sz="1800" i="1" dirty="0" err="1"/>
              <a:t>sayanim</a:t>
            </a:r>
            <a:r>
              <a:rPr lang="en-US" altLang="en-US" sz="1800" dirty="0"/>
              <a:t> operate as a cost-effective undercover corps. When not engaged in an operation they gather an d report intelligence useful to Israel. The assistance of </a:t>
            </a:r>
            <a:r>
              <a:rPr lang="en-US" altLang="en-US" sz="1800" i="1" dirty="0" err="1"/>
              <a:t>sayanim</a:t>
            </a:r>
            <a:r>
              <a:rPr lang="en-US" altLang="en-US" sz="1800" dirty="0"/>
              <a:t> may be logistics, medical care or intelligence gathering. </a:t>
            </a:r>
            <a:r>
              <a:rPr lang="en-US" altLang="en-US" sz="1800" i="1" dirty="0" err="1"/>
              <a:t>Sayanim</a:t>
            </a:r>
            <a:r>
              <a:rPr lang="en-US" altLang="en-US" sz="1800" dirty="0"/>
              <a:t> also operate as the people in between in legislative bodies worldwide. Morris </a:t>
            </a:r>
            <a:r>
              <a:rPr lang="en-US" altLang="en-US" sz="1800" dirty="0" err="1"/>
              <a:t>Amitay</a:t>
            </a:r>
            <a:r>
              <a:rPr lang="en-US" altLang="en-US" sz="1800" dirty="0"/>
              <a:t>, a former executive director of the Israel lobby (AIPAC), explains: “There are a lot of guys at the working level up here [on Capitol Hill]…who happen to be Jewish, who are willing…to look at certain issues in terms of their Jewishness…These are all guys who are in a position to make the decision in these areas for those senators…You can get an awful lot done just at the staff level.” As Federal grand juries are impaneled to identify and indict </a:t>
            </a:r>
            <a:r>
              <a:rPr lang="en-US" altLang="en-US" sz="1800" i="1" dirty="0"/>
              <a:t>the people in between </a:t>
            </a:r>
            <a:r>
              <a:rPr lang="en-US" altLang="en-US" sz="1800" dirty="0"/>
              <a:t>who are involved in this trans-generational operation, how many </a:t>
            </a:r>
            <a:r>
              <a:rPr lang="en-US" altLang="en-US" sz="1800" i="1" dirty="0" err="1"/>
              <a:t>sayanim</a:t>
            </a:r>
            <a:r>
              <a:rPr lang="en-US" altLang="en-US" sz="1800" dirty="0"/>
              <a:t> should the Federal Bureau of Investigation expect to identify? No one knows. Former Mossad case officer Victor </a:t>
            </a:r>
            <a:r>
              <a:rPr lang="en-US" altLang="en-US" sz="1800" dirty="0" err="1"/>
              <a:t>Ostrovsky</a:t>
            </a:r>
            <a:r>
              <a:rPr lang="en-US" altLang="en-US" sz="1800" dirty="0"/>
              <a:t> wrote in 1990 that the Mossad had 7,000 </a:t>
            </a:r>
            <a:r>
              <a:rPr lang="en-US" altLang="en-US" sz="1800" i="1" dirty="0" err="1"/>
              <a:t>sayanim</a:t>
            </a:r>
            <a:r>
              <a:rPr lang="en-US" altLang="en-US" sz="1800" dirty="0"/>
              <a:t> on which it could rely in London alone. If that volunteer population is divided by London’s 1990 population of 6.8 million, </a:t>
            </a:r>
            <a:r>
              <a:rPr lang="en-US" altLang="en-US" sz="1800" i="1" dirty="0" err="1"/>
              <a:t>sayanim</a:t>
            </a:r>
            <a:r>
              <a:rPr lang="en-US" altLang="en-US" sz="1800" dirty="0"/>
              <a:t> then represented one-tenth of 1 percent of the population of that capital city. If the capital of the United States is, say, four times more important to Israel’s geopolitical goals than the capital of the United Kingdom, does that mean that the FBI should expect four times more </a:t>
            </a:r>
            <a:r>
              <a:rPr lang="en-US" altLang="en-US" sz="1800" i="1" dirty="0" err="1"/>
              <a:t>sayanim</a:t>
            </a:r>
            <a:r>
              <a:rPr lang="en-US" altLang="en-US" sz="1800" dirty="0"/>
              <a:t> per capita in </a:t>
            </a:r>
            <a:r>
              <a:rPr lang="en-US" altLang="en-US" sz="1800" dirty="0" err="1"/>
              <a:t>Wsshington</a:t>
            </a:r>
            <a:r>
              <a:rPr lang="en-US" altLang="en-US" sz="1800" dirty="0"/>
              <a:t>, D.C.? What about </a:t>
            </a:r>
            <a:r>
              <a:rPr lang="en-US" altLang="en-US" sz="1800" i="1" dirty="0" err="1"/>
              <a:t>sayanim</a:t>
            </a:r>
            <a:r>
              <a:rPr lang="en-US" altLang="en-US" sz="1800" dirty="0"/>
              <a:t> in New York, Los Angeles, Miami, Atlanta, Boston, Cleveland, Denver, Phoenix, Minneapolis, Chicago, Philadelphia, Houston, St. Louis, San Diego, Seattle, Tampa? No one knows. And Tel Aviv is unlikely to volunteer the information.” </a:t>
            </a:r>
            <a:r>
              <a:rPr lang="en-US" altLang="en-US" sz="1800" dirty="0">
                <a:solidFill>
                  <a:schemeClr val="tx2"/>
                </a:solidFill>
              </a:rPr>
              <a:t>Jeff Gates, </a:t>
            </a:r>
            <a:r>
              <a:rPr lang="en-US" altLang="en-US" sz="1800" i="1" dirty="0">
                <a:solidFill>
                  <a:schemeClr val="tx2"/>
                </a:solidFill>
              </a:rPr>
              <a:t>Guilt by Association</a:t>
            </a:r>
            <a:r>
              <a:rPr lang="en-US" altLang="en-US" sz="1800" dirty="0">
                <a:solidFill>
                  <a:schemeClr val="tx2"/>
                </a:solidFill>
              </a:rPr>
              <a:t>, p. xxix-xxx</a:t>
            </a:r>
          </a:p>
        </p:txBody>
      </p:sp>
    </p:spTree>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FF3300"/>
      </a:dk2>
      <a:lt2>
        <a:srgbClr val="FFFF00"/>
      </a:lt2>
      <a:accent1>
        <a:srgbClr val="FF3300"/>
      </a:accent1>
      <a:accent2>
        <a:srgbClr val="00FFFF"/>
      </a:accent2>
      <a:accent3>
        <a:srgbClr val="FFADAA"/>
      </a:accent3>
      <a:accent4>
        <a:srgbClr val="DADADA"/>
      </a:accent4>
      <a:accent5>
        <a:srgbClr val="FFAD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
      <a:dk1>
        <a:srgbClr val="000000"/>
      </a:dk1>
      <a:lt1>
        <a:srgbClr val="FFFFFF"/>
      </a:lt1>
      <a:dk2>
        <a:srgbClr val="FF3300"/>
      </a:dk2>
      <a:lt2>
        <a:srgbClr val="FFFF00"/>
      </a:lt2>
      <a:accent1>
        <a:srgbClr val="FF3300"/>
      </a:accent1>
      <a:accent2>
        <a:srgbClr val="00FFFF"/>
      </a:accent2>
      <a:accent3>
        <a:srgbClr val="FFADAA"/>
      </a:accent3>
      <a:accent4>
        <a:srgbClr val="DADADA"/>
      </a:accent4>
      <a:accent5>
        <a:srgbClr val="FFAD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6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6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Blank Presentation">
  <a:themeElements>
    <a:clrScheme name="">
      <a:dk1>
        <a:srgbClr val="000000"/>
      </a:dk1>
      <a:lt1>
        <a:srgbClr val="FFFFFF"/>
      </a:lt1>
      <a:dk2>
        <a:srgbClr val="FF3300"/>
      </a:dk2>
      <a:lt2>
        <a:srgbClr val="FFFF00"/>
      </a:lt2>
      <a:accent1>
        <a:srgbClr val="FF3300"/>
      </a:accent1>
      <a:accent2>
        <a:srgbClr val="00FFFF"/>
      </a:accent2>
      <a:accent3>
        <a:srgbClr val="FFADAA"/>
      </a:accent3>
      <a:accent4>
        <a:srgbClr val="DADADA"/>
      </a:accent4>
      <a:accent5>
        <a:srgbClr val="FFAD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Blank Presentation">
  <a:themeElements>
    <a:clrScheme name="">
      <a:dk1>
        <a:srgbClr val="000000"/>
      </a:dk1>
      <a:lt1>
        <a:srgbClr val="FFFFFF"/>
      </a:lt1>
      <a:dk2>
        <a:srgbClr val="FF3300"/>
      </a:dk2>
      <a:lt2>
        <a:srgbClr val="FFFF00"/>
      </a:lt2>
      <a:accent1>
        <a:srgbClr val="FF3300"/>
      </a:accent1>
      <a:accent2>
        <a:srgbClr val="00FFFF"/>
      </a:accent2>
      <a:accent3>
        <a:srgbClr val="FFADAA"/>
      </a:accent3>
      <a:accent4>
        <a:srgbClr val="DADADA"/>
      </a:accent4>
      <a:accent5>
        <a:srgbClr val="FFAD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7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lank Presentation">
  <a:themeElements>
    <a:clrScheme name="">
      <a:dk1>
        <a:srgbClr val="000000"/>
      </a:dk1>
      <a:lt1>
        <a:srgbClr val="FFFFFF"/>
      </a:lt1>
      <a:dk2>
        <a:srgbClr val="FF3300"/>
      </a:dk2>
      <a:lt2>
        <a:srgbClr val="FFFF00"/>
      </a:lt2>
      <a:accent1>
        <a:srgbClr val="FF3300"/>
      </a:accent1>
      <a:accent2>
        <a:srgbClr val="00FFFF"/>
      </a:accent2>
      <a:accent3>
        <a:srgbClr val="FFADAA"/>
      </a:accent3>
      <a:accent4>
        <a:srgbClr val="DADADA"/>
      </a:accent4>
      <a:accent5>
        <a:srgbClr val="FFAD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6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6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4_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144049</TotalTime>
  <Words>64055</Words>
  <Application>Microsoft Macintosh PowerPoint</Application>
  <PresentationFormat>On-screen Show (4:3)</PresentationFormat>
  <Paragraphs>2274</Paragraphs>
  <Slides>232</Slides>
  <Notes>28</Notes>
  <HiddenSlides>0</HiddenSlides>
  <MMClips>0</MMClips>
  <ScaleCrop>false</ScaleCrop>
  <HeadingPairs>
    <vt:vector size="6" baseType="variant">
      <vt:variant>
        <vt:lpstr>Fonts Used</vt:lpstr>
      </vt:variant>
      <vt:variant>
        <vt:i4>3</vt:i4>
      </vt:variant>
      <vt:variant>
        <vt:lpstr>Theme</vt:lpstr>
      </vt:variant>
      <vt:variant>
        <vt:i4>8</vt:i4>
      </vt:variant>
      <vt:variant>
        <vt:lpstr>Slide Titles</vt:lpstr>
      </vt:variant>
      <vt:variant>
        <vt:i4>232</vt:i4>
      </vt:variant>
    </vt:vector>
  </HeadingPairs>
  <TitlesOfParts>
    <vt:vector size="243" baseType="lpstr">
      <vt:lpstr>Arial</vt:lpstr>
      <vt:lpstr>Calibri</vt:lpstr>
      <vt:lpstr>Times New Roman</vt:lpstr>
      <vt:lpstr>Blank Presentation</vt:lpstr>
      <vt:lpstr>1_Blank Presentation</vt:lpstr>
      <vt:lpstr>1_Office Theme</vt:lpstr>
      <vt:lpstr>2_Blank Presentation</vt:lpstr>
      <vt:lpstr>7_Blank Presentation</vt:lpstr>
      <vt:lpstr>5_Blank Presentation</vt:lpstr>
      <vt:lpstr>8_Blank Presentation</vt:lpstr>
      <vt:lpstr>14_Blank Presentation</vt:lpstr>
      <vt:lpstr>PowerPoint Presentation</vt:lpstr>
      <vt:lpstr>The British government promised Arab Palestine to world Jewry on 11/2/1917 and occupied Jerusalem on 12/11/1917 This British promise was expressed in a letter (dated 11/2/1917) by British Foreign Secretary Arthur James Balfour to Lord Rothschild, a leading member a Jewish banking family in London. But the promise was not a personal letter from Balfour to Rothschild. It was debated by the British Cabinet “comma by comma” through the whole of 1917, approved by US President Wilson and the US Congress, and adhered to by France and Italy.  It was also approved at the San Remo Conference held by the Allies in 1920 and incorporated into the Palestine Mandate of the League of Nations in 1922 which was actually an implementation document for the promise (known as the Balfour Declaration). L. Wolf, 1919; B. Tuchman, 1984; H. Cattan, 1969; Y. Hazony, 2000. The following are two DIFFERENT versions of the British promise: the one on the left was adopted, the other was not. What’s the difference between the two, and why it’s significant?</vt:lpstr>
      <vt:lpstr>PowerPoint Presentation</vt:lpstr>
      <vt:lpstr>Geography of Russia’s Jews by Provinces and Regions in 1897 </vt:lpstr>
      <vt:lpstr>PowerPoint Presentation</vt:lpstr>
      <vt:lpstr>Soviet Government Plans Jewish Republic in Siberia, Kalenin Says Jewish Telegraphic Agency, January 3, 1923, http://archive.jta.org/article/1926/08/16/2762918/soviet-government-plans-jewish-republic-in-siberia-kalenin-says   </vt:lpstr>
      <vt:lpstr>Text of Kalinin’s Statement on Jewish Question in Russia Jewish Telegraphic Agency, July 30, 1926 http://www.jta.org/1926/07/30/archive/text-of-kalinins-statement-on-jewish-question-in-russia </vt:lpstr>
      <vt:lpstr>PowerPoint Presentation</vt:lpstr>
      <vt:lpstr>In 1943, US Army Colonel Hoskins warned President Roosevelt against the creation of a Jewish state in Palestine </vt:lpstr>
      <vt:lpstr>The Palestine question was the main concern during the historic encounter between President Roosevelt and King Ibn Saud  in 1945</vt:lpstr>
      <vt:lpstr>PowerPoint Presentation</vt:lpstr>
      <vt:lpstr>PowerPoint Presentation</vt:lpstr>
      <vt:lpstr>Palestine Refugees Hearings  before the Committee on Foreign Affairs , House of Representative , Eighty-First Congress on Senate Joint Resolution 153 A Joint Resolution for the Authorization of a Contribution by the United States to the United Nations Relief and Works Agency for Palestine Refugees in the Near East Washington, DC, February 16 and 17, 1950</vt:lpstr>
      <vt:lpstr>PowerPoint Presentation</vt:lpstr>
      <vt:lpstr>At the end of 2016 there were 6.4 million Jewish settlers or Jewish Israelis who came from over 100 countries and who live in Palestine-Israel. There were also 12.70 million Muslim and Christian Palestinians who are the native of Palestine and who live inside and outside Palestine-Israel (millions of them living in 58 UN registered Palestinian refugee camps in Palestine-Israel, Jordan, Syria, and Lebanon for more than six decades). The Palestinian refugees continue to struggle to return to the homes from which they were expelled or fled in 1948 and thereafter. Israel continues to deny the Palestinian refugees the right to return to their country because they are not Jewish. This is the core of the Palestine-Israel conflict. Review carefully the geography of  the Palestine refugees and refugee camps as mapped by the United Nations Relief and Work Agency (UNRWA) at: http://www.unrwa.org/userfiles/2011011352710.pdf/  </vt:lpstr>
      <vt:lpstr>PowerPoint Presentation</vt:lpstr>
      <vt:lpstr>PowerPoint Presentation</vt:lpstr>
      <vt:lpstr>PowerPoint Presentation</vt:lpstr>
      <vt:lpstr>PowerPoint Presentation</vt:lpstr>
      <vt:lpstr>PowerPoint Presentation</vt:lpstr>
      <vt:lpstr>PowerPoint Presentation</vt:lpstr>
      <vt:lpstr>Universal Declaration  of Human Rights December 10, 1948</vt:lpstr>
      <vt:lpstr>United Nations Resolution 194 of December 11, 1948 Backs the Right of Return for the Palestinians</vt:lpstr>
      <vt:lpstr>The Israeli Law of Return July 5, 1950</vt:lpstr>
      <vt:lpstr>PowerPoint Presentation</vt:lpstr>
      <vt:lpstr>American Jewish Joint Distribution Committee finances legal and illegal Jewish emigration from Eastern Europe </vt:lpstr>
      <vt:lpstr>PowerPoint Presentation</vt:lpstr>
      <vt:lpstr>PowerPoint Presentation</vt:lpstr>
      <vt:lpstr>Israel Marks First-Ever National Day Remembering Jewish Exodus from Arab Lands 850,000 Refugees Forgotten No More</vt:lpstr>
      <vt:lpstr>PowerPoint Presentation</vt:lpstr>
      <vt:lpstr>PowerPoint Presentation</vt:lpstr>
      <vt:lpstr>France largest source of immigration to Israel so far in 2014 Jewish Telegraphic Agenct, 9/5/2014   http://www.jta.org/2014/09/05/news-opinion/israel-middle-east/france-largest-source-of-immigration-to-israel-so-far-in-2014 </vt:lpstr>
      <vt:lpstr>PowerPoint Presentation</vt:lpstr>
      <vt:lpstr>PowerPoint Presentation</vt:lpstr>
      <vt:lpstr>PowerPoint Presentation</vt:lpstr>
      <vt:lpstr>Vatican memo: Mideast conflict driving Christians out of region  By The Associated Press Haaretz, 1/20/2010, http://www.haaretz.com/hasen/spages/1143691.html </vt:lpstr>
      <vt:lpstr>Defining 'Jewish state': For many, term has different meanings By Glenn Kessler, Washington Post Staff Writer, Saturday, October 2, 2010 http://www.washingtonpost.com/wp-dyn/content/article/2010/10/01/AR2010100104177.html </vt:lpstr>
      <vt:lpstr>PowerPoint Presentation</vt:lpstr>
      <vt:lpstr>PowerPoint Presentation</vt:lpstr>
      <vt:lpstr>PowerPoint Presentation</vt:lpstr>
      <vt:lpstr>PowerPoint Presentation</vt:lpstr>
      <vt:lpstr>Similarities between Zionist Israel and Apartheid South Africa</vt:lpstr>
      <vt:lpstr>French pied noir settlers in Algeria</vt:lpstr>
      <vt:lpstr>Human Right Watch Report: Separate and Unequal: Israel’s Discriminatory Treatment of Palestinians in the Occupied Palestinian Territories, December 19, 2010</vt:lpstr>
      <vt:lpstr>Palestine/Israel-relevant sections of The Platform for the Movement for Black Lives [2016] https://policy.m4bl.org/platform/ </vt:lpstr>
      <vt:lpstr>Compare how Bin Laden and Israeli Prime Minister Netanyahu view American power</vt:lpstr>
      <vt:lpstr>PowerPoint Presentation</vt:lpstr>
      <vt:lpstr>PowerPoint Presentation</vt:lpstr>
      <vt:lpstr>Five Guantánamo detainees claim responsibility for September 11 attacks The Guardian, 10 March 2009, http://www.guardian.co.uk/world/2009/mar/10/guantanamo-detainees-september-11-2001</vt:lpstr>
      <vt:lpstr>U.S. policy in the Israeli-Palestinian conflict feed anti-Americanism</vt:lpstr>
      <vt:lpstr>The Palestine-Israel Conflict and America’s image problem</vt:lpstr>
      <vt:lpstr>PowerPoint Presentation</vt:lpstr>
      <vt:lpstr>The Palestine-Israel Conflict and America’s image problem  Karen Hughes said the Iraq war was usually the second issue that Muslims and Arabs around the world raised with her, after the Palestine-Israel conflict. Hughes said she advised Mr. Bush and Rice two years ago that U.S. help in ending the six-decade old fight over Israel would probably do more than anything else to improve the U.S. standing worldwide. CBS News 10/31/07, http://www.cbsnews.com/stories/2007/10/31/politics/main3436792.shtml </vt:lpstr>
      <vt:lpstr>Moran steps down from leadership post  Lawmaker under fire for saying Jews push war with Iraq CNN, March 14, 2003. http://www.cnn.com/2003/ALLPOLITICS/03/14/moran.remarks/index.html </vt:lpstr>
      <vt:lpstr>PowerPoint Presentation</vt:lpstr>
      <vt:lpstr>PowerPoint Presentation</vt:lpstr>
      <vt:lpstr>PowerPoint Presentation</vt:lpstr>
      <vt:lpstr>PowerPoint Presentation</vt:lpstr>
      <vt:lpstr>PowerPoint Presentation</vt:lpstr>
      <vt:lpstr> The Christian Zionist Branch of the Israel Lobby</vt:lpstr>
      <vt:lpstr>Palestinians and Israelis killed since 9/29/2000</vt:lpstr>
      <vt:lpstr>Palestinians and Israelis injured since 9/29/2000</vt:lpstr>
      <vt:lpstr>Causes of Deaths of Israeli Soldiers in 2005</vt:lpstr>
      <vt:lpstr>Palestinians and Israelis currently imprisoned</vt:lpstr>
      <vt:lpstr>Palestinian and Israeli homes demolished</vt:lpstr>
      <vt:lpstr>Palestinians and Israelis killed in Gaza Strip 12/27/2008-1/18/2009</vt:lpstr>
      <vt:lpstr>PowerPoint Presentation</vt:lpstr>
      <vt:lpstr>Israel’s Estimated Costs of the 3-Week Gaza War 12/27/2008-1/18/2009</vt:lpstr>
      <vt:lpstr>Gaza economic losses estimated at 1.9 billion dollars</vt:lpstr>
      <vt:lpstr>PowerPoint Presentation</vt:lpstr>
      <vt:lpstr>PowerPoint Presentation</vt:lpstr>
      <vt:lpstr>Impunity for War Crimes in Gaza and Southern Israel a Recipe for Further Civilian Suffering, 2 July 2009, http://www.amnesty.org/en/news-and-updates/report/impunity-war-crimes-gaza-southern-israel-recipe-further-civilian-suffering-20090702</vt:lpstr>
      <vt:lpstr>Rights group: IDF killed Gazans waving 'white flags' during war  Haaretz, 8/13/2009 http://www.haaretz.com/hasen/spages/1107286.html</vt:lpstr>
      <vt:lpstr>UN urges Israel to investigate alleged torture</vt:lpstr>
      <vt:lpstr>Sweden denies Israel request to condemn IDF organ harvest article  The Associated Press and Haaretz Service, 8/20/2009  http://www.haaretz.com/hasen/spages/1109008.html</vt:lpstr>
      <vt:lpstr>The organ harvesting controversy: Did Sweden fumble or Israel overreact? JTA, August 24, 2009, http://jta.org/news/article/2009/08/24/1007429/did-israel-overreact-in-swedish-newspaper-controversy </vt:lpstr>
      <vt:lpstr>“Our sons are plundered of their organs” aftonbladet, 8/26/2009 http://www.aftonbladet.se/kultur/article5691805.ab</vt:lpstr>
      <vt:lpstr>U.S. Congress members to EU: Condemn IDF organ harvesting article Haaretz, 9/4/2009 http://www.haaretz.com/hasen/spages/1112191.html</vt:lpstr>
      <vt:lpstr>Israeli doctors, patients accused of involvement in trafficking kidneys Jewish Telegraphic Agency, June 24, 2013 http://www.jta.org/2013/06/24/news-opinion/israel-middle-east/israeli-doctors-patients-accused-of-involvement-in-trafficking-kidneys </vt:lpstr>
      <vt:lpstr>UN rights body adopts Goldstone Gaza Report  Haaretz, 10/16/2009, http://www.haaretz.com/hasen/spages/1121610.html</vt:lpstr>
      <vt:lpstr>Israel rations Palestinians to trickle of water</vt:lpstr>
      <vt:lpstr>PowerPoint Presentation</vt:lpstr>
      <vt:lpstr>PowerPoint Presentation</vt:lpstr>
      <vt:lpstr>PowerPoint Presentation</vt:lpstr>
      <vt:lpstr>Examples of Systematic Bias and Distorted Media Coverage of the Palestine-Israel Conflict in the United States In the next 3 slides, compare and contrast:</vt:lpstr>
      <vt:lpstr>PowerPoint Presentation</vt:lpstr>
      <vt:lpstr>PowerPoint Presentation</vt:lpstr>
      <vt:lpstr>PowerPoint Presentation</vt:lpstr>
      <vt:lpstr>We're being molded by our information environment</vt:lpstr>
      <vt:lpstr>CNN “The Situation Room”  Anchor Wolf Blitzer News program and politics Monday-Friday 5-7 pm ET, Saturday 6-7 pm ET http://www.cnn.com/CNN/Programs/situation.room/</vt:lpstr>
      <vt:lpstr>Reel Bad Arabs: How Hollywood Vilifies a People</vt:lpstr>
      <vt:lpstr>Journalists and Diplomats Under Fire For Israel-Related Remarks</vt:lpstr>
      <vt:lpstr>CNN sacks Sanchez after dig at Jews CNN fired anchorman Rick Sanchez after he suggested that Jews run the news business</vt:lpstr>
      <vt:lpstr>Ex-mayor of London suspended from Labour for saying Hitler was Zionist</vt:lpstr>
      <vt:lpstr>Leno will make first visit to Israel to emcee Genesis Prize ceremony GTA, May 1, 2014 12:51pm,  http://www.jta.org/2014/05/01/news-opinion/israel-middle-east/leno-will-make-first-visit-to-israel-to-present-genesis-prize-2</vt:lpstr>
      <vt:lpstr>PowerPoint Presentation</vt:lpstr>
      <vt:lpstr>PowerPoint Presentation</vt:lpstr>
      <vt:lpstr>PowerPoint Presentation</vt:lpstr>
      <vt:lpstr>Israeli "skunk" fouls West Bank protests http://www.reuters.com/article/2012/09/03/us-israel-palestinians-skunk-idUSBRE88208W20120903 </vt:lpstr>
      <vt:lpstr>IDF legal adviser: Detention of 5-year-old Palestinian boy was legitimate</vt:lpstr>
      <vt:lpstr>PowerPoint Presentation</vt:lpstr>
      <vt:lpstr>The Jews who said 'no’ to Putin In Ukraine they categorically deny the Russian propaganda that they are under threat, and directly address Putin and his credibility as a protector of the Jews and other minorities.  By Anshel Pfeffer, Haaretz, 3/14/2014, http://www.haaretz.com/weekend/jerusalem-babylon/.premium-1.579733 </vt:lpstr>
      <vt:lpstr>PowerPoint Presentation</vt:lpstr>
      <vt:lpstr>ADL survey: More than a quarter of the world is anti-Semitic JTA, By Uriel Heilman, 5/13/2014, http://www.jta.org/2014/05/13/news-opinion/world/survey-more-than-a-quarter-of-the-world-hates-jews </vt:lpstr>
      <vt:lpstr>PowerPoint Presentation</vt:lpstr>
      <vt:lpstr>The Jewish Question of integration (assimilation) versus separation (Zionism*) continues to persist despite:</vt:lpstr>
      <vt:lpstr>The Jewish Question continues to haunt and preoccupy the Jews themselves, the Europeans, the Russians, the Arabs and the Americans</vt:lpstr>
      <vt:lpstr>The Essence of the Jewish Question Integration versus separation</vt:lpstr>
      <vt:lpstr>The Essence of the Jewish Question Integration versus separation</vt:lpstr>
      <vt:lpstr>The “American Jewish Question”</vt:lpstr>
      <vt:lpstr>Netanyahu halts distribution of 'loyalty' poll to U.S. Jews, Israeli expats Haaretz, 10/27/2013, http://www.haaretz.com/news/diplomacy-defense/.premium-1.554651 </vt:lpstr>
      <vt:lpstr>Where does ‘Russian’ tycoon Viatcheslav Moshe Kantor’s loyalty really lie?</vt:lpstr>
      <vt:lpstr>Some polls indicate that 82 to 85 percent of American Jews support Israel</vt:lpstr>
      <vt:lpstr>Europe's Jews get a political lobby THE JERUSALEM POST, 10/18/2009 http://www.jpost.com/servlet/Satellite?cid=1255694829571&amp;pagename=JPost%2FJPArticle%2FPrinter</vt:lpstr>
      <vt:lpstr>New European Jewish parliament riles existing European Jewish leaders</vt:lpstr>
      <vt:lpstr>European Jewish Parliament Convenes for Second Day: European Parliament Holds Panel Discussions http://www.youtube.com/watch?v=sQdqI5uC3C4   </vt:lpstr>
      <vt:lpstr>Historical Background: Theological and commercial interest in European Jews began to emerge with the Reformation and Mercantilism </vt:lpstr>
      <vt:lpstr>Theological and commercial interest in European Jews began to emerge with the Reformation and Mercantilism </vt:lpstr>
      <vt:lpstr>German Martin Luther’s Jewish-friendly pamphlet:  “That Jesus Christ Was Born a Jew” 1523</vt:lpstr>
      <vt:lpstr>English-Dutch trade wars and Cromwell’s invitation of Amsterdam Jewish merchants (1650s)</vt:lpstr>
      <vt:lpstr>French Zionism &amp; Napoleon’s Attempt to Estrange the Jews from their European &amp; Ottoman Rulers</vt:lpstr>
      <vt:lpstr>PowerPoint Presentation</vt:lpstr>
      <vt:lpstr>The British reinvented Napoleon’s Zionist idea and linked the Eastern Question and the Jewish Question</vt:lpstr>
      <vt:lpstr>Britain Stations a Vice-Consul in Jerusalem (1838)</vt:lpstr>
      <vt:lpstr>“The soil and climate of Palestine are singularly adapted to the growth of produce required for the exigencies of Great Britain”</vt:lpstr>
      <vt:lpstr>British Zionism opposed assimilation and preached separation for the Jews</vt:lpstr>
      <vt:lpstr>The London Memorandum on the Restoration of the Jews (1839)</vt:lpstr>
      <vt:lpstr>British Colonel Charles Churchill’s letter to Moses Montefiore and Western Jewry (1841)</vt:lpstr>
      <vt:lpstr>[British] Lieutenant-Colonel Gawler's Tranquilization of Syria and the East: Observations and practical suggestions, in furtherance of the establishment of Jewish Colonies in Palestine, the most sober and sensible remedy for the miseries of Asiatic Turkey  (1845)  “Reduced to its practical form the question [of the tranquillization of Syria] becomes one of colonization [of Palestine]. There is a fertile country, nine-tenths of which lies desolate. Elsewhere, are civilized men, for whom it is desired to make of that almost forsaken country, an established home. For successful colonization three things are, in the highest degree, indispensable. The probability of safe settlement in the colony—the facility of transit to it—and the will, or the obligation to embrace these opportunities. … On any other principle, the will of the proposed settler would be wanting. No members of the Jewish persuasion, worth sending to Palestine, would accept the boon so tauntingly proffered. We cannot, if we would, force them into colonization as convicts, under the moving agency of compulsory obligation, and must therefore carefully consult their feelings as well as our own desires”  Source: Mohameden Ould-Mey, “The Non-Jewish Origin of Zionism,” International Journal of the Humanities 1(1):591-610, 2005, http://faculty.isuad.indstate.edu/mouldmey/The%20Non-Jewish%20Origin%20of%20Zionism2.p</vt:lpstr>
      <vt:lpstr>Thomas Clarke’s India and Palestine: or, the Restoration of the Jews, viewed in relation to the nearest route to India (1861)</vt:lpstr>
      <vt:lpstr>The Zionist novel Daniel Deronda (1876)  By George Eliot (the pen name of Mary Ann Evans)</vt:lpstr>
      <vt:lpstr>The Jews Did Not Invent Zionism. Rather Zionism Invented the Jews</vt:lpstr>
      <vt:lpstr>“You can’t build a cultural heritage on a lie”</vt:lpstr>
      <vt:lpstr>PowerPoint Presentation</vt:lpstr>
      <vt:lpstr>PowerPoint Presentation</vt:lpstr>
      <vt:lpstr>The Non-Semitic Origins of Contemporary Jews The “Semitic” ancestry and “inheritance” claimed by Zionism and Israel in the name of contemporary Jews have been questioned, rejected, and exposed by many scholars, including:</vt:lpstr>
      <vt:lpstr>The Non-Semitic Origins of Contemporary Hebrew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They came, they razed, they left: A visit to a destroyed Palestinian village The tiny village of Homsa was the latest victims of Israel's systematic policy of destruction of Palestinian homes in the Jordan Rift. Haaretz, 4/12/2014, http://www.haaretz.com/weekend/twilight-zone/.premium-1.585009</vt:lpstr>
      <vt:lpstr>PowerPoint Presentation</vt:lpstr>
      <vt:lpstr>Amnesty International warns Israel against use of force in 'Land Day' demonstrations</vt:lpstr>
      <vt:lpstr>PowerPoint Presentation</vt:lpstr>
      <vt:lpstr>PowerPoint Presentation</vt:lpstr>
      <vt:lpstr>Arab-Israeli Wars and other conflicts have cost the Middle East trillions of dollars</vt:lpstr>
      <vt:lpstr>PowerPoint Presentation</vt:lpstr>
      <vt:lpstr>Presidential candidate John McCain views the Iraq war in light of Israel’s security</vt:lpstr>
      <vt:lpstr>PowerPoint Presentation</vt:lpstr>
      <vt:lpstr>UN votes for new sanctions on Iran over nuclear issue </vt:lpstr>
      <vt:lpstr>“They hate us because of things they see us doing to their part of the world that they definitely do not like”</vt:lpstr>
      <vt:lpstr>PowerPoint Presentation</vt:lpstr>
      <vt:lpstr>“I’ve proudly stood with the State of Israel for my entire career, making sure it always has the resources it needs to maintain its qualitative military edge”—Hillary Clinton, JTA, 4/18/2016, http://www.jta.org/2016/04/18/news-opinion/united-states/ahead-of-ny-primary-hillary-clinton-links-her-policies-to-ancient-lessons-of-passover   </vt:lpstr>
      <vt:lpstr>EXCERPTS from Secretary of State Hillary Clinton speech to AIPAC Policy Conference 2010</vt:lpstr>
      <vt:lpstr>EXCERPTS from Secretary of State Hillary Clinton speech to AIPAC Policy Conference 2010</vt:lpstr>
      <vt:lpstr>It's official - Chelsea Clinton to wed Jewish boyfriend  By Haaretz Service and The Associated Press, 12/1/2009</vt:lpstr>
      <vt:lpstr>PowerPoint Presentation</vt:lpstr>
      <vt:lpstr>PowerPoint Presentation</vt:lpstr>
      <vt:lpstr>PowerPoint Presentation</vt:lpstr>
      <vt:lpstr>Supreme Court strikes down  aggregate campaign donation caps</vt:lpstr>
      <vt:lpstr>Hypocrisy &amp; Deception “Only 6% of Israelis see US gov't as pro-Israel” according to a Jerusalem Post-sponsored Smith Research poll.---Jerusalem Post, 6/19/2009  http://www.jpost.com/servlet/Satellite?cid=1245184872947&amp;pagename=JPost%2FJPArticle%2FShowFull </vt:lpstr>
      <vt:lpstr>PowerPoint Presentation</vt:lpstr>
      <vt:lpstr>PowerPoint Presentation</vt:lpstr>
      <vt:lpstr>PowerPoint Presentation</vt:lpstr>
      <vt:lpstr>PowerPoint Presentation</vt:lpstr>
      <vt:lpstr>PowerPoint Presentation</vt:lpstr>
      <vt:lpstr>PowerPoint Presentation</vt:lpstr>
      <vt:lpstr>New PAC hopes to unseat Burke</vt:lpstr>
      <vt:lpstr>No Tolerance  For  Anti-Zionist  In Madrid</vt:lpstr>
      <vt:lpstr>Prominent U.S. Muslims call for Shalit’s release Jewish Telegraphic Agency, August 30, 2011  http://www.jta.org/news/article/2011/08/30/3089178/prominent-us-muslims-urge-hamas-to-release-shalit </vt:lpstr>
      <vt:lpstr>PowerPoint Presentation</vt:lpstr>
      <vt:lpstr>Example of political manipulation of ethnic identity (identity politics)</vt:lpstr>
      <vt:lpstr>PowerPoint Presentation</vt:lpstr>
      <vt:lpstr>PowerPoint Presentation</vt:lpstr>
      <vt:lpstr>PowerPoint Presentation</vt:lpstr>
      <vt:lpstr>PowerPoint Presentation</vt:lpstr>
      <vt:lpstr>PowerPoint Presentation</vt:lpstr>
      <vt:lpstr>PowerPoint Presentation</vt:lpstr>
      <vt:lpstr>Near East: Office of International Religious Freedom Funds Middle East Media Research Institute Project</vt:lpstr>
      <vt:lpstr>“Why Do They Hate Us?”</vt:lpstr>
      <vt:lpstr>PowerPoint Presentation</vt:lpstr>
      <vt:lpstr>Jewish Hungarian journalist Theodor Herzl (the alleged founder of Zionism) reported that he presented the rationale of the British Zionist argument to the Pope in Rome during a 25 minute audience on 26 January 1903. But the Pope was not impressed by the idea of a Jewish state in Palestine. Herzl wrote that the Pope “answered sternly and resolutely” by saying: </vt:lpstr>
      <vt:lpstr>US Military Commitment to Israel</vt:lpstr>
      <vt:lpstr>U.S. Deploys Radar, Troops To Israel</vt:lpstr>
      <vt:lpstr>Text of U.S.-Israel agreement to end Gaza arms smuggling Haaretz, 1/17/2009, http://www.haaretz.com/hasen/spages/1056175.html  </vt:lpstr>
      <vt:lpstr>The Financial Cost of Israel to the United States </vt:lpstr>
      <vt:lpstr>Israel’s Major Source of Financing</vt:lpstr>
      <vt:lpstr>Spy Trade: How Israel’s Lobby Undermines America’s Economy</vt:lpstr>
      <vt:lpstr>U.S.-Israel Free Trade Agreement (USIFTA)</vt:lpstr>
      <vt:lpstr>1996 U.S. Defense Investigation Service Memo</vt:lpstr>
      <vt:lpstr>PowerPoint Presentation</vt:lpstr>
      <vt:lpstr>PowerPoint Presentation</vt:lpstr>
      <vt:lpstr>Israel Has Received $104 billion  from Congress since 1948</vt:lpstr>
      <vt:lpstr>U.S. FY 2009 International Affairs Request for the State of Israel http://www.state.gov/documents/organization/100014.pdf</vt:lpstr>
      <vt:lpstr>AIPAC head testifies on Israel aid Jewish Telegraphic Agency, By Eric Fingerhut · March 27, 2009, http://jta.org/news/article/2009/03/27/1004048/aipac-head-testifies-on-israel-aid</vt:lpstr>
      <vt:lpstr>PowerPoint Presentation</vt:lpstr>
      <vt:lpstr>Congress conditions Palestinian aid on dropping statehood bid GTA, December 23, 2011, http://www.jta.org/news/article/2011/12/23/3090884/us-funds-for-palestinians-conditional-on-statehood-maneuvers </vt:lpstr>
      <vt:lpstr>PowerPoint Presentation</vt:lpstr>
      <vt:lpstr>Schools slated to get budgets cut in January [2010] Associated Press Tribune Star, 12/28/2009 http://www.tribstar.com/local/local_story_362214320.html</vt:lpstr>
      <vt:lpstr>Year in review:  Indiana State University</vt:lpstr>
      <vt:lpstr>U.S. poverty on track to be highest since '60s  Associated Press, July 23, 2012 http://tribstar.com/bigstory3/x228005597/U-S-poverty-on-track-to-be-highest-since-60s</vt:lpstr>
      <vt:lpstr>The Israel Lobby in the United States</vt:lpstr>
      <vt:lpstr>How does the Jewish Anti-Defamation League Measure/Gauge anti-Semitism?</vt:lpstr>
      <vt:lpstr>PowerPoint Presentation</vt:lpstr>
      <vt:lpstr>PowerPoint Presentation</vt:lpstr>
      <vt:lpstr>PowerPoint Presentation</vt:lpstr>
      <vt:lpstr>PowerPoint Presentation</vt:lpstr>
      <vt:lpstr>PowerPoint Presentation</vt:lpstr>
      <vt:lpstr>The Israel Lobby in the United States “…a collection of American Jewish organizations, campaign contributors and think tanks -- aided by Christian conservatives and other non-Jewish supporters -- that arose over the second half of the 20th century and that sees as a principle goal the support and promotion of the interests of the state of Israel.”</vt:lpstr>
      <vt:lpstr>The State and Local Bases of Zionist Power in America James Petras, Bartle Professor (Emeritus) of Sociology at Binghamton University, New York.</vt:lpstr>
      <vt:lpstr>PowerPoint Presentation</vt:lpstr>
      <vt:lpstr>Israeli lobby president resigns over promises; Bragged to contributor about lies to Clinton</vt:lpstr>
      <vt:lpstr>PowerPoint Presentation</vt:lpstr>
      <vt:lpstr>American Israel Public Affairs Committee (AIPAC)</vt:lpstr>
      <vt:lpstr>Reporters’ Notebook: AIPAC 2011 GTA, May 24, 2011, http://www.jta.org/news/article/2011/05/24/3087857/reporters-notebook-aipac-2011    </vt:lpstr>
      <vt:lpstr>PowerPoint Presentation</vt:lpstr>
      <vt:lpstr> The Christian Zionist Branch of the Israel Lobby</vt:lpstr>
      <vt:lpstr>The Evangelical-Jewish Alliance Donald Wagner The Christian Century, June 28, 2003, http://www.religion-online.org/article/the-evangelical-jewish-alliance/  </vt:lpstr>
      <vt:lpstr>Chicago ZOA* Chapter Honors Televangelist Robertson,  Forward, 7/12/2002. New York, N.Y.: . Vol. CVI, Iss. 31,401; pg. 4 “The Chicago chapter of the ZOA selected Robertson for its State of Israel Friendship Award because of the decidedly pro-Israel slant of his Christian Broadcasting Network and his television show, "The 700 Club," as well as Robertson's personal support for Israel at a time when the Jewish state has been isolated in world opinion.” *ZOA stands for The Zionist Organization of America </vt:lpstr>
      <vt:lpstr>J Street is the political home for pro-Israel, pro-peace Americans</vt:lpstr>
      <vt:lpstr>Jewish People Policy Planning Institute</vt:lpstr>
      <vt:lpstr>Jewish People Policy Planning Institute</vt:lpstr>
      <vt:lpstr>PowerPoint Presentation</vt:lpstr>
      <vt:lpstr>Counting Jews</vt:lpstr>
      <vt:lpstr>The 1980 Census Ancestry Question</vt:lpstr>
      <vt:lpstr>Collaboration between the Israeli Mossad and the Jewish Sayanim </vt:lpstr>
      <vt:lpstr>Organigram of the Mossad and the Sayanim</vt:lpstr>
      <vt:lpstr>Sayanim</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Mohameden Ould-Mey</dc:creator>
  <cp:lastModifiedBy>Abdulaziz Alanazi</cp:lastModifiedBy>
  <cp:revision>6155</cp:revision>
  <dcterms:created xsi:type="dcterms:W3CDTF">1999-02-06T17:15:52Z</dcterms:created>
  <dcterms:modified xsi:type="dcterms:W3CDTF">2018-11-29T07:13:29Z</dcterms:modified>
</cp:coreProperties>
</file>